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emf" ContentType="image/x-emf"/>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52"/>
  </p:notesMasterIdLst>
  <p:handoutMasterIdLst>
    <p:handoutMasterId r:id="rId53"/>
  </p:handoutMasterIdLst>
  <p:sldIdLst>
    <p:sldId id="621" r:id="rId2"/>
    <p:sldId id="622" r:id="rId3"/>
    <p:sldId id="623" r:id="rId4"/>
    <p:sldId id="624" r:id="rId5"/>
    <p:sldId id="602" r:id="rId6"/>
    <p:sldId id="603" r:id="rId7"/>
    <p:sldId id="604" r:id="rId8"/>
    <p:sldId id="625" r:id="rId9"/>
    <p:sldId id="627" r:id="rId10"/>
    <p:sldId id="610" r:id="rId11"/>
    <p:sldId id="628" r:id="rId12"/>
    <p:sldId id="629" r:id="rId13"/>
    <p:sldId id="630" r:id="rId14"/>
    <p:sldId id="612" r:id="rId15"/>
    <p:sldId id="613" r:id="rId16"/>
    <p:sldId id="614" r:id="rId17"/>
    <p:sldId id="615" r:id="rId18"/>
    <p:sldId id="616" r:id="rId19"/>
    <p:sldId id="631" r:id="rId20"/>
    <p:sldId id="632" r:id="rId21"/>
    <p:sldId id="633" r:id="rId22"/>
    <p:sldId id="634" r:id="rId23"/>
    <p:sldId id="635" r:id="rId24"/>
    <p:sldId id="617" r:id="rId25"/>
    <p:sldId id="618" r:id="rId26"/>
    <p:sldId id="620" r:id="rId27"/>
    <p:sldId id="659" r:id="rId28"/>
    <p:sldId id="673" r:id="rId29"/>
    <p:sldId id="648" r:id="rId30"/>
    <p:sldId id="649" r:id="rId31"/>
    <p:sldId id="650" r:id="rId32"/>
    <p:sldId id="651" r:id="rId33"/>
    <p:sldId id="652" r:id="rId34"/>
    <p:sldId id="653" r:id="rId35"/>
    <p:sldId id="654" r:id="rId36"/>
    <p:sldId id="674" r:id="rId37"/>
    <p:sldId id="675" r:id="rId38"/>
    <p:sldId id="676" r:id="rId39"/>
    <p:sldId id="683" r:id="rId40"/>
    <p:sldId id="684" r:id="rId41"/>
    <p:sldId id="685" r:id="rId42"/>
    <p:sldId id="677" r:id="rId43"/>
    <p:sldId id="678" r:id="rId44"/>
    <p:sldId id="679" r:id="rId45"/>
    <p:sldId id="680" r:id="rId46"/>
    <p:sldId id="681" r:id="rId47"/>
    <p:sldId id="682" r:id="rId48"/>
    <p:sldId id="658" r:id="rId49"/>
    <p:sldId id="686" r:id="rId50"/>
    <p:sldId id="687" r:id="rId51"/>
  </p:sldIdLst>
  <p:sldSz cx="9144000" cy="6858000" type="screen4x3"/>
  <p:notesSz cx="6996113" cy="92837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3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3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3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3200" kern="1200">
        <a:solidFill>
          <a:schemeClr val="tx1"/>
        </a:solidFill>
        <a:latin typeface="Times New Roman" pitchFamily="18" charset="0"/>
        <a:ea typeface="+mn-ea"/>
        <a:cs typeface="Arial" pitchFamily="34" charset="0"/>
      </a:defRPr>
    </a:lvl5pPr>
    <a:lvl6pPr marL="2286000" algn="l" defTabSz="914400" rtl="0" eaLnBrk="1" latinLnBrk="0" hangingPunct="1">
      <a:defRPr sz="3200" kern="1200">
        <a:solidFill>
          <a:schemeClr val="tx1"/>
        </a:solidFill>
        <a:latin typeface="Times New Roman" pitchFamily="18" charset="0"/>
        <a:ea typeface="+mn-ea"/>
        <a:cs typeface="Arial" pitchFamily="34" charset="0"/>
      </a:defRPr>
    </a:lvl6pPr>
    <a:lvl7pPr marL="2743200" algn="l" defTabSz="914400" rtl="0" eaLnBrk="1" latinLnBrk="0" hangingPunct="1">
      <a:defRPr sz="3200" kern="1200">
        <a:solidFill>
          <a:schemeClr val="tx1"/>
        </a:solidFill>
        <a:latin typeface="Times New Roman" pitchFamily="18" charset="0"/>
        <a:ea typeface="+mn-ea"/>
        <a:cs typeface="Arial" pitchFamily="34" charset="0"/>
      </a:defRPr>
    </a:lvl7pPr>
    <a:lvl8pPr marL="3200400" algn="l" defTabSz="914400" rtl="0" eaLnBrk="1" latinLnBrk="0" hangingPunct="1">
      <a:defRPr sz="3200" kern="1200">
        <a:solidFill>
          <a:schemeClr val="tx1"/>
        </a:solidFill>
        <a:latin typeface="Times New Roman" pitchFamily="18" charset="0"/>
        <a:ea typeface="+mn-ea"/>
        <a:cs typeface="Arial" pitchFamily="34" charset="0"/>
      </a:defRPr>
    </a:lvl8pPr>
    <a:lvl9pPr marL="3657600" algn="l" defTabSz="914400" rtl="0" eaLnBrk="1" latinLnBrk="0" hangingPunct="1">
      <a:defRPr sz="3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0000"/>
    </p:penClr>
  </p:showPr>
  <p:clrMru>
    <a:srgbClr val="DE381C"/>
    <a:srgbClr val="7A0014"/>
    <a:srgbClr val="CC4A22"/>
    <a:srgbClr val="474A81"/>
    <a:srgbClr val="660066"/>
    <a:srgbClr val="800080"/>
    <a:srgbClr val="990099"/>
    <a:srgbClr val="B0001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05" autoAdjust="0"/>
    <p:restoredTop sz="90929"/>
  </p:normalViewPr>
  <p:slideViewPr>
    <p:cSldViewPr>
      <p:cViewPr varScale="1">
        <p:scale>
          <a:sx n="79" d="100"/>
          <a:sy n="79" d="100"/>
        </p:scale>
        <p:origin x="-1146"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70" y="-78"/>
      </p:cViewPr>
      <p:guideLst>
        <p:guide orient="horz" pos="2924"/>
        <p:guide pos="2203"/>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slide" Target="slides/slide17.xml"/><Relationship Id="rId1" Type="http://schemas.openxmlformats.org/officeDocument/2006/relationships/slide" Target="slides/slide16.xml"/><Relationship Id="rId4" Type="http://schemas.openxmlformats.org/officeDocument/2006/relationships/slide" Target="slides/slide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19380" tIns="0" rIns="19380" bIns="0" numCol="1" anchor="t" anchorCtr="0" compatLnSpc="1">
            <a:prstTxWarp prst="textNoShape">
              <a:avLst/>
            </a:prstTxWarp>
          </a:bodyPr>
          <a:lstStyle>
            <a:lvl1pPr algn="l" defTabSz="930275" eaLnBrk="0" hangingPunct="0">
              <a:defRPr sz="1000" i="1">
                <a:latin typeface="Times New Roman" charset="0"/>
                <a:cs typeface="+mn-cs"/>
              </a:defRPr>
            </a:lvl1pPr>
          </a:lstStyle>
          <a:p>
            <a:pPr>
              <a:defRPr/>
            </a:pPr>
            <a:endParaRPr lang="en-US"/>
          </a:p>
        </p:txBody>
      </p:sp>
      <p:sp>
        <p:nvSpPr>
          <p:cNvPr id="3075"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19380" tIns="0" rIns="19380" bIns="0" numCol="1" anchor="t" anchorCtr="0" compatLnSpc="1">
            <a:prstTxWarp prst="textNoShape">
              <a:avLst/>
            </a:prstTxWarp>
          </a:bodyPr>
          <a:lstStyle>
            <a:lvl1pPr algn="r" defTabSz="930275" eaLnBrk="0" hangingPunct="0">
              <a:defRPr sz="1000" i="1">
                <a:latin typeface="Times New Roman" charset="0"/>
                <a:cs typeface="+mn-cs"/>
              </a:defRPr>
            </a:lvl1pPr>
          </a:lstStyle>
          <a:p>
            <a:pPr>
              <a:defRPr/>
            </a:pPr>
            <a:endParaRPr lang="en-US"/>
          </a:p>
        </p:txBody>
      </p:sp>
      <p:sp>
        <p:nvSpPr>
          <p:cNvPr id="3076" name="Rectangle 4"/>
          <p:cNvSpPr>
            <a:spLocks noGrp="1" noChangeArrowheads="1"/>
          </p:cNvSpPr>
          <p:nvPr>
            <p:ph type="ftr" sz="quarter" idx="2"/>
          </p:nvPr>
        </p:nvSpPr>
        <p:spPr bwMode="auto">
          <a:xfrm>
            <a:off x="0" y="8820150"/>
            <a:ext cx="3032125" cy="463550"/>
          </a:xfrm>
          <a:prstGeom prst="rect">
            <a:avLst/>
          </a:prstGeom>
          <a:noFill/>
          <a:ln w="9525">
            <a:noFill/>
            <a:miter lim="800000"/>
            <a:headEnd/>
            <a:tailEnd/>
          </a:ln>
          <a:effectLst/>
        </p:spPr>
        <p:txBody>
          <a:bodyPr vert="horz" wrap="square" lIns="19380" tIns="0" rIns="19380" bIns="0" numCol="1" anchor="b" anchorCtr="0" compatLnSpc="1">
            <a:prstTxWarp prst="textNoShape">
              <a:avLst/>
            </a:prstTxWarp>
          </a:bodyPr>
          <a:lstStyle>
            <a:lvl1pPr algn="l" defTabSz="930275" eaLnBrk="0" hangingPunct="0">
              <a:defRPr sz="1000" i="1">
                <a:latin typeface="Times New Roman" charset="0"/>
                <a:cs typeface="+mn-cs"/>
              </a:defRPr>
            </a:lvl1pPr>
          </a:lstStyle>
          <a:p>
            <a:pPr>
              <a:defRPr/>
            </a:pPr>
            <a:endParaRPr lang="en-US"/>
          </a:p>
        </p:txBody>
      </p:sp>
      <p:sp>
        <p:nvSpPr>
          <p:cNvPr id="3077" name="Rectangle 5"/>
          <p:cNvSpPr>
            <a:spLocks noGrp="1" noChangeArrowheads="1"/>
          </p:cNvSpPr>
          <p:nvPr>
            <p:ph type="sldNum" sz="quarter" idx="3"/>
          </p:nvPr>
        </p:nvSpPr>
        <p:spPr bwMode="auto">
          <a:xfrm>
            <a:off x="3963988" y="8820150"/>
            <a:ext cx="3032125" cy="463550"/>
          </a:xfrm>
          <a:prstGeom prst="rect">
            <a:avLst/>
          </a:prstGeom>
          <a:noFill/>
          <a:ln w="9525">
            <a:noFill/>
            <a:miter lim="800000"/>
            <a:headEnd/>
            <a:tailEnd/>
          </a:ln>
          <a:effectLst/>
        </p:spPr>
        <p:txBody>
          <a:bodyPr vert="horz" wrap="square" lIns="19380" tIns="0" rIns="19380" bIns="0" numCol="1" anchor="b" anchorCtr="0" compatLnSpc="1">
            <a:prstTxWarp prst="textNoShape">
              <a:avLst/>
            </a:prstTxWarp>
          </a:bodyPr>
          <a:lstStyle>
            <a:lvl1pPr algn="r" defTabSz="930275" eaLnBrk="0" hangingPunct="0">
              <a:defRPr sz="1000" i="1">
                <a:latin typeface="Times New Roman" charset="0"/>
                <a:cs typeface="+mn-cs"/>
              </a:defRPr>
            </a:lvl1pPr>
          </a:lstStyle>
          <a:p>
            <a:pPr>
              <a:defRPr/>
            </a:pPr>
            <a:fld id="{E72FCEB4-1911-46DB-8E9D-208324458F44}" type="slidenum">
              <a:rPr lang="en-US"/>
              <a:pPr>
                <a:defRPr/>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19380" tIns="0" rIns="19380" bIns="0" numCol="1" anchor="t" anchorCtr="0" compatLnSpc="1">
            <a:prstTxWarp prst="textNoShape">
              <a:avLst/>
            </a:prstTxWarp>
          </a:bodyPr>
          <a:lstStyle>
            <a:lvl1pPr algn="l" defTabSz="930275" eaLnBrk="0" hangingPunct="0">
              <a:defRPr sz="1000" i="1">
                <a:latin typeface="Times New Roman" charset="0"/>
                <a:cs typeface="+mn-cs"/>
              </a:defRPr>
            </a:lvl1pPr>
          </a:lstStyle>
          <a:p>
            <a:pPr>
              <a:defRPr/>
            </a:pPr>
            <a:endParaRPr lang="en-US"/>
          </a:p>
        </p:txBody>
      </p:sp>
      <p:sp>
        <p:nvSpPr>
          <p:cNvPr id="2051"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19380" tIns="0" rIns="19380" bIns="0" numCol="1" anchor="t" anchorCtr="0" compatLnSpc="1">
            <a:prstTxWarp prst="textNoShape">
              <a:avLst/>
            </a:prstTxWarp>
          </a:bodyPr>
          <a:lstStyle>
            <a:lvl1pPr algn="r" defTabSz="930275" eaLnBrk="0" hangingPunct="0">
              <a:defRPr sz="1000" i="1">
                <a:latin typeface="Times New Roman" charset="0"/>
                <a:cs typeface="+mn-cs"/>
              </a:defRPr>
            </a:lvl1pPr>
          </a:lstStyle>
          <a:p>
            <a:pPr>
              <a:defRPr/>
            </a:pPr>
            <a:endParaRPr lang="en-US"/>
          </a:p>
        </p:txBody>
      </p:sp>
      <p:sp>
        <p:nvSpPr>
          <p:cNvPr id="2052" name="Rectangle 4"/>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19380" tIns="0" rIns="19380" bIns="0" numCol="1" anchor="b" anchorCtr="0" compatLnSpc="1">
            <a:prstTxWarp prst="textNoShape">
              <a:avLst/>
            </a:prstTxWarp>
          </a:bodyPr>
          <a:lstStyle>
            <a:lvl1pPr algn="l" defTabSz="930275" eaLnBrk="0" hangingPunct="0">
              <a:defRPr sz="1000" i="1">
                <a:latin typeface="Times New Roman" charset="0"/>
                <a:cs typeface="+mn-cs"/>
              </a:defRPr>
            </a:lvl1pPr>
          </a:lstStyle>
          <a:p>
            <a:pPr>
              <a:defRPr/>
            </a:pPr>
            <a:endParaRPr lang="en-US"/>
          </a:p>
        </p:txBody>
      </p:sp>
      <p:sp>
        <p:nvSpPr>
          <p:cNvPr id="2053" name="Rectangle 5"/>
          <p:cNvSpPr>
            <a:spLocks noGrp="1" noChangeArrowheads="1"/>
          </p:cNvSpPr>
          <p:nvPr>
            <p:ph type="sldNum" sz="quarter" idx="5"/>
          </p:nvPr>
        </p:nvSpPr>
        <p:spPr bwMode="auto">
          <a:xfrm>
            <a:off x="3963988" y="8820150"/>
            <a:ext cx="3032125" cy="463550"/>
          </a:xfrm>
          <a:prstGeom prst="rect">
            <a:avLst/>
          </a:prstGeom>
          <a:noFill/>
          <a:ln w="9525">
            <a:noFill/>
            <a:miter lim="800000"/>
            <a:headEnd/>
            <a:tailEnd/>
          </a:ln>
          <a:effectLst/>
        </p:spPr>
        <p:txBody>
          <a:bodyPr vert="horz" wrap="square" lIns="19380" tIns="0" rIns="19380" bIns="0" numCol="1" anchor="b" anchorCtr="0" compatLnSpc="1">
            <a:prstTxWarp prst="textNoShape">
              <a:avLst/>
            </a:prstTxWarp>
          </a:bodyPr>
          <a:lstStyle>
            <a:lvl1pPr algn="r" defTabSz="930275" eaLnBrk="0" hangingPunct="0">
              <a:defRPr sz="1000" i="1">
                <a:latin typeface="Times New Roman" charset="0"/>
                <a:cs typeface="+mn-cs"/>
              </a:defRPr>
            </a:lvl1pPr>
          </a:lstStyle>
          <a:p>
            <a:pPr>
              <a:defRPr/>
            </a:pPr>
            <a:fld id="{CE692AD1-C111-4A96-BFE1-28620291C13F}" type="slidenum">
              <a:rPr lang="en-US"/>
              <a:pPr>
                <a:defRPr/>
              </a:pPr>
              <a:t>‹Nº›</a:t>
            </a:fld>
            <a:endParaRPr lang="en-US"/>
          </a:p>
        </p:txBody>
      </p:sp>
      <p:sp>
        <p:nvSpPr>
          <p:cNvPr id="60422" name="Rectangle 6"/>
          <p:cNvSpPr>
            <a:spLocks noGrp="1" noRot="1" noChangeAspect="1" noChangeArrowheads="1" noTextEdit="1"/>
          </p:cNvSpPr>
          <p:nvPr>
            <p:ph type="sldImg" idx="2"/>
          </p:nvPr>
        </p:nvSpPr>
        <p:spPr bwMode="auto">
          <a:xfrm>
            <a:off x="1185863" y="703263"/>
            <a:ext cx="4624387" cy="3468687"/>
          </a:xfrm>
          <a:prstGeom prst="rect">
            <a:avLst/>
          </a:prstGeom>
          <a:noFill/>
          <a:ln w="12700">
            <a:solidFill>
              <a:srgbClr val="000000"/>
            </a:solidFill>
            <a:miter lim="800000"/>
            <a:headEnd/>
            <a:tailEnd/>
          </a:ln>
        </p:spPr>
      </p:sp>
      <p:sp>
        <p:nvSpPr>
          <p:cNvPr id="2055" name="Rectangle 7"/>
          <p:cNvSpPr>
            <a:spLocks noGrp="1" noChangeArrowheads="1"/>
          </p:cNvSpPr>
          <p:nvPr>
            <p:ph type="body" sz="quarter" idx="3"/>
          </p:nvPr>
        </p:nvSpPr>
        <p:spPr bwMode="auto">
          <a:xfrm>
            <a:off x="933450" y="4410075"/>
            <a:ext cx="5129213" cy="4176713"/>
          </a:xfrm>
          <a:prstGeom prst="rect">
            <a:avLst/>
          </a:prstGeom>
          <a:noFill/>
          <a:ln w="9525">
            <a:noFill/>
            <a:miter lim="800000"/>
            <a:headEnd/>
            <a:tailEnd/>
          </a:ln>
          <a:effectLst/>
        </p:spPr>
        <p:txBody>
          <a:bodyPr vert="horz" wrap="square" lIns="93668" tIns="46834" rIns="93668" bIns="4683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Marcador de imagen de diapositiva"/>
          <p:cNvSpPr>
            <a:spLocks noGrp="1" noRot="1" noChangeAspect="1" noTextEdit="1"/>
          </p:cNvSpPr>
          <p:nvPr>
            <p:ph type="sldImg"/>
          </p:nvPr>
        </p:nvSpPr>
        <p:spPr>
          <a:ln/>
        </p:spPr>
      </p:sp>
      <p:sp>
        <p:nvSpPr>
          <p:cNvPr id="61443"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61444" name="3 Marcador de número de diapositiva"/>
          <p:cNvSpPr>
            <a:spLocks noGrp="1"/>
          </p:cNvSpPr>
          <p:nvPr>
            <p:ph type="sldNum" sz="quarter" idx="5"/>
          </p:nvPr>
        </p:nvSpPr>
        <p:spPr>
          <a:noFill/>
        </p:spPr>
        <p:txBody>
          <a:bodyPr/>
          <a:lstStyle/>
          <a:p>
            <a:fld id="{2FCC41DA-2391-4E23-849B-4B36D6AF6F95}" type="slidenum">
              <a:rPr lang="en-US" smtClean="0">
                <a:latin typeface="Times New Roman" pitchFamily="18" charset="0"/>
              </a:rPr>
              <a:pPr/>
              <a:t>1</a:t>
            </a:fld>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
          <p:cNvSpPr>
            <a:spLocks noGrp="1" noChangeArrowheads="1"/>
          </p:cNvSpPr>
          <p:nvPr>
            <p:ph type="sldNum" sz="quarter" idx="5"/>
          </p:nvPr>
        </p:nvSpPr>
        <p:spPr>
          <a:noFill/>
        </p:spPr>
        <p:txBody>
          <a:bodyPr/>
          <a:lstStyle/>
          <a:p>
            <a:fld id="{BDA557C7-2875-43E4-82DE-8CF8E0793938}" type="slidenum">
              <a:rPr lang="en-US" smtClean="0">
                <a:latin typeface="Times New Roman" pitchFamily="18" charset="0"/>
              </a:rPr>
              <a:pPr/>
              <a:t>10</a:t>
            </a:fld>
            <a:endParaRPr lang="en-US" smtClean="0">
              <a:latin typeface="Times New Roman" pitchFamily="18" charset="0"/>
            </a:endParaRPr>
          </a:p>
        </p:txBody>
      </p:sp>
      <p:sp>
        <p:nvSpPr>
          <p:cNvPr id="70659"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0660"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13</a:t>
            </a:r>
          </a:p>
        </p:txBody>
      </p:sp>
      <p:sp>
        <p:nvSpPr>
          <p:cNvPr id="70661"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0662"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0663" name="Rectangle 6"/>
          <p:cNvSpPr>
            <a:spLocks noGrp="1" noRot="1" noChangeAspect="1" noChangeArrowheads="1" noTextEdit="1"/>
          </p:cNvSpPr>
          <p:nvPr>
            <p:ph type="sldImg"/>
          </p:nvPr>
        </p:nvSpPr>
        <p:spPr>
          <a:ln cap="flat"/>
        </p:spPr>
      </p:sp>
      <p:sp>
        <p:nvSpPr>
          <p:cNvPr id="70664"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Marcador de imagen de diapositiva"/>
          <p:cNvSpPr>
            <a:spLocks noGrp="1" noRot="1" noChangeAspect="1" noTextEdit="1"/>
          </p:cNvSpPr>
          <p:nvPr>
            <p:ph type="sldImg"/>
          </p:nvPr>
        </p:nvSpPr>
        <p:spPr>
          <a:ln/>
        </p:spPr>
      </p:sp>
      <p:sp>
        <p:nvSpPr>
          <p:cNvPr id="71683"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71684" name="3 Marcador de número de diapositiva"/>
          <p:cNvSpPr>
            <a:spLocks noGrp="1"/>
          </p:cNvSpPr>
          <p:nvPr>
            <p:ph type="sldNum" sz="quarter" idx="5"/>
          </p:nvPr>
        </p:nvSpPr>
        <p:spPr>
          <a:noFill/>
        </p:spPr>
        <p:txBody>
          <a:bodyPr/>
          <a:lstStyle/>
          <a:p>
            <a:fld id="{C0F922A8-7A9B-4C1C-A3CC-59F3665BA0DF}" type="slidenum">
              <a:rPr lang="en-US" smtClean="0">
                <a:latin typeface="Times New Roman" pitchFamily="18" charset="0"/>
              </a:rPr>
              <a:pPr/>
              <a:t>11</a:t>
            </a:fld>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Marcador de imagen de diapositiva"/>
          <p:cNvSpPr>
            <a:spLocks noGrp="1" noRot="1" noChangeAspect="1" noTextEdit="1"/>
          </p:cNvSpPr>
          <p:nvPr>
            <p:ph type="sldImg"/>
          </p:nvPr>
        </p:nvSpPr>
        <p:spPr>
          <a:ln/>
        </p:spPr>
      </p:sp>
      <p:sp>
        <p:nvSpPr>
          <p:cNvPr id="72707"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72708" name="3 Marcador de número de diapositiva"/>
          <p:cNvSpPr>
            <a:spLocks noGrp="1"/>
          </p:cNvSpPr>
          <p:nvPr>
            <p:ph type="sldNum" sz="quarter" idx="5"/>
          </p:nvPr>
        </p:nvSpPr>
        <p:spPr>
          <a:noFill/>
        </p:spPr>
        <p:txBody>
          <a:bodyPr/>
          <a:lstStyle/>
          <a:p>
            <a:fld id="{14671B48-BDE6-439C-80C1-6AFD13635670}" type="slidenum">
              <a:rPr lang="en-US" smtClean="0">
                <a:latin typeface="Times New Roman" pitchFamily="18" charset="0"/>
              </a:rPr>
              <a:pPr/>
              <a:t>12</a:t>
            </a:fld>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Marcador de imagen de diapositiva"/>
          <p:cNvSpPr>
            <a:spLocks noGrp="1" noRot="1" noChangeAspect="1" noTextEdit="1"/>
          </p:cNvSpPr>
          <p:nvPr>
            <p:ph type="sldImg"/>
          </p:nvPr>
        </p:nvSpPr>
        <p:spPr>
          <a:ln/>
        </p:spPr>
      </p:sp>
      <p:sp>
        <p:nvSpPr>
          <p:cNvPr id="73731"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73732" name="3 Marcador de número de diapositiva"/>
          <p:cNvSpPr>
            <a:spLocks noGrp="1"/>
          </p:cNvSpPr>
          <p:nvPr>
            <p:ph type="sldNum" sz="quarter" idx="5"/>
          </p:nvPr>
        </p:nvSpPr>
        <p:spPr>
          <a:noFill/>
        </p:spPr>
        <p:txBody>
          <a:bodyPr/>
          <a:lstStyle/>
          <a:p>
            <a:fld id="{3CC33E8F-DD34-4615-8879-A1F31062FFE4}" type="slidenum">
              <a:rPr lang="en-US" smtClean="0">
                <a:latin typeface="Times New Roman" pitchFamily="18" charset="0"/>
              </a:rPr>
              <a:pPr/>
              <a:t>13</a:t>
            </a:fld>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Grp="1" noChangeArrowheads="1"/>
          </p:cNvSpPr>
          <p:nvPr>
            <p:ph type="sldNum" sz="quarter" idx="5"/>
          </p:nvPr>
        </p:nvSpPr>
        <p:spPr>
          <a:noFill/>
        </p:spPr>
        <p:txBody>
          <a:bodyPr/>
          <a:lstStyle/>
          <a:p>
            <a:fld id="{E0E5B0DB-4989-434E-9205-950ABF5A1141}" type="slidenum">
              <a:rPr lang="en-US" smtClean="0">
                <a:latin typeface="Times New Roman" pitchFamily="18" charset="0"/>
              </a:rPr>
              <a:pPr/>
              <a:t>14</a:t>
            </a:fld>
            <a:endParaRPr lang="en-US" smtClean="0">
              <a:latin typeface="Times New Roman" pitchFamily="18" charset="0"/>
            </a:endParaRPr>
          </a:p>
        </p:txBody>
      </p:sp>
      <p:sp>
        <p:nvSpPr>
          <p:cNvPr id="74755"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4756"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31</a:t>
            </a:r>
          </a:p>
        </p:txBody>
      </p:sp>
      <p:sp>
        <p:nvSpPr>
          <p:cNvPr id="74757"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4758"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4759" name="Rectangle 6"/>
          <p:cNvSpPr>
            <a:spLocks noGrp="1" noRot="1" noChangeAspect="1" noChangeArrowheads="1" noTextEdit="1"/>
          </p:cNvSpPr>
          <p:nvPr>
            <p:ph type="sldImg"/>
          </p:nvPr>
        </p:nvSpPr>
        <p:spPr>
          <a:ln cap="flat"/>
        </p:spPr>
      </p:sp>
      <p:sp>
        <p:nvSpPr>
          <p:cNvPr id="74760"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p:cNvSpPr>
            <a:spLocks noGrp="1" noChangeArrowheads="1"/>
          </p:cNvSpPr>
          <p:nvPr>
            <p:ph type="sldNum" sz="quarter" idx="5"/>
          </p:nvPr>
        </p:nvSpPr>
        <p:spPr>
          <a:noFill/>
        </p:spPr>
        <p:txBody>
          <a:bodyPr/>
          <a:lstStyle/>
          <a:p>
            <a:fld id="{186FA6FF-FE7A-4B5F-8701-E3CB59DCEB95}" type="slidenum">
              <a:rPr lang="en-US" smtClean="0">
                <a:latin typeface="Times New Roman" pitchFamily="18" charset="0"/>
              </a:rPr>
              <a:pPr/>
              <a:t>15</a:t>
            </a:fld>
            <a:endParaRPr lang="en-US" smtClean="0">
              <a:latin typeface="Times New Roman" pitchFamily="18" charset="0"/>
            </a:endParaRPr>
          </a:p>
        </p:txBody>
      </p:sp>
      <p:sp>
        <p:nvSpPr>
          <p:cNvPr id="75779"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5780"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32</a:t>
            </a:r>
          </a:p>
        </p:txBody>
      </p:sp>
      <p:sp>
        <p:nvSpPr>
          <p:cNvPr id="75781"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5782"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5783" name="Rectangle 6"/>
          <p:cNvSpPr>
            <a:spLocks noGrp="1" noRot="1" noChangeAspect="1" noChangeArrowheads="1" noTextEdit="1"/>
          </p:cNvSpPr>
          <p:nvPr>
            <p:ph type="sldImg"/>
          </p:nvPr>
        </p:nvSpPr>
        <p:spPr>
          <a:ln cap="flat"/>
        </p:spPr>
      </p:sp>
      <p:sp>
        <p:nvSpPr>
          <p:cNvPr id="75784"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Grp="1" noChangeArrowheads="1"/>
          </p:cNvSpPr>
          <p:nvPr>
            <p:ph type="sldNum" sz="quarter" idx="5"/>
          </p:nvPr>
        </p:nvSpPr>
        <p:spPr>
          <a:noFill/>
        </p:spPr>
        <p:txBody>
          <a:bodyPr/>
          <a:lstStyle/>
          <a:p>
            <a:fld id="{B91CDE42-25C7-4353-A85F-51AC6B1B9325}" type="slidenum">
              <a:rPr lang="en-US" smtClean="0">
                <a:latin typeface="Times New Roman" pitchFamily="18" charset="0"/>
              </a:rPr>
              <a:pPr/>
              <a:t>16</a:t>
            </a:fld>
            <a:endParaRPr lang="en-US" smtClean="0">
              <a:latin typeface="Times New Roman" pitchFamily="18" charset="0"/>
            </a:endParaRPr>
          </a:p>
        </p:txBody>
      </p:sp>
      <p:sp>
        <p:nvSpPr>
          <p:cNvPr id="76803"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6804"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32</a:t>
            </a:r>
          </a:p>
        </p:txBody>
      </p:sp>
      <p:sp>
        <p:nvSpPr>
          <p:cNvPr id="76805"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6806"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6807" name="Rectangle 6"/>
          <p:cNvSpPr>
            <a:spLocks noGrp="1" noRot="1" noChangeAspect="1" noChangeArrowheads="1" noTextEdit="1"/>
          </p:cNvSpPr>
          <p:nvPr>
            <p:ph type="sldImg"/>
          </p:nvPr>
        </p:nvSpPr>
        <p:spPr>
          <a:ln cap="flat"/>
        </p:spPr>
      </p:sp>
      <p:sp>
        <p:nvSpPr>
          <p:cNvPr id="76808"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5"/>
          <p:cNvSpPr>
            <a:spLocks noGrp="1" noChangeArrowheads="1"/>
          </p:cNvSpPr>
          <p:nvPr>
            <p:ph type="sldNum" sz="quarter" idx="5"/>
          </p:nvPr>
        </p:nvSpPr>
        <p:spPr>
          <a:noFill/>
        </p:spPr>
        <p:txBody>
          <a:bodyPr/>
          <a:lstStyle/>
          <a:p>
            <a:fld id="{DD33A491-9F83-41E5-9479-F4B43D688D7D}" type="slidenum">
              <a:rPr lang="en-US" smtClean="0">
                <a:latin typeface="Times New Roman" pitchFamily="18" charset="0"/>
              </a:rPr>
              <a:pPr/>
              <a:t>17</a:t>
            </a:fld>
            <a:endParaRPr lang="en-US" smtClean="0">
              <a:latin typeface="Times New Roman" pitchFamily="18" charset="0"/>
            </a:endParaRPr>
          </a:p>
        </p:txBody>
      </p:sp>
      <p:sp>
        <p:nvSpPr>
          <p:cNvPr id="77827"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7828"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32</a:t>
            </a:r>
          </a:p>
        </p:txBody>
      </p:sp>
      <p:sp>
        <p:nvSpPr>
          <p:cNvPr id="77829"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7830"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7831" name="Rectangle 6"/>
          <p:cNvSpPr>
            <a:spLocks noGrp="1" noRot="1" noChangeAspect="1" noChangeArrowheads="1" noTextEdit="1"/>
          </p:cNvSpPr>
          <p:nvPr>
            <p:ph type="sldImg"/>
          </p:nvPr>
        </p:nvSpPr>
        <p:spPr>
          <a:ln cap="flat"/>
        </p:spPr>
      </p:sp>
      <p:sp>
        <p:nvSpPr>
          <p:cNvPr id="77832"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p:cNvSpPr>
            <a:spLocks noGrp="1" noChangeArrowheads="1"/>
          </p:cNvSpPr>
          <p:nvPr>
            <p:ph type="sldNum" sz="quarter" idx="5"/>
          </p:nvPr>
        </p:nvSpPr>
        <p:spPr>
          <a:noFill/>
        </p:spPr>
        <p:txBody>
          <a:bodyPr/>
          <a:lstStyle/>
          <a:p>
            <a:fld id="{6A1D8AFB-C6C9-482C-958A-1390849D48F7}" type="slidenum">
              <a:rPr lang="en-US" smtClean="0">
                <a:latin typeface="Times New Roman" pitchFamily="18" charset="0"/>
              </a:rPr>
              <a:pPr/>
              <a:t>18</a:t>
            </a:fld>
            <a:endParaRPr lang="en-US" smtClean="0">
              <a:latin typeface="Times New Roman" pitchFamily="18" charset="0"/>
            </a:endParaRPr>
          </a:p>
        </p:txBody>
      </p:sp>
      <p:sp>
        <p:nvSpPr>
          <p:cNvPr id="78851"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8852"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32</a:t>
            </a:r>
          </a:p>
        </p:txBody>
      </p:sp>
      <p:sp>
        <p:nvSpPr>
          <p:cNvPr id="78853"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8854"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78855" name="Rectangle 6"/>
          <p:cNvSpPr>
            <a:spLocks noGrp="1" noRot="1" noChangeAspect="1" noChangeArrowheads="1" noTextEdit="1"/>
          </p:cNvSpPr>
          <p:nvPr>
            <p:ph type="sldImg"/>
          </p:nvPr>
        </p:nvSpPr>
        <p:spPr>
          <a:ln cap="flat"/>
        </p:spPr>
      </p:sp>
      <p:sp>
        <p:nvSpPr>
          <p:cNvPr id="78856"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Marcador de imagen de diapositiva"/>
          <p:cNvSpPr>
            <a:spLocks noGrp="1" noRot="1" noChangeAspect="1" noTextEdit="1"/>
          </p:cNvSpPr>
          <p:nvPr>
            <p:ph type="sldImg"/>
          </p:nvPr>
        </p:nvSpPr>
        <p:spPr>
          <a:ln/>
        </p:spPr>
      </p:sp>
      <p:sp>
        <p:nvSpPr>
          <p:cNvPr id="79875"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79876" name="3 Marcador de número de diapositiva"/>
          <p:cNvSpPr>
            <a:spLocks noGrp="1"/>
          </p:cNvSpPr>
          <p:nvPr>
            <p:ph type="sldNum" sz="quarter" idx="5"/>
          </p:nvPr>
        </p:nvSpPr>
        <p:spPr>
          <a:noFill/>
        </p:spPr>
        <p:txBody>
          <a:bodyPr/>
          <a:lstStyle/>
          <a:p>
            <a:fld id="{914C0C2F-909E-4B87-BF44-6C7E2C27DBC9}" type="slidenum">
              <a:rPr lang="en-US" smtClean="0">
                <a:latin typeface="Times New Roman" pitchFamily="18" charset="0"/>
              </a:rPr>
              <a:pPr/>
              <a:t>19</a:t>
            </a:fld>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a:ln/>
        </p:spPr>
      </p:sp>
      <p:sp>
        <p:nvSpPr>
          <p:cNvPr id="62467"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62468" name="3 Marcador de número de diapositiva"/>
          <p:cNvSpPr>
            <a:spLocks noGrp="1"/>
          </p:cNvSpPr>
          <p:nvPr>
            <p:ph type="sldNum" sz="quarter" idx="5"/>
          </p:nvPr>
        </p:nvSpPr>
        <p:spPr>
          <a:noFill/>
        </p:spPr>
        <p:txBody>
          <a:bodyPr/>
          <a:lstStyle/>
          <a:p>
            <a:fld id="{90584B45-64C8-4B9A-A771-C110B398FA56}" type="slidenum">
              <a:rPr lang="en-US" smtClean="0">
                <a:latin typeface="Times New Roman" pitchFamily="18" charset="0"/>
              </a:rPr>
              <a:pPr/>
              <a:t>2</a:t>
            </a:fld>
            <a:endParaRPr 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Marcador de imagen de diapositiva"/>
          <p:cNvSpPr>
            <a:spLocks noGrp="1" noRot="1" noChangeAspect="1" noTextEdit="1"/>
          </p:cNvSpPr>
          <p:nvPr>
            <p:ph type="sldImg"/>
          </p:nvPr>
        </p:nvSpPr>
        <p:spPr>
          <a:ln/>
        </p:spPr>
      </p:sp>
      <p:sp>
        <p:nvSpPr>
          <p:cNvPr id="80899"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80900" name="3 Marcador de número de diapositiva"/>
          <p:cNvSpPr>
            <a:spLocks noGrp="1"/>
          </p:cNvSpPr>
          <p:nvPr>
            <p:ph type="sldNum" sz="quarter" idx="5"/>
          </p:nvPr>
        </p:nvSpPr>
        <p:spPr>
          <a:noFill/>
        </p:spPr>
        <p:txBody>
          <a:bodyPr/>
          <a:lstStyle/>
          <a:p>
            <a:fld id="{30E7CA94-D529-480C-9AB0-2C5B163DF8F3}" type="slidenum">
              <a:rPr lang="en-US" smtClean="0">
                <a:latin typeface="Times New Roman" pitchFamily="18" charset="0"/>
              </a:rPr>
              <a:pPr/>
              <a:t>20</a:t>
            </a:fld>
            <a:endParaRPr 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Marcador de imagen de diapositiva"/>
          <p:cNvSpPr>
            <a:spLocks noGrp="1" noRot="1" noChangeAspect="1" noTextEdit="1"/>
          </p:cNvSpPr>
          <p:nvPr>
            <p:ph type="sldImg"/>
          </p:nvPr>
        </p:nvSpPr>
        <p:spPr>
          <a:ln/>
        </p:spPr>
      </p:sp>
      <p:sp>
        <p:nvSpPr>
          <p:cNvPr id="81923"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81924" name="3 Marcador de número de diapositiva"/>
          <p:cNvSpPr>
            <a:spLocks noGrp="1"/>
          </p:cNvSpPr>
          <p:nvPr>
            <p:ph type="sldNum" sz="quarter" idx="5"/>
          </p:nvPr>
        </p:nvSpPr>
        <p:spPr>
          <a:noFill/>
        </p:spPr>
        <p:txBody>
          <a:bodyPr/>
          <a:lstStyle/>
          <a:p>
            <a:fld id="{AA21EAE8-8DA6-4E20-A653-02D2325DFE04}" type="slidenum">
              <a:rPr lang="en-US" smtClean="0">
                <a:latin typeface="Times New Roman" pitchFamily="18" charset="0"/>
              </a:rPr>
              <a:pPr/>
              <a:t>21</a:t>
            </a:fld>
            <a:endParaRPr 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Marcador de imagen de diapositiva"/>
          <p:cNvSpPr>
            <a:spLocks noGrp="1" noRot="1" noChangeAspect="1" noTextEdit="1"/>
          </p:cNvSpPr>
          <p:nvPr>
            <p:ph type="sldImg"/>
          </p:nvPr>
        </p:nvSpPr>
        <p:spPr>
          <a:ln/>
        </p:spPr>
      </p:sp>
      <p:sp>
        <p:nvSpPr>
          <p:cNvPr id="82947"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82948" name="3 Marcador de número de diapositiva"/>
          <p:cNvSpPr>
            <a:spLocks noGrp="1"/>
          </p:cNvSpPr>
          <p:nvPr>
            <p:ph type="sldNum" sz="quarter" idx="5"/>
          </p:nvPr>
        </p:nvSpPr>
        <p:spPr>
          <a:noFill/>
        </p:spPr>
        <p:txBody>
          <a:bodyPr/>
          <a:lstStyle/>
          <a:p>
            <a:fld id="{8B774920-005A-4638-95FE-3DBBA2445C04}" type="slidenum">
              <a:rPr lang="en-US" smtClean="0">
                <a:latin typeface="Times New Roman" pitchFamily="18" charset="0"/>
              </a:rPr>
              <a:pPr/>
              <a:t>22</a:t>
            </a:fld>
            <a:endParaRPr 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Marcador de imagen de diapositiva"/>
          <p:cNvSpPr>
            <a:spLocks noGrp="1" noRot="1" noChangeAspect="1" noTextEdit="1"/>
          </p:cNvSpPr>
          <p:nvPr>
            <p:ph type="sldImg"/>
          </p:nvPr>
        </p:nvSpPr>
        <p:spPr>
          <a:ln/>
        </p:spPr>
      </p:sp>
      <p:sp>
        <p:nvSpPr>
          <p:cNvPr id="83971"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83972" name="3 Marcador de número de diapositiva"/>
          <p:cNvSpPr>
            <a:spLocks noGrp="1"/>
          </p:cNvSpPr>
          <p:nvPr>
            <p:ph type="sldNum" sz="quarter" idx="5"/>
          </p:nvPr>
        </p:nvSpPr>
        <p:spPr>
          <a:noFill/>
        </p:spPr>
        <p:txBody>
          <a:bodyPr/>
          <a:lstStyle/>
          <a:p>
            <a:fld id="{90828B81-53F3-4E11-BD1D-911F922BAD33}" type="slidenum">
              <a:rPr lang="en-US" smtClean="0">
                <a:latin typeface="Times New Roman" pitchFamily="18" charset="0"/>
              </a:rPr>
              <a:pPr/>
              <a:t>23</a:t>
            </a:fld>
            <a:endParaRPr 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
          <p:cNvSpPr>
            <a:spLocks noGrp="1" noChangeArrowheads="1"/>
          </p:cNvSpPr>
          <p:nvPr>
            <p:ph type="sldNum" sz="quarter" idx="5"/>
          </p:nvPr>
        </p:nvSpPr>
        <p:spPr>
          <a:noFill/>
        </p:spPr>
        <p:txBody>
          <a:bodyPr/>
          <a:lstStyle/>
          <a:p>
            <a:fld id="{1844B9C8-A662-46F6-A120-75B84837CCF2}" type="slidenum">
              <a:rPr lang="en-US" smtClean="0">
                <a:latin typeface="Times New Roman" pitchFamily="18" charset="0"/>
              </a:rPr>
              <a:pPr/>
              <a:t>24</a:t>
            </a:fld>
            <a:endParaRPr lang="en-US" smtClean="0">
              <a:latin typeface="Times New Roman" pitchFamily="18" charset="0"/>
            </a:endParaRPr>
          </a:p>
        </p:txBody>
      </p:sp>
      <p:sp>
        <p:nvSpPr>
          <p:cNvPr id="84995"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84996"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35</a:t>
            </a:r>
          </a:p>
        </p:txBody>
      </p:sp>
      <p:sp>
        <p:nvSpPr>
          <p:cNvPr id="84997"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84998"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84999" name="Rectangle 6"/>
          <p:cNvSpPr>
            <a:spLocks noGrp="1" noRot="1" noChangeAspect="1" noChangeArrowheads="1" noTextEdit="1"/>
          </p:cNvSpPr>
          <p:nvPr>
            <p:ph type="sldImg"/>
          </p:nvPr>
        </p:nvSpPr>
        <p:spPr>
          <a:ln cap="flat"/>
        </p:spPr>
      </p:sp>
      <p:sp>
        <p:nvSpPr>
          <p:cNvPr id="85000"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5"/>
          <p:cNvSpPr>
            <a:spLocks noGrp="1" noChangeArrowheads="1"/>
          </p:cNvSpPr>
          <p:nvPr>
            <p:ph type="sldNum" sz="quarter" idx="5"/>
          </p:nvPr>
        </p:nvSpPr>
        <p:spPr>
          <a:noFill/>
        </p:spPr>
        <p:txBody>
          <a:bodyPr/>
          <a:lstStyle/>
          <a:p>
            <a:fld id="{F378A447-74EC-4B30-83AF-F7A4ABF9804C}" type="slidenum">
              <a:rPr lang="en-US" smtClean="0">
                <a:latin typeface="Times New Roman" pitchFamily="18" charset="0"/>
              </a:rPr>
              <a:pPr/>
              <a:t>25</a:t>
            </a:fld>
            <a:endParaRPr lang="en-US" smtClean="0">
              <a:latin typeface="Times New Roman" pitchFamily="18" charset="0"/>
            </a:endParaRPr>
          </a:p>
        </p:txBody>
      </p:sp>
      <p:sp>
        <p:nvSpPr>
          <p:cNvPr id="86019" name="Rectangle 1026"/>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86020" name="Rectangle 1027"/>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36</a:t>
            </a:r>
          </a:p>
        </p:txBody>
      </p:sp>
      <p:sp>
        <p:nvSpPr>
          <p:cNvPr id="86021" name="Rectangle 1028"/>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86022" name="Rectangle 1029"/>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86023" name="Rectangle 1030"/>
          <p:cNvSpPr>
            <a:spLocks noGrp="1" noRot="1" noChangeAspect="1" noChangeArrowheads="1" noTextEdit="1"/>
          </p:cNvSpPr>
          <p:nvPr>
            <p:ph type="sldImg"/>
          </p:nvPr>
        </p:nvSpPr>
        <p:spPr>
          <a:ln cap="flat"/>
        </p:spPr>
      </p:sp>
      <p:sp>
        <p:nvSpPr>
          <p:cNvPr id="86024" name="Rectangle 1031"/>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5"/>
          <p:cNvSpPr>
            <a:spLocks noGrp="1" noChangeArrowheads="1"/>
          </p:cNvSpPr>
          <p:nvPr>
            <p:ph type="sldNum" sz="quarter" idx="5"/>
          </p:nvPr>
        </p:nvSpPr>
        <p:spPr>
          <a:noFill/>
        </p:spPr>
        <p:txBody>
          <a:bodyPr/>
          <a:lstStyle/>
          <a:p>
            <a:fld id="{A41201C5-00C4-4CB2-9CCC-0573B92D39B8}" type="slidenum">
              <a:rPr lang="en-US" smtClean="0">
                <a:latin typeface="Times New Roman" pitchFamily="18" charset="0"/>
              </a:rPr>
              <a:pPr/>
              <a:t>26</a:t>
            </a:fld>
            <a:endParaRPr lang="en-US" smtClean="0">
              <a:latin typeface="Times New Roman" pitchFamily="18" charset="0"/>
            </a:endParaRPr>
          </a:p>
        </p:txBody>
      </p:sp>
      <p:sp>
        <p:nvSpPr>
          <p:cNvPr id="87043" name="Rectangle 2"/>
          <p:cNvSpPr>
            <a:spLocks noGrp="1" noRot="1" noChangeAspect="1" noChangeArrowheads="1" noTextEdit="1"/>
          </p:cNvSpPr>
          <p:nvPr>
            <p:ph type="sldImg"/>
          </p:nvPr>
        </p:nvSpPr>
        <p:spPr>
          <a:ln cap="flat"/>
        </p:spPr>
      </p:sp>
      <p:sp>
        <p:nvSpPr>
          <p:cNvPr id="87044" name="Rectangle 3"/>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Marcador de imagen de diapositiva"/>
          <p:cNvSpPr>
            <a:spLocks noGrp="1" noRot="1" noChangeAspect="1" noTextEdit="1"/>
          </p:cNvSpPr>
          <p:nvPr>
            <p:ph type="sldImg"/>
          </p:nvPr>
        </p:nvSpPr>
        <p:spPr>
          <a:ln/>
        </p:spPr>
      </p:sp>
      <p:sp>
        <p:nvSpPr>
          <p:cNvPr id="88067"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88068" name="3 Marcador de número de diapositiva"/>
          <p:cNvSpPr>
            <a:spLocks noGrp="1"/>
          </p:cNvSpPr>
          <p:nvPr>
            <p:ph type="sldNum" sz="quarter" idx="5"/>
          </p:nvPr>
        </p:nvSpPr>
        <p:spPr>
          <a:noFill/>
        </p:spPr>
        <p:txBody>
          <a:bodyPr/>
          <a:lstStyle/>
          <a:p>
            <a:fld id="{47A40D5E-8FED-44CD-B25D-D738324DC07B}" type="slidenum">
              <a:rPr lang="en-US" smtClean="0">
                <a:latin typeface="Times New Roman" pitchFamily="18" charset="0"/>
              </a:rPr>
              <a:pPr/>
              <a:t>27</a:t>
            </a:fld>
            <a:endParaRPr 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B6E4A67C-3232-4EF7-AED0-657BA9538823}" type="slidenum">
              <a:rPr lang="es-MX" smtClean="0">
                <a:latin typeface="Times New Roman" pitchFamily="18" charset="0"/>
              </a:rPr>
              <a:pPr/>
              <a:t>28</a:t>
            </a:fld>
            <a:endParaRPr lang="es-MX" smtClean="0">
              <a:latin typeface="Times New Roman" pitchFamily="18" charset="0"/>
            </a:endParaRPr>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5"/>
          <p:cNvSpPr>
            <a:spLocks noGrp="1" noChangeArrowheads="1"/>
          </p:cNvSpPr>
          <p:nvPr>
            <p:ph type="sldNum" sz="quarter" idx="5"/>
          </p:nvPr>
        </p:nvSpPr>
        <p:spPr>
          <a:noFill/>
        </p:spPr>
        <p:txBody>
          <a:bodyPr/>
          <a:lstStyle/>
          <a:p>
            <a:fld id="{AB7B684B-2A9F-4813-80BE-CD0B367CCD1E}" type="slidenum">
              <a:rPr lang="en-US" smtClean="0">
                <a:latin typeface="Times New Roman" pitchFamily="18" charset="0"/>
              </a:rPr>
              <a:pPr/>
              <a:t>29</a:t>
            </a:fld>
            <a:endParaRPr lang="en-US" smtClean="0">
              <a:latin typeface="Times New Roman" pitchFamily="18"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Marcador de imagen de diapositiva"/>
          <p:cNvSpPr>
            <a:spLocks noGrp="1" noRot="1" noChangeAspect="1" noTextEdit="1"/>
          </p:cNvSpPr>
          <p:nvPr>
            <p:ph type="sldImg"/>
          </p:nvPr>
        </p:nvSpPr>
        <p:spPr>
          <a:ln/>
        </p:spPr>
      </p:sp>
      <p:sp>
        <p:nvSpPr>
          <p:cNvPr id="63491"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63492" name="3 Marcador de número de diapositiva"/>
          <p:cNvSpPr>
            <a:spLocks noGrp="1"/>
          </p:cNvSpPr>
          <p:nvPr>
            <p:ph type="sldNum" sz="quarter" idx="5"/>
          </p:nvPr>
        </p:nvSpPr>
        <p:spPr>
          <a:noFill/>
        </p:spPr>
        <p:txBody>
          <a:bodyPr/>
          <a:lstStyle/>
          <a:p>
            <a:fld id="{CF75ACA8-3F9A-449D-B5C7-0EA305916486}" type="slidenum">
              <a:rPr lang="en-US" smtClean="0">
                <a:latin typeface="Times New Roman" pitchFamily="18" charset="0"/>
              </a:rPr>
              <a:pPr/>
              <a:t>3</a:t>
            </a:fld>
            <a:endParaRPr lang="en-US"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a:noFill/>
        </p:spPr>
        <p:txBody>
          <a:bodyPr/>
          <a:lstStyle/>
          <a:p>
            <a:fld id="{9FC797FA-448C-49AD-9994-4002426FED91}" type="slidenum">
              <a:rPr lang="en-US" smtClean="0">
                <a:latin typeface="Times New Roman" pitchFamily="18" charset="0"/>
              </a:rPr>
              <a:pPr/>
              <a:t>30</a:t>
            </a:fld>
            <a:endParaRPr lang="en-US" smtClean="0">
              <a:latin typeface="Times New Roman" pitchFamily="18" charset="0"/>
            </a:endParaRPr>
          </a:p>
        </p:txBody>
      </p:sp>
      <p:sp>
        <p:nvSpPr>
          <p:cNvPr id="91139"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1140"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6</a:t>
            </a:r>
          </a:p>
        </p:txBody>
      </p:sp>
      <p:sp>
        <p:nvSpPr>
          <p:cNvPr id="91141"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1142"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1143" name="Rectangle 6"/>
          <p:cNvSpPr>
            <a:spLocks noGrp="1" noRot="1" noChangeAspect="1" noChangeArrowheads="1" noTextEdit="1"/>
          </p:cNvSpPr>
          <p:nvPr>
            <p:ph type="sldImg"/>
          </p:nvPr>
        </p:nvSpPr>
        <p:spPr>
          <a:ln cap="flat"/>
        </p:spPr>
      </p:sp>
      <p:sp>
        <p:nvSpPr>
          <p:cNvPr id="91144"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5"/>
          <p:cNvSpPr>
            <a:spLocks noGrp="1" noChangeArrowheads="1"/>
          </p:cNvSpPr>
          <p:nvPr>
            <p:ph type="sldNum" sz="quarter" idx="5"/>
          </p:nvPr>
        </p:nvSpPr>
        <p:spPr>
          <a:noFill/>
        </p:spPr>
        <p:txBody>
          <a:bodyPr/>
          <a:lstStyle/>
          <a:p>
            <a:fld id="{E409E9F0-A73E-4F76-9F47-E52E4EDE5FCC}" type="slidenum">
              <a:rPr lang="en-US" smtClean="0">
                <a:latin typeface="Times New Roman" pitchFamily="18" charset="0"/>
              </a:rPr>
              <a:pPr/>
              <a:t>31</a:t>
            </a:fld>
            <a:endParaRPr lang="en-US" smtClean="0">
              <a:latin typeface="Times New Roman" pitchFamily="18" charset="0"/>
            </a:endParaRPr>
          </a:p>
        </p:txBody>
      </p:sp>
      <p:sp>
        <p:nvSpPr>
          <p:cNvPr id="92163"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2164"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7</a:t>
            </a:r>
          </a:p>
        </p:txBody>
      </p:sp>
      <p:sp>
        <p:nvSpPr>
          <p:cNvPr id="92165"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2166"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2167" name="Rectangle 6"/>
          <p:cNvSpPr>
            <a:spLocks noGrp="1" noRot="1" noChangeAspect="1" noChangeArrowheads="1" noTextEdit="1"/>
          </p:cNvSpPr>
          <p:nvPr>
            <p:ph type="sldImg"/>
          </p:nvPr>
        </p:nvSpPr>
        <p:spPr>
          <a:ln cap="flat"/>
        </p:spPr>
      </p:sp>
      <p:sp>
        <p:nvSpPr>
          <p:cNvPr id="92168"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p:cNvSpPr>
            <a:spLocks noGrp="1" noChangeArrowheads="1"/>
          </p:cNvSpPr>
          <p:nvPr>
            <p:ph type="sldNum" sz="quarter" idx="5"/>
          </p:nvPr>
        </p:nvSpPr>
        <p:spPr>
          <a:noFill/>
        </p:spPr>
        <p:txBody>
          <a:bodyPr/>
          <a:lstStyle/>
          <a:p>
            <a:fld id="{BC1C15D3-8B28-4EF4-A57B-5381CDE332EB}" type="slidenum">
              <a:rPr lang="en-US" smtClean="0">
                <a:latin typeface="Times New Roman" pitchFamily="18" charset="0"/>
              </a:rPr>
              <a:pPr/>
              <a:t>32</a:t>
            </a:fld>
            <a:endParaRPr lang="en-US" smtClean="0">
              <a:latin typeface="Times New Roman" pitchFamily="18" charset="0"/>
            </a:endParaRPr>
          </a:p>
        </p:txBody>
      </p:sp>
      <p:sp>
        <p:nvSpPr>
          <p:cNvPr id="93187"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3188"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7</a:t>
            </a:r>
          </a:p>
        </p:txBody>
      </p:sp>
      <p:sp>
        <p:nvSpPr>
          <p:cNvPr id="93189"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3190"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3191" name="Rectangle 6"/>
          <p:cNvSpPr>
            <a:spLocks noGrp="1" noRot="1" noChangeAspect="1" noChangeArrowheads="1" noTextEdit="1"/>
          </p:cNvSpPr>
          <p:nvPr>
            <p:ph type="sldImg"/>
          </p:nvPr>
        </p:nvSpPr>
        <p:spPr>
          <a:ln cap="flat"/>
        </p:spPr>
      </p:sp>
      <p:sp>
        <p:nvSpPr>
          <p:cNvPr id="93192"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5"/>
          <p:cNvSpPr>
            <a:spLocks noGrp="1" noChangeArrowheads="1"/>
          </p:cNvSpPr>
          <p:nvPr>
            <p:ph type="sldNum" sz="quarter" idx="5"/>
          </p:nvPr>
        </p:nvSpPr>
        <p:spPr>
          <a:noFill/>
        </p:spPr>
        <p:txBody>
          <a:bodyPr/>
          <a:lstStyle/>
          <a:p>
            <a:fld id="{429B0CC1-7E1C-4C58-B1D6-74A4182ADBD3}" type="slidenum">
              <a:rPr lang="en-US" smtClean="0">
                <a:latin typeface="Times New Roman" pitchFamily="18" charset="0"/>
              </a:rPr>
              <a:pPr/>
              <a:t>33</a:t>
            </a:fld>
            <a:endParaRPr lang="en-US" smtClean="0">
              <a:latin typeface="Times New Roman" pitchFamily="18" charset="0"/>
            </a:endParaRPr>
          </a:p>
        </p:txBody>
      </p:sp>
      <p:sp>
        <p:nvSpPr>
          <p:cNvPr id="94211"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4212"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7</a:t>
            </a:r>
          </a:p>
        </p:txBody>
      </p:sp>
      <p:sp>
        <p:nvSpPr>
          <p:cNvPr id="94213"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4214"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4215" name="Rectangle 6"/>
          <p:cNvSpPr>
            <a:spLocks noGrp="1" noRot="1" noChangeAspect="1" noChangeArrowheads="1" noTextEdit="1"/>
          </p:cNvSpPr>
          <p:nvPr>
            <p:ph type="sldImg"/>
          </p:nvPr>
        </p:nvSpPr>
        <p:spPr>
          <a:ln cap="flat"/>
        </p:spPr>
      </p:sp>
      <p:sp>
        <p:nvSpPr>
          <p:cNvPr id="94216"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5"/>
          <p:cNvSpPr>
            <a:spLocks noGrp="1" noChangeArrowheads="1"/>
          </p:cNvSpPr>
          <p:nvPr>
            <p:ph type="sldNum" sz="quarter" idx="5"/>
          </p:nvPr>
        </p:nvSpPr>
        <p:spPr>
          <a:noFill/>
        </p:spPr>
        <p:txBody>
          <a:bodyPr/>
          <a:lstStyle/>
          <a:p>
            <a:fld id="{F6F5EC06-8279-4F99-B9A2-FA29A21022DB}" type="slidenum">
              <a:rPr lang="en-US" smtClean="0">
                <a:latin typeface="Times New Roman" pitchFamily="18" charset="0"/>
              </a:rPr>
              <a:pPr/>
              <a:t>34</a:t>
            </a:fld>
            <a:endParaRPr lang="en-US" smtClean="0">
              <a:latin typeface="Times New Roman" pitchFamily="18" charset="0"/>
            </a:endParaRPr>
          </a:p>
        </p:txBody>
      </p:sp>
      <p:sp>
        <p:nvSpPr>
          <p:cNvPr id="95235"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5236"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7</a:t>
            </a:r>
          </a:p>
        </p:txBody>
      </p:sp>
      <p:sp>
        <p:nvSpPr>
          <p:cNvPr id="95237"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5238"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5239" name="Rectangle 6"/>
          <p:cNvSpPr>
            <a:spLocks noGrp="1" noRot="1" noChangeAspect="1" noChangeArrowheads="1" noTextEdit="1"/>
          </p:cNvSpPr>
          <p:nvPr>
            <p:ph type="sldImg"/>
          </p:nvPr>
        </p:nvSpPr>
        <p:spPr>
          <a:ln cap="flat"/>
        </p:spPr>
      </p:sp>
      <p:sp>
        <p:nvSpPr>
          <p:cNvPr id="95240"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5"/>
          <p:cNvSpPr>
            <a:spLocks noGrp="1" noChangeArrowheads="1"/>
          </p:cNvSpPr>
          <p:nvPr>
            <p:ph type="sldNum" sz="quarter" idx="5"/>
          </p:nvPr>
        </p:nvSpPr>
        <p:spPr>
          <a:noFill/>
        </p:spPr>
        <p:txBody>
          <a:bodyPr/>
          <a:lstStyle/>
          <a:p>
            <a:fld id="{979C8DE0-9820-490E-BF89-926F786F37E5}" type="slidenum">
              <a:rPr lang="en-US" smtClean="0">
                <a:latin typeface="Times New Roman" pitchFamily="18" charset="0"/>
              </a:rPr>
              <a:pPr/>
              <a:t>35</a:t>
            </a:fld>
            <a:endParaRPr lang="en-US" smtClean="0">
              <a:latin typeface="Times New Roman" pitchFamily="18" charset="0"/>
            </a:endParaRPr>
          </a:p>
        </p:txBody>
      </p:sp>
      <p:sp>
        <p:nvSpPr>
          <p:cNvPr id="96259"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6260"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14</a:t>
            </a:r>
          </a:p>
        </p:txBody>
      </p:sp>
      <p:sp>
        <p:nvSpPr>
          <p:cNvPr id="96261"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6262"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96263" name="Rectangle 6"/>
          <p:cNvSpPr>
            <a:spLocks noGrp="1" noRot="1" noChangeAspect="1" noChangeArrowheads="1" noTextEdit="1"/>
          </p:cNvSpPr>
          <p:nvPr>
            <p:ph type="sldImg"/>
          </p:nvPr>
        </p:nvSpPr>
        <p:spPr>
          <a:ln cap="flat"/>
        </p:spPr>
      </p:sp>
      <p:sp>
        <p:nvSpPr>
          <p:cNvPr id="96264"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CCC83EAE-9EB8-4B2C-9B79-2E391161A203}" type="slidenum">
              <a:rPr lang="es-MX" smtClean="0">
                <a:latin typeface="Times New Roman" pitchFamily="18" charset="0"/>
              </a:rPr>
              <a:pPr/>
              <a:t>36</a:t>
            </a:fld>
            <a:endParaRPr lang="es-MX" smtClean="0">
              <a:latin typeface="Times New Roman" pitchFamily="18" charset="0"/>
            </a:endParaRPr>
          </a:p>
        </p:txBody>
      </p:sp>
      <p:sp>
        <p:nvSpPr>
          <p:cNvPr id="97283" name="Rectangle 2"/>
          <p:cNvSpPr>
            <a:spLocks noRo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98CD8293-9356-4D9F-BFD2-789910EFA06A}" type="slidenum">
              <a:rPr lang="es-MX" smtClean="0">
                <a:latin typeface="Times New Roman" pitchFamily="18" charset="0"/>
              </a:rPr>
              <a:pPr/>
              <a:t>37</a:t>
            </a:fld>
            <a:endParaRPr lang="es-MX" smtClean="0">
              <a:latin typeface="Times New Roman" pitchFamily="18" charset="0"/>
            </a:endParaRPr>
          </a:p>
        </p:txBody>
      </p:sp>
      <p:sp>
        <p:nvSpPr>
          <p:cNvPr id="98307" name="Rectangle 2"/>
          <p:cNvSpPr>
            <a:spLocks noRo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6EDF51F0-83A9-4024-A57A-43819D76F67B}" type="slidenum">
              <a:rPr lang="es-MX" smtClean="0">
                <a:latin typeface="Times New Roman" pitchFamily="18" charset="0"/>
              </a:rPr>
              <a:pPr/>
              <a:t>38</a:t>
            </a:fld>
            <a:endParaRPr lang="es-MX" smtClean="0">
              <a:latin typeface="Times New Roman" pitchFamily="18" charset="0"/>
            </a:endParaRPr>
          </a:p>
        </p:txBody>
      </p:sp>
      <p:sp>
        <p:nvSpPr>
          <p:cNvPr id="99331" name="Rectangle 2"/>
          <p:cNvSpPr>
            <a:spLocks noRo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a:spLocks noGrp="1" noChangeArrowheads="1"/>
          </p:cNvSpPr>
          <p:nvPr>
            <p:ph type="sldNum" sz="quarter" idx="5"/>
          </p:nvPr>
        </p:nvSpPr>
        <p:spPr>
          <a:noFill/>
        </p:spPr>
        <p:txBody>
          <a:bodyPr/>
          <a:lstStyle/>
          <a:p>
            <a:fld id="{03F98565-8280-4EAF-A146-F85282D57542}" type="slidenum">
              <a:rPr lang="en-US" smtClean="0">
                <a:latin typeface="Times New Roman" pitchFamily="18" charset="0"/>
              </a:rPr>
              <a:pPr/>
              <a:t>39</a:t>
            </a:fld>
            <a:endParaRPr lang="en-US" smtClean="0">
              <a:latin typeface="Times New Roman" pitchFamily="18" charset="0"/>
            </a:endParaRPr>
          </a:p>
        </p:txBody>
      </p:sp>
      <p:sp>
        <p:nvSpPr>
          <p:cNvPr id="100355"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0356"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15</a:t>
            </a:r>
          </a:p>
        </p:txBody>
      </p:sp>
      <p:sp>
        <p:nvSpPr>
          <p:cNvPr id="100357"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0358"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0359" name="Rectangle 6"/>
          <p:cNvSpPr>
            <a:spLocks noGrp="1" noRot="1" noChangeAspect="1" noChangeArrowheads="1" noTextEdit="1"/>
          </p:cNvSpPr>
          <p:nvPr>
            <p:ph type="sldImg"/>
          </p:nvPr>
        </p:nvSpPr>
        <p:spPr>
          <a:ln cap="flat"/>
        </p:spPr>
      </p:sp>
      <p:sp>
        <p:nvSpPr>
          <p:cNvPr id="100360"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a:ln/>
        </p:spPr>
      </p:sp>
      <p:sp>
        <p:nvSpPr>
          <p:cNvPr id="64515"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64516" name="3 Marcador de número de diapositiva"/>
          <p:cNvSpPr>
            <a:spLocks noGrp="1"/>
          </p:cNvSpPr>
          <p:nvPr>
            <p:ph type="sldNum" sz="quarter" idx="5"/>
          </p:nvPr>
        </p:nvSpPr>
        <p:spPr>
          <a:noFill/>
        </p:spPr>
        <p:txBody>
          <a:bodyPr/>
          <a:lstStyle/>
          <a:p>
            <a:fld id="{D5BDE055-89C3-4D82-8CCE-4A8128C3D5A5}" type="slidenum">
              <a:rPr lang="en-US" smtClean="0">
                <a:latin typeface="Times New Roman" pitchFamily="18" charset="0"/>
              </a:rPr>
              <a:pPr/>
              <a:t>4</a:t>
            </a:fld>
            <a:endParaRPr lang="en-US" smtClean="0">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a:spLocks noGrp="1" noChangeArrowheads="1"/>
          </p:cNvSpPr>
          <p:nvPr>
            <p:ph type="sldNum" sz="quarter" idx="5"/>
          </p:nvPr>
        </p:nvSpPr>
        <p:spPr>
          <a:noFill/>
        </p:spPr>
        <p:txBody>
          <a:bodyPr/>
          <a:lstStyle/>
          <a:p>
            <a:fld id="{85971731-2607-4F8D-A578-34C2878A51E7}" type="slidenum">
              <a:rPr lang="en-US" smtClean="0">
                <a:latin typeface="Times New Roman" pitchFamily="18" charset="0"/>
              </a:rPr>
              <a:pPr/>
              <a:t>40</a:t>
            </a:fld>
            <a:endParaRPr lang="en-US" smtClean="0">
              <a:latin typeface="Times New Roman" pitchFamily="18" charset="0"/>
            </a:endParaRPr>
          </a:p>
        </p:txBody>
      </p:sp>
      <p:sp>
        <p:nvSpPr>
          <p:cNvPr id="101379"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1380"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15</a:t>
            </a:r>
          </a:p>
        </p:txBody>
      </p:sp>
      <p:sp>
        <p:nvSpPr>
          <p:cNvPr id="101381"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1382"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1383" name="Rectangle 6"/>
          <p:cNvSpPr>
            <a:spLocks noGrp="1" noRot="1" noChangeAspect="1" noChangeArrowheads="1" noTextEdit="1"/>
          </p:cNvSpPr>
          <p:nvPr>
            <p:ph type="sldImg"/>
          </p:nvPr>
        </p:nvSpPr>
        <p:spPr>
          <a:ln cap="flat"/>
        </p:spPr>
      </p:sp>
      <p:sp>
        <p:nvSpPr>
          <p:cNvPr id="101384"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5"/>
          <p:cNvSpPr>
            <a:spLocks noGrp="1" noChangeArrowheads="1"/>
          </p:cNvSpPr>
          <p:nvPr>
            <p:ph type="sldNum" sz="quarter" idx="5"/>
          </p:nvPr>
        </p:nvSpPr>
        <p:spPr>
          <a:noFill/>
        </p:spPr>
        <p:txBody>
          <a:bodyPr/>
          <a:lstStyle/>
          <a:p>
            <a:fld id="{17935B92-E7FC-4961-B9C3-E5612FA151CD}" type="slidenum">
              <a:rPr lang="en-US" smtClean="0">
                <a:latin typeface="Times New Roman" pitchFamily="18" charset="0"/>
              </a:rPr>
              <a:pPr/>
              <a:t>41</a:t>
            </a:fld>
            <a:endParaRPr lang="en-US" smtClean="0">
              <a:latin typeface="Times New Roman" pitchFamily="18" charset="0"/>
            </a:endParaRPr>
          </a:p>
        </p:txBody>
      </p:sp>
      <p:sp>
        <p:nvSpPr>
          <p:cNvPr id="102403"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2404"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21</a:t>
            </a:r>
          </a:p>
        </p:txBody>
      </p:sp>
      <p:sp>
        <p:nvSpPr>
          <p:cNvPr id="102405"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2406"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2407" name="Rectangle 6"/>
          <p:cNvSpPr>
            <a:spLocks noGrp="1" noRot="1" noChangeAspect="1" noChangeArrowheads="1" noTextEdit="1"/>
          </p:cNvSpPr>
          <p:nvPr>
            <p:ph type="sldImg"/>
          </p:nvPr>
        </p:nvSpPr>
        <p:spPr>
          <a:ln cap="flat"/>
        </p:spPr>
      </p:sp>
      <p:sp>
        <p:nvSpPr>
          <p:cNvPr id="102408"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52F8D858-94AA-4038-AC80-1EBCB8A9491D}" type="slidenum">
              <a:rPr lang="es-MX" smtClean="0">
                <a:latin typeface="Times New Roman" pitchFamily="18" charset="0"/>
              </a:rPr>
              <a:pPr/>
              <a:t>42</a:t>
            </a:fld>
            <a:endParaRPr lang="es-MX" smtClean="0">
              <a:latin typeface="Times New Roman" pitchFamily="18" charset="0"/>
            </a:endParaRPr>
          </a:p>
        </p:txBody>
      </p:sp>
      <p:sp>
        <p:nvSpPr>
          <p:cNvPr id="103427" name="Rectangle 2"/>
          <p:cNvSpPr>
            <a:spLocks noRo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08405FD-D57A-42D5-A7ED-9F72AEA8DBB2}" type="slidenum">
              <a:rPr lang="es-MX" smtClean="0">
                <a:latin typeface="Times New Roman" pitchFamily="18" charset="0"/>
              </a:rPr>
              <a:pPr/>
              <a:t>43</a:t>
            </a:fld>
            <a:endParaRPr lang="es-MX" smtClean="0">
              <a:latin typeface="Times New Roman" pitchFamily="18" charset="0"/>
            </a:endParaRPr>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88249251-66AB-4D73-A1EA-83CEAAD98194}" type="slidenum">
              <a:rPr lang="es-MX" smtClean="0">
                <a:latin typeface="Times New Roman" pitchFamily="18" charset="0"/>
              </a:rPr>
              <a:pPr/>
              <a:t>44</a:t>
            </a:fld>
            <a:endParaRPr lang="es-MX" smtClean="0">
              <a:latin typeface="Times New Roman" pitchFamily="18" charset="0"/>
            </a:endParaRPr>
          </a:p>
        </p:txBody>
      </p:sp>
      <p:sp>
        <p:nvSpPr>
          <p:cNvPr id="105475" name="Rectangle 2"/>
          <p:cNvSpPr>
            <a:spLocks noRo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F5ABF3A7-9EBE-4DD5-9824-6A6011309285}" type="slidenum">
              <a:rPr lang="es-MX" smtClean="0">
                <a:latin typeface="Times New Roman" pitchFamily="18" charset="0"/>
              </a:rPr>
              <a:pPr/>
              <a:t>45</a:t>
            </a:fld>
            <a:endParaRPr lang="es-MX" smtClean="0">
              <a:latin typeface="Times New Roman" pitchFamily="18" charset="0"/>
            </a:endParaRPr>
          </a:p>
        </p:txBody>
      </p:sp>
      <p:sp>
        <p:nvSpPr>
          <p:cNvPr id="106499" name="Rectangle 2"/>
          <p:cNvSpPr>
            <a:spLocks noRo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31FBDE94-6E63-4CC3-B258-17DAEFCD7A67}" type="slidenum">
              <a:rPr lang="es-MX" smtClean="0">
                <a:latin typeface="Times New Roman" pitchFamily="18" charset="0"/>
              </a:rPr>
              <a:pPr/>
              <a:t>46</a:t>
            </a:fld>
            <a:endParaRPr lang="es-MX" smtClean="0">
              <a:latin typeface="Times New Roman" pitchFamily="18" charset="0"/>
            </a:endParaRPr>
          </a:p>
        </p:txBody>
      </p:sp>
      <p:sp>
        <p:nvSpPr>
          <p:cNvPr id="107523" name="Rectangle 2"/>
          <p:cNvSpPr>
            <a:spLocks noRo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98A0DA40-4A54-4C07-A941-FA9268E8BA4B}" type="slidenum">
              <a:rPr lang="es-MX" smtClean="0">
                <a:latin typeface="Times New Roman" pitchFamily="18" charset="0"/>
              </a:rPr>
              <a:pPr/>
              <a:t>47</a:t>
            </a:fld>
            <a:endParaRPr lang="es-MX" smtClean="0">
              <a:latin typeface="Times New Roman" pitchFamily="18" charset="0"/>
            </a:endParaRPr>
          </a:p>
        </p:txBody>
      </p:sp>
      <p:sp>
        <p:nvSpPr>
          <p:cNvPr id="108547" name="Rectangle 2"/>
          <p:cNvSpPr>
            <a:spLocks noRo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p:cNvSpPr>
            <a:spLocks noGrp="1" noChangeArrowheads="1"/>
          </p:cNvSpPr>
          <p:nvPr>
            <p:ph type="sldNum" sz="quarter" idx="5"/>
          </p:nvPr>
        </p:nvSpPr>
        <p:spPr>
          <a:noFill/>
        </p:spPr>
        <p:txBody>
          <a:bodyPr/>
          <a:lstStyle/>
          <a:p>
            <a:fld id="{4649054B-842C-454D-8608-A6BEF197B89B}" type="slidenum">
              <a:rPr lang="en-US" smtClean="0">
                <a:latin typeface="Times New Roman" pitchFamily="18" charset="0"/>
              </a:rPr>
              <a:pPr/>
              <a:t>48</a:t>
            </a:fld>
            <a:endParaRPr lang="en-US" smtClean="0">
              <a:latin typeface="Times New Roman" pitchFamily="18" charset="0"/>
            </a:endParaRPr>
          </a:p>
        </p:txBody>
      </p:sp>
      <p:sp>
        <p:nvSpPr>
          <p:cNvPr id="109571"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9572"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defTabSz="928688" eaLnBrk="0" hangingPunct="0"/>
            <a:r>
              <a:rPr lang="en-US" sz="1000" i="1"/>
              <a:t>15</a:t>
            </a:r>
          </a:p>
        </p:txBody>
      </p:sp>
      <p:sp>
        <p:nvSpPr>
          <p:cNvPr id="109573"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9574"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1431" tIns="45715" rIns="91431" bIns="45715" anchor="ctr"/>
          <a:lstStyle/>
          <a:p>
            <a:pPr algn="ctr" eaLnBrk="0" hangingPunct="0"/>
            <a:endParaRPr lang="es-MX"/>
          </a:p>
        </p:txBody>
      </p:sp>
      <p:sp>
        <p:nvSpPr>
          <p:cNvPr id="109575" name="Rectangle 6"/>
          <p:cNvSpPr>
            <a:spLocks noGrp="1" noRot="1" noChangeAspect="1" noChangeArrowheads="1" noTextEdit="1"/>
          </p:cNvSpPr>
          <p:nvPr>
            <p:ph type="sldImg"/>
          </p:nvPr>
        </p:nvSpPr>
        <p:spPr>
          <a:ln cap="flat"/>
        </p:spPr>
      </p:sp>
      <p:sp>
        <p:nvSpPr>
          <p:cNvPr id="109576"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68E0B7F4-4C85-40B9-9924-1EFB268C30E5}" type="slidenum">
              <a:rPr lang="es-MX" smtClean="0">
                <a:solidFill>
                  <a:srgbClr val="000000"/>
                </a:solidFill>
                <a:latin typeface="Times New Roman" pitchFamily="18" charset="0"/>
              </a:rPr>
              <a:pPr/>
              <a:t>49</a:t>
            </a:fld>
            <a:endParaRPr lang="es-MX" smtClean="0">
              <a:solidFill>
                <a:srgbClr val="000000"/>
              </a:solidFill>
              <a:latin typeface="Times New Roman" pitchFamily="18" charset="0"/>
            </a:endParaRPr>
          </a:p>
        </p:txBody>
      </p:sp>
      <p:sp>
        <p:nvSpPr>
          <p:cNvPr id="110595"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3022" tIns="46511" rIns="93022" bIns="46511" anchor="ctr"/>
          <a:lstStyle/>
          <a:p>
            <a:pPr algn="ctr"/>
            <a:endParaRPr lang="es-MX" sz="1800">
              <a:solidFill>
                <a:srgbClr val="000000"/>
              </a:solidFill>
              <a:latin typeface="Arial" pitchFamily="34" charset="0"/>
            </a:endParaRPr>
          </a:p>
        </p:txBody>
      </p:sp>
      <p:sp>
        <p:nvSpPr>
          <p:cNvPr id="110596"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eaLnBrk="0" hangingPunct="0"/>
            <a:r>
              <a:rPr lang="en-US" sz="1000" i="1">
                <a:solidFill>
                  <a:srgbClr val="000000"/>
                </a:solidFill>
              </a:rPr>
              <a:t>15</a:t>
            </a:r>
          </a:p>
        </p:txBody>
      </p:sp>
      <p:sp>
        <p:nvSpPr>
          <p:cNvPr id="110597"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3022" tIns="46511" rIns="93022" bIns="46511" anchor="ctr"/>
          <a:lstStyle/>
          <a:p>
            <a:pPr algn="ctr"/>
            <a:endParaRPr lang="es-MX" sz="1800">
              <a:solidFill>
                <a:srgbClr val="000000"/>
              </a:solidFill>
              <a:latin typeface="Arial" pitchFamily="34" charset="0"/>
            </a:endParaRPr>
          </a:p>
        </p:txBody>
      </p:sp>
      <p:sp>
        <p:nvSpPr>
          <p:cNvPr id="110598"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3022" tIns="46511" rIns="93022" bIns="46511" anchor="ctr"/>
          <a:lstStyle/>
          <a:p>
            <a:pPr algn="ctr"/>
            <a:endParaRPr lang="es-MX" sz="1800">
              <a:solidFill>
                <a:srgbClr val="000000"/>
              </a:solidFill>
              <a:latin typeface="Arial" pitchFamily="34" charset="0"/>
            </a:endParaRPr>
          </a:p>
        </p:txBody>
      </p:sp>
      <p:sp>
        <p:nvSpPr>
          <p:cNvPr id="110599" name="Rectangle 6"/>
          <p:cNvSpPr>
            <a:spLocks noRot="1" noChangeArrowheads="1" noTextEdit="1"/>
          </p:cNvSpPr>
          <p:nvPr>
            <p:ph type="sldImg"/>
          </p:nvPr>
        </p:nvSpPr>
        <p:spPr>
          <a:xfrm>
            <a:off x="1185863" y="703263"/>
            <a:ext cx="4625975" cy="3468687"/>
          </a:xfrm>
          <a:ln cap="flat"/>
        </p:spPr>
      </p:sp>
      <p:sp>
        <p:nvSpPr>
          <p:cNvPr id="110600" name="Rectangle 7"/>
          <p:cNvSpPr>
            <a:spLocks noGrp="1" noChangeArrowheads="1"/>
          </p:cNvSpPr>
          <p:nvPr>
            <p:ph type="body" idx="1"/>
          </p:nvPr>
        </p:nvSpPr>
        <p:spPr>
          <a:noFill/>
          <a:ln/>
        </p:spPr>
        <p:txBody>
          <a:bodyPr lIns="93659" tIns="46829" rIns="93659" bIns="46829"/>
          <a:lstStyle/>
          <a:p>
            <a:endParaRPr lang="es-MX"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type="sldNum" sz="quarter" idx="5"/>
          </p:nvPr>
        </p:nvSpPr>
        <p:spPr>
          <a:noFill/>
        </p:spPr>
        <p:txBody>
          <a:bodyPr/>
          <a:lstStyle/>
          <a:p>
            <a:fld id="{9DBB9785-4BED-434C-9942-122E50FD3BA3}" type="slidenum">
              <a:rPr lang="en-US" smtClean="0">
                <a:latin typeface="Times New Roman" pitchFamily="18" charset="0"/>
              </a:rPr>
              <a:pPr/>
              <a:t>5</a:t>
            </a:fld>
            <a:endParaRPr lang="en-US" smtClean="0">
              <a:latin typeface="Times New Roman"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5F5D6E92-E888-49BD-8C13-0D7D4ED764F8}" type="slidenum">
              <a:rPr lang="es-MX" smtClean="0">
                <a:solidFill>
                  <a:srgbClr val="000000"/>
                </a:solidFill>
                <a:latin typeface="Times New Roman" pitchFamily="18" charset="0"/>
              </a:rPr>
              <a:pPr/>
              <a:t>50</a:t>
            </a:fld>
            <a:endParaRPr lang="es-MX" smtClean="0">
              <a:solidFill>
                <a:srgbClr val="000000"/>
              </a:solidFill>
              <a:latin typeface="Times New Roman" pitchFamily="18" charset="0"/>
            </a:endParaRPr>
          </a:p>
        </p:txBody>
      </p:sp>
      <p:sp>
        <p:nvSpPr>
          <p:cNvPr id="111619"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lIns="93022" tIns="46511" rIns="93022" bIns="46511" anchor="ctr"/>
          <a:lstStyle/>
          <a:p>
            <a:pPr algn="ctr"/>
            <a:endParaRPr lang="es-MX" sz="1800">
              <a:solidFill>
                <a:srgbClr val="000000"/>
              </a:solidFill>
              <a:latin typeface="Arial" pitchFamily="34" charset="0"/>
            </a:endParaRPr>
          </a:p>
        </p:txBody>
      </p:sp>
      <p:sp>
        <p:nvSpPr>
          <p:cNvPr id="111620"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79" tIns="0" rIns="19379" bIns="0" anchor="b"/>
          <a:lstStyle/>
          <a:p>
            <a:pPr algn="r" eaLnBrk="0" hangingPunct="0"/>
            <a:r>
              <a:rPr lang="en-US" sz="1000" i="1">
                <a:solidFill>
                  <a:srgbClr val="000000"/>
                </a:solidFill>
              </a:rPr>
              <a:t>15</a:t>
            </a:r>
          </a:p>
        </p:txBody>
      </p:sp>
      <p:sp>
        <p:nvSpPr>
          <p:cNvPr id="111621"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lIns="93022" tIns="46511" rIns="93022" bIns="46511" anchor="ctr"/>
          <a:lstStyle/>
          <a:p>
            <a:pPr algn="ctr"/>
            <a:endParaRPr lang="es-MX" sz="1800">
              <a:solidFill>
                <a:srgbClr val="000000"/>
              </a:solidFill>
              <a:latin typeface="Arial" pitchFamily="34" charset="0"/>
            </a:endParaRPr>
          </a:p>
        </p:txBody>
      </p:sp>
      <p:sp>
        <p:nvSpPr>
          <p:cNvPr id="111622" name="Rectangle 5"/>
          <p:cNvSpPr>
            <a:spLocks noChangeArrowheads="1"/>
          </p:cNvSpPr>
          <p:nvPr/>
        </p:nvSpPr>
        <p:spPr bwMode="auto">
          <a:xfrm>
            <a:off x="-1588" y="0"/>
            <a:ext cx="3032126" cy="461963"/>
          </a:xfrm>
          <a:prstGeom prst="rect">
            <a:avLst/>
          </a:prstGeom>
          <a:noFill/>
          <a:ln w="9525">
            <a:noFill/>
            <a:miter lim="800000"/>
            <a:headEnd/>
            <a:tailEnd/>
          </a:ln>
        </p:spPr>
        <p:txBody>
          <a:bodyPr wrap="none" lIns="93022" tIns="46511" rIns="93022" bIns="46511" anchor="ctr"/>
          <a:lstStyle/>
          <a:p>
            <a:pPr algn="ctr"/>
            <a:endParaRPr lang="es-MX" sz="1800">
              <a:solidFill>
                <a:srgbClr val="000000"/>
              </a:solidFill>
              <a:latin typeface="Arial" pitchFamily="34" charset="0"/>
            </a:endParaRPr>
          </a:p>
        </p:txBody>
      </p:sp>
      <p:sp>
        <p:nvSpPr>
          <p:cNvPr id="111623" name="Rectangle 6"/>
          <p:cNvSpPr>
            <a:spLocks noRot="1" noChangeArrowheads="1" noTextEdit="1"/>
          </p:cNvSpPr>
          <p:nvPr>
            <p:ph type="sldImg"/>
          </p:nvPr>
        </p:nvSpPr>
        <p:spPr>
          <a:xfrm>
            <a:off x="1185863" y="703263"/>
            <a:ext cx="4625975" cy="3468687"/>
          </a:xfrm>
          <a:ln cap="flat"/>
        </p:spPr>
      </p:sp>
      <p:sp>
        <p:nvSpPr>
          <p:cNvPr id="111624" name="Rectangle 7"/>
          <p:cNvSpPr>
            <a:spLocks noGrp="1" noChangeArrowheads="1"/>
          </p:cNvSpPr>
          <p:nvPr>
            <p:ph type="body" idx="1"/>
          </p:nvPr>
        </p:nvSpPr>
        <p:spPr>
          <a:noFill/>
          <a:ln/>
        </p:spPr>
        <p:txBody>
          <a:bodyPr lIns="93659" tIns="46829" rIns="93659" bIns="46829"/>
          <a:lstStyle/>
          <a:p>
            <a:endParaRPr lang="es-MX"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Grp="1" noChangeArrowheads="1"/>
          </p:cNvSpPr>
          <p:nvPr>
            <p:ph type="sldNum" sz="quarter" idx="5"/>
          </p:nvPr>
        </p:nvSpPr>
        <p:spPr>
          <a:noFill/>
        </p:spPr>
        <p:txBody>
          <a:bodyPr/>
          <a:lstStyle/>
          <a:p>
            <a:fld id="{50EB8585-8551-4749-9289-40447EAF4BEA}" type="slidenum">
              <a:rPr lang="en-US" smtClean="0">
                <a:latin typeface="Times New Roman" pitchFamily="18" charset="0"/>
              </a:rPr>
              <a:pPr/>
              <a:t>6</a:t>
            </a:fld>
            <a:endParaRPr lang="en-US" smtClean="0">
              <a:latin typeface="Times New Roman"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s-MX"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Grp="1" noChangeArrowheads="1"/>
          </p:cNvSpPr>
          <p:nvPr>
            <p:ph type="sldNum" sz="quarter" idx="5"/>
          </p:nvPr>
        </p:nvSpPr>
        <p:spPr>
          <a:noFill/>
        </p:spPr>
        <p:txBody>
          <a:bodyPr/>
          <a:lstStyle/>
          <a:p>
            <a:fld id="{5603D8BB-DEBF-4A86-B0DD-8C29BEA6F12B}" type="slidenum">
              <a:rPr lang="en-US" smtClean="0">
                <a:latin typeface="Times New Roman" pitchFamily="18" charset="0"/>
              </a:rPr>
              <a:pPr/>
              <a:t>7</a:t>
            </a:fld>
            <a:endParaRPr lang="en-US" smtClean="0">
              <a:latin typeface="Times New Roman" pitchFamily="18" charset="0"/>
            </a:endParaRPr>
          </a:p>
        </p:txBody>
      </p:sp>
      <p:sp>
        <p:nvSpPr>
          <p:cNvPr id="67587" name="Rectangle 2"/>
          <p:cNvSpPr>
            <a:spLocks noChangeArrowheads="1"/>
          </p:cNvSpPr>
          <p:nvPr/>
        </p:nvSpPr>
        <p:spPr bwMode="auto">
          <a:xfrm>
            <a:off x="3962400" y="0"/>
            <a:ext cx="3033713" cy="461963"/>
          </a:xfrm>
          <a:prstGeom prst="rect">
            <a:avLst/>
          </a:prstGeom>
          <a:noFill/>
          <a:ln w="9525">
            <a:noFill/>
            <a:miter lim="800000"/>
            <a:headEnd/>
            <a:tailEnd/>
          </a:ln>
        </p:spPr>
        <p:txBody>
          <a:bodyPr wrap="none" anchor="ctr"/>
          <a:lstStyle/>
          <a:p>
            <a:pPr algn="ctr" eaLnBrk="0" hangingPunct="0"/>
            <a:endParaRPr lang="es-MX"/>
          </a:p>
        </p:txBody>
      </p:sp>
      <p:sp>
        <p:nvSpPr>
          <p:cNvPr id="67588" name="Rectangle 3"/>
          <p:cNvSpPr>
            <a:spLocks noChangeArrowheads="1"/>
          </p:cNvSpPr>
          <p:nvPr/>
        </p:nvSpPr>
        <p:spPr bwMode="auto">
          <a:xfrm>
            <a:off x="3962400" y="8818563"/>
            <a:ext cx="3033713" cy="465137"/>
          </a:xfrm>
          <a:prstGeom prst="rect">
            <a:avLst/>
          </a:prstGeom>
          <a:noFill/>
          <a:ln w="9525">
            <a:noFill/>
            <a:miter lim="800000"/>
            <a:headEnd/>
            <a:tailEnd/>
          </a:ln>
        </p:spPr>
        <p:txBody>
          <a:bodyPr lIns="19380" tIns="0" rIns="19380" bIns="0" anchor="b"/>
          <a:lstStyle/>
          <a:p>
            <a:pPr algn="r" defTabSz="930275" eaLnBrk="0" hangingPunct="0"/>
            <a:r>
              <a:rPr lang="en-US" sz="1000" i="1"/>
              <a:t>2</a:t>
            </a:r>
          </a:p>
        </p:txBody>
      </p:sp>
      <p:sp>
        <p:nvSpPr>
          <p:cNvPr id="67589" name="Rectangle 4"/>
          <p:cNvSpPr>
            <a:spLocks noChangeArrowheads="1"/>
          </p:cNvSpPr>
          <p:nvPr/>
        </p:nvSpPr>
        <p:spPr bwMode="auto">
          <a:xfrm>
            <a:off x="-1588" y="8818563"/>
            <a:ext cx="3032126" cy="465137"/>
          </a:xfrm>
          <a:prstGeom prst="rect">
            <a:avLst/>
          </a:prstGeom>
          <a:noFill/>
          <a:ln w="9525">
            <a:noFill/>
            <a:miter lim="800000"/>
            <a:headEnd/>
            <a:tailEnd/>
          </a:ln>
        </p:spPr>
        <p:txBody>
          <a:bodyPr wrap="none" anchor="ctr"/>
          <a:lstStyle/>
          <a:p>
            <a:pPr algn="ctr" eaLnBrk="0" hangingPunct="0"/>
            <a:endParaRPr lang="es-MX"/>
          </a:p>
        </p:txBody>
      </p:sp>
      <p:sp>
        <p:nvSpPr>
          <p:cNvPr id="67590" name="Rectangle 5"/>
          <p:cNvSpPr>
            <a:spLocks noChangeArrowheads="1"/>
          </p:cNvSpPr>
          <p:nvPr/>
        </p:nvSpPr>
        <p:spPr bwMode="auto">
          <a:xfrm>
            <a:off x="-1588" y="0"/>
            <a:ext cx="3032126" cy="461963"/>
          </a:xfrm>
          <a:prstGeom prst="rect">
            <a:avLst/>
          </a:prstGeom>
          <a:noFill/>
          <a:ln w="9525">
            <a:noFill/>
            <a:miter lim="800000"/>
            <a:headEnd/>
            <a:tailEnd/>
          </a:ln>
        </p:spPr>
        <p:txBody>
          <a:bodyPr wrap="none" anchor="ctr"/>
          <a:lstStyle/>
          <a:p>
            <a:pPr algn="ctr" eaLnBrk="0" hangingPunct="0"/>
            <a:endParaRPr lang="es-MX"/>
          </a:p>
        </p:txBody>
      </p:sp>
      <p:sp>
        <p:nvSpPr>
          <p:cNvPr id="67591" name="Rectangle 6"/>
          <p:cNvSpPr>
            <a:spLocks noGrp="1" noRot="1" noChangeAspect="1" noChangeArrowheads="1" noTextEdit="1"/>
          </p:cNvSpPr>
          <p:nvPr>
            <p:ph type="sldImg"/>
          </p:nvPr>
        </p:nvSpPr>
        <p:spPr>
          <a:ln cap="flat"/>
        </p:spPr>
      </p:sp>
      <p:sp>
        <p:nvSpPr>
          <p:cNvPr id="67592" name="Rectangle 7"/>
          <p:cNvSpPr>
            <a:spLocks noGrp="1" noChangeArrowheads="1"/>
          </p:cNvSpPr>
          <p:nvPr>
            <p:ph type="body" idx="1"/>
          </p:nvPr>
        </p:nvSpPr>
        <p:spPr>
          <a:noFill/>
          <a:ln/>
        </p:spPr>
        <p:txBody>
          <a:bodyPr/>
          <a:lstStyle/>
          <a:p>
            <a:endParaRPr lang="es-E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Marcador de imagen de diapositiva"/>
          <p:cNvSpPr>
            <a:spLocks noGrp="1" noRot="1" noChangeAspect="1" noTextEdit="1"/>
          </p:cNvSpPr>
          <p:nvPr>
            <p:ph type="sldImg"/>
          </p:nvPr>
        </p:nvSpPr>
        <p:spPr>
          <a:ln/>
        </p:spPr>
      </p:sp>
      <p:sp>
        <p:nvSpPr>
          <p:cNvPr id="68611"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68612" name="3 Marcador de número de diapositiva"/>
          <p:cNvSpPr>
            <a:spLocks noGrp="1"/>
          </p:cNvSpPr>
          <p:nvPr>
            <p:ph type="sldNum" sz="quarter" idx="5"/>
          </p:nvPr>
        </p:nvSpPr>
        <p:spPr>
          <a:noFill/>
        </p:spPr>
        <p:txBody>
          <a:bodyPr/>
          <a:lstStyle/>
          <a:p>
            <a:fld id="{7D8C63A2-972A-4A0F-9EF3-AF58861C70F6}" type="slidenum">
              <a:rPr lang="en-US" smtClean="0">
                <a:latin typeface="Times New Roman" pitchFamily="18" charset="0"/>
              </a:rPr>
              <a:pPr/>
              <a:t>8</a:t>
            </a:fld>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Marcador de imagen de diapositiva"/>
          <p:cNvSpPr>
            <a:spLocks noGrp="1" noRot="1" noChangeAspect="1" noTextEdit="1"/>
          </p:cNvSpPr>
          <p:nvPr>
            <p:ph type="sldImg"/>
          </p:nvPr>
        </p:nvSpPr>
        <p:spPr>
          <a:ln/>
        </p:spPr>
      </p:sp>
      <p:sp>
        <p:nvSpPr>
          <p:cNvPr id="69635" name="2 Marcador de notas"/>
          <p:cNvSpPr>
            <a:spLocks noGrp="1"/>
          </p:cNvSpPr>
          <p:nvPr>
            <p:ph type="body" idx="1"/>
          </p:nvPr>
        </p:nvSpPr>
        <p:spPr>
          <a:noFill/>
          <a:ln/>
        </p:spPr>
        <p:txBody>
          <a:bodyPr/>
          <a:lstStyle/>
          <a:p>
            <a:endParaRPr lang="es-MX" smtClean="0">
              <a:latin typeface="Times New Roman" pitchFamily="18" charset="0"/>
            </a:endParaRPr>
          </a:p>
        </p:txBody>
      </p:sp>
      <p:sp>
        <p:nvSpPr>
          <p:cNvPr id="69636" name="3 Marcador de número de diapositiva"/>
          <p:cNvSpPr>
            <a:spLocks noGrp="1"/>
          </p:cNvSpPr>
          <p:nvPr>
            <p:ph type="sldNum" sz="quarter" idx="5"/>
          </p:nvPr>
        </p:nvSpPr>
        <p:spPr>
          <a:noFill/>
        </p:spPr>
        <p:txBody>
          <a:bodyPr/>
          <a:lstStyle/>
          <a:p>
            <a:fld id="{FB16DA08-74B1-4338-9D8D-27F201C6B407}" type="slidenum">
              <a:rPr lang="en-US" smtClean="0">
                <a:latin typeface="Times New Roman" pitchFamily="18" charset="0"/>
              </a:rPr>
              <a:pPr/>
              <a:t>9</a:t>
            </a:fld>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4" name="3 Rectángulo"/>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5" name="4 Rectángulo"/>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1 Título"/>
          <p:cNvSpPr>
            <a:spLocks noGrp="1"/>
          </p:cNvSpPr>
          <p:nvPr>
            <p:ph type="ctrTitle"/>
          </p:nvPr>
        </p:nvSpPr>
        <p:spPr>
          <a:xfrm>
            <a:off x="685800" y="3355848"/>
            <a:ext cx="8077200" cy="1673352"/>
          </a:xfrm>
        </p:spPr>
        <p:txBody>
          <a:bodyPr tIns="0" bIns="0" anchor="t"/>
          <a:lstStyle>
            <a:lvl1pPr algn="l">
              <a:defRPr sz="4700" b="1"/>
            </a:lvl1pPr>
            <a:extLst/>
          </a:lstStyle>
          <a:p>
            <a:r>
              <a:rPr lang="es-ES" smtClean="0"/>
              <a:t>Haga clic para modificar el estilo de título del patrón</a:t>
            </a:r>
            <a:endParaRPr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s-ES" smtClean="0"/>
              <a:t>Haga clic para modificar el estilo de subtítulo del patrón</a:t>
            </a:r>
            <a:endParaRPr lang="en-US"/>
          </a:p>
        </p:txBody>
      </p:sp>
      <p:sp>
        <p:nvSpPr>
          <p:cNvPr id="6" name="3 Marcador de fecha"/>
          <p:cNvSpPr>
            <a:spLocks noGrp="1"/>
          </p:cNvSpPr>
          <p:nvPr>
            <p:ph type="dt" sz="half" idx="10"/>
          </p:nvPr>
        </p:nvSpPr>
        <p:spPr/>
        <p:txBody>
          <a:bodyPr/>
          <a:lstStyle>
            <a:lvl1pPr>
              <a:defRPr/>
            </a:lvl1pPr>
          </a:lstStyle>
          <a:p>
            <a:pPr>
              <a:defRPr/>
            </a:pPr>
            <a:fld id="{8FBE66B3-5C08-4F1A-A53E-61DB52FEA39C}" type="datetimeFigureOut">
              <a:rPr lang="en-US"/>
              <a:pPr>
                <a:defRPr/>
              </a:pPr>
              <a:t>1/22/2012</a:t>
            </a:fld>
            <a:endParaRPr lang="en-US"/>
          </a:p>
        </p:txBody>
      </p:sp>
      <p:sp>
        <p:nvSpPr>
          <p:cNvPr id="7" name="4 Marcador de pie de página"/>
          <p:cNvSpPr>
            <a:spLocks noGrp="1"/>
          </p:cNvSpPr>
          <p:nvPr>
            <p:ph type="ftr" sz="quarter" idx="11"/>
          </p:nvPr>
        </p:nvSpPr>
        <p:spPr/>
        <p:txBody>
          <a:bodyPr/>
          <a:lstStyle>
            <a:lvl1pPr>
              <a:defRPr/>
            </a:lvl1pPr>
          </a:lstStyle>
          <a:p>
            <a:pPr>
              <a:defRPr/>
            </a:pPr>
            <a:endParaRPr lang="en-US"/>
          </a:p>
        </p:txBody>
      </p:sp>
      <p:sp>
        <p:nvSpPr>
          <p:cNvPr id="8" name="5 Marcador de número de diapositiva"/>
          <p:cNvSpPr>
            <a:spLocks noGrp="1"/>
          </p:cNvSpPr>
          <p:nvPr>
            <p:ph type="sldNum" sz="quarter" idx="12"/>
          </p:nvPr>
        </p:nvSpPr>
        <p:spPr/>
        <p:txBody>
          <a:bodyPr/>
          <a:lstStyle>
            <a:lvl1pPr>
              <a:defRPr/>
            </a:lvl1pPr>
          </a:lstStyle>
          <a:p>
            <a:pPr>
              <a:defRPr/>
            </a:pPr>
            <a:fld id="{981DA5C1-859B-466A-BA53-EFF9E2640095}"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CC6BC1C5-61C6-4164-9652-EF583EAE6EC8}" type="datetimeFigureOut">
              <a:rPr lang="en-US"/>
              <a:pPr>
                <a:defRPr/>
              </a:pPr>
              <a:t>1/22/2012</a:t>
            </a:fld>
            <a:endParaRPr lang="en-US" dirty="0"/>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31A5ED86-3C45-4D12-B9E7-601D0DE81043}" type="slidenum">
              <a:rPr lang="en-US"/>
              <a:pPr>
                <a:defRPr/>
              </a:pPr>
              <a:t>‹Nº›</a:t>
            </a:fld>
            <a:endParaRPr lang="en-US"/>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3 Rectángulo"/>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5" name="4 Rectángulo"/>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3 Marcador de fecha"/>
          <p:cNvSpPr>
            <a:spLocks noGrp="1"/>
          </p:cNvSpPr>
          <p:nvPr>
            <p:ph type="dt" sz="half" idx="10"/>
          </p:nvPr>
        </p:nvSpPr>
        <p:spPr/>
        <p:txBody>
          <a:bodyPr/>
          <a:lstStyle>
            <a:lvl1pPr>
              <a:defRPr/>
            </a:lvl1pPr>
          </a:lstStyle>
          <a:p>
            <a:pPr>
              <a:defRPr/>
            </a:pPr>
            <a:fld id="{F0C7EAF4-D88B-4E7F-B9B5-E930847FFA63}" type="datetimeFigureOut">
              <a:rPr lang="en-US"/>
              <a:pPr>
                <a:defRPr/>
              </a:pPr>
              <a:t>1/22/2012</a:t>
            </a:fld>
            <a:endParaRPr lang="en-US"/>
          </a:p>
        </p:txBody>
      </p:sp>
      <p:sp>
        <p:nvSpPr>
          <p:cNvPr id="7" name="4 Marcador de pie de página"/>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5 Marcador de número de diapositiva"/>
          <p:cNvSpPr>
            <a:spLocks noGrp="1"/>
          </p:cNvSpPr>
          <p:nvPr>
            <p:ph type="sldNum" sz="quarter" idx="12"/>
          </p:nvPr>
        </p:nvSpPr>
        <p:spPr/>
        <p:txBody>
          <a:bodyPr/>
          <a:lstStyle>
            <a:lvl1pPr>
              <a:defRPr/>
            </a:lvl1pPr>
          </a:lstStyle>
          <a:p>
            <a:pPr>
              <a:defRPr/>
            </a:pPr>
            <a:fld id="{BDC23238-EA4E-484F-BE60-F15991496B9F}" type="slidenum">
              <a:rPr lang="en-US"/>
              <a:pPr>
                <a:defRPr/>
              </a:pPr>
              <a:t>‹Nº›</a:t>
            </a:fld>
            <a:endParaRPr lang="en-US"/>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931863" y="96838"/>
            <a:ext cx="7158037" cy="1412875"/>
          </a:xfrm>
        </p:spPr>
        <p:txBody>
          <a:bodyPr/>
          <a:lstStyle/>
          <a:p>
            <a:r>
              <a:rPr lang="es-ES" smtClean="0"/>
              <a:t>Haga clic para modificar el estilo de título del patrón</a:t>
            </a:r>
            <a:endParaRPr lang="es-MX"/>
          </a:p>
        </p:txBody>
      </p:sp>
      <p:sp>
        <p:nvSpPr>
          <p:cNvPr id="3" name="2 Marcador de texto"/>
          <p:cNvSpPr>
            <a:spLocks noGrp="1"/>
          </p:cNvSpPr>
          <p:nvPr>
            <p:ph type="body" sz="half" idx="1"/>
          </p:nvPr>
        </p:nvSpPr>
        <p:spPr>
          <a:xfrm>
            <a:off x="949325" y="1981200"/>
            <a:ext cx="3754438"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856163" y="1981200"/>
            <a:ext cx="3754437"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946150" y="6248400"/>
            <a:ext cx="1905000" cy="457200"/>
          </a:xfrm>
        </p:spPr>
        <p:txBody>
          <a:bodyPr/>
          <a:lstStyle>
            <a:lvl1pPr>
              <a:defRPr/>
            </a:lvl1pPr>
          </a:lstStyle>
          <a:p>
            <a:pPr>
              <a:defRPr/>
            </a:pPr>
            <a:endParaRPr lang="es-MX"/>
          </a:p>
        </p:txBody>
      </p:sp>
      <p:sp>
        <p:nvSpPr>
          <p:cNvPr id="6" name="5 Marcador de pie de página"/>
          <p:cNvSpPr>
            <a:spLocks noGrp="1"/>
          </p:cNvSpPr>
          <p:nvPr>
            <p:ph type="ftr" sz="quarter" idx="11"/>
          </p:nvPr>
        </p:nvSpPr>
        <p:spPr>
          <a:xfrm>
            <a:off x="3352800" y="6248400"/>
            <a:ext cx="2895600" cy="457200"/>
          </a:xfrm>
        </p:spPr>
        <p:txBody>
          <a:bodyPr/>
          <a:lstStyle>
            <a:lvl1pPr>
              <a:defRPr/>
            </a:lvl1pPr>
          </a:lstStyle>
          <a:p>
            <a:pPr>
              <a:defRPr/>
            </a:pPr>
            <a:endParaRPr lang="es-MX"/>
          </a:p>
        </p:txBody>
      </p:sp>
      <p:sp>
        <p:nvSpPr>
          <p:cNvPr id="7" name="6 Marcador de número de diapositiva"/>
          <p:cNvSpPr>
            <a:spLocks noGrp="1"/>
          </p:cNvSpPr>
          <p:nvPr>
            <p:ph type="sldNum" sz="quarter" idx="12"/>
          </p:nvPr>
        </p:nvSpPr>
        <p:spPr>
          <a:xfrm>
            <a:off x="6705600" y="6248400"/>
            <a:ext cx="1905000" cy="457200"/>
          </a:xfrm>
        </p:spPr>
        <p:txBody>
          <a:bodyPr/>
          <a:lstStyle>
            <a:lvl1pPr>
              <a:defRPr/>
            </a:lvl1pPr>
          </a:lstStyle>
          <a:p>
            <a:pPr>
              <a:defRPr/>
            </a:pPr>
            <a:fld id="{579732C6-B0DE-4DA8-B06A-77D7619AC8D3}"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C2BDF0CC-F2F0-4692-8EB1-48C9D2250470}" type="datetimeFigureOut">
              <a:rPr lang="en-US"/>
              <a:pPr>
                <a:defRPr/>
              </a:pPr>
              <a:t>1/22/2012</a:t>
            </a:fld>
            <a:endParaRPr lang="en-US" dirty="0"/>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81969B42-4F41-4A9E-80E3-2958CBA188E0}" type="slidenum">
              <a:rPr lang="en-US"/>
              <a:pPr>
                <a:defRPr/>
              </a:pPr>
              <a:t>‹Nº›</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4" name="3 Rectángulo"/>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5" name="4 Rectángulo"/>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1 Título"/>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lstStyle>
          <a:p>
            <a:pPr>
              <a:defRPr/>
            </a:pPr>
            <a:fld id="{06271FF2-302F-4E32-85B7-5E428CE647B1}" type="datetimeFigureOut">
              <a:rPr lang="en-US"/>
              <a:pPr>
                <a:defRPr/>
              </a:pPr>
              <a:t>1/22/2012</a:t>
            </a:fld>
            <a:endParaRPr lang="en-US"/>
          </a:p>
        </p:txBody>
      </p:sp>
      <p:sp>
        <p:nvSpPr>
          <p:cNvPr id="7" name="4 Marcador de pie de página"/>
          <p:cNvSpPr>
            <a:spLocks noGrp="1"/>
          </p:cNvSpPr>
          <p:nvPr>
            <p:ph type="ftr" sz="quarter" idx="11"/>
          </p:nvPr>
        </p:nvSpPr>
        <p:spPr/>
        <p:txBody>
          <a:bodyPr/>
          <a:lstStyle>
            <a:lvl1pPr>
              <a:defRPr/>
            </a:lvl1pPr>
          </a:lstStyle>
          <a:p>
            <a:pPr>
              <a:defRPr/>
            </a:pPr>
            <a:endParaRPr lang="en-US"/>
          </a:p>
        </p:txBody>
      </p:sp>
      <p:sp>
        <p:nvSpPr>
          <p:cNvPr id="8" name="5 Marcador de número de diapositiva"/>
          <p:cNvSpPr>
            <a:spLocks noGrp="1"/>
          </p:cNvSpPr>
          <p:nvPr>
            <p:ph type="sldNum" sz="quarter" idx="12"/>
          </p:nvPr>
        </p:nvSpPr>
        <p:spPr/>
        <p:txBody>
          <a:bodyPr/>
          <a:lstStyle>
            <a:lvl1pPr>
              <a:defRPr/>
            </a:lvl1pPr>
          </a:lstStyle>
          <a:p>
            <a:pPr>
              <a:defRPr/>
            </a:pPr>
            <a:fld id="{CE688C8C-8343-40A3-A489-598A8C4C5259}"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3 Marcador de fecha"/>
          <p:cNvSpPr>
            <a:spLocks noGrp="1"/>
          </p:cNvSpPr>
          <p:nvPr>
            <p:ph type="dt" sz="half" idx="10"/>
          </p:nvPr>
        </p:nvSpPr>
        <p:spPr/>
        <p:txBody>
          <a:bodyPr/>
          <a:lstStyle>
            <a:lvl1pPr>
              <a:defRPr/>
            </a:lvl1pPr>
          </a:lstStyle>
          <a:p>
            <a:pPr>
              <a:defRPr/>
            </a:pPr>
            <a:fld id="{31699953-B198-447C-8FA0-A38C8BABB46D}" type="datetimeFigureOut">
              <a:rPr lang="en-US"/>
              <a:pPr>
                <a:defRPr/>
              </a:pPr>
              <a:t>1/22/2012</a:t>
            </a:fld>
            <a:endParaRPr lang="en-US" dirty="0"/>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290B55EF-99F6-44ED-A72F-7DF98EE40FBB}" type="slidenum">
              <a:rPr lang="en-US"/>
              <a:pPr>
                <a:defRPr/>
              </a:pPr>
              <a:t>‹Nº›</a:t>
            </a:fld>
            <a:endParaRPr lang="en-US"/>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p:txBody>
          <a:bodyPr/>
          <a:lstStyle>
            <a:lvl1pPr>
              <a:defRPr/>
            </a:lvl1pPr>
          </a:lstStyle>
          <a:p>
            <a:pPr>
              <a:defRPr/>
            </a:pPr>
            <a:fld id="{1A60BA65-1651-45E2-89FE-F0E6A9D87487}" type="datetimeFigureOut">
              <a:rPr lang="en-US"/>
              <a:pPr>
                <a:defRPr/>
              </a:pPr>
              <a:t>1/22/2012</a:t>
            </a:fld>
            <a:endParaRPr lang="en-US" dirty="0"/>
          </a:p>
        </p:txBody>
      </p:sp>
      <p:sp>
        <p:nvSpPr>
          <p:cNvPr id="8" name="4 Marcador de pie de página"/>
          <p:cNvSpPr>
            <a:spLocks noGrp="1"/>
          </p:cNvSpPr>
          <p:nvPr>
            <p:ph type="ftr" sz="quarter" idx="11"/>
          </p:nvPr>
        </p:nvSpPr>
        <p:spPr/>
        <p:txBody>
          <a:bodyPr/>
          <a:lstStyle>
            <a:lvl1pPr>
              <a:defRPr/>
            </a:lvl1pPr>
          </a:lstStyle>
          <a:p>
            <a:pPr>
              <a:defRPr/>
            </a:pPr>
            <a:endParaRPr lang="en-US"/>
          </a:p>
        </p:txBody>
      </p:sp>
      <p:sp>
        <p:nvSpPr>
          <p:cNvPr id="9" name="5 Marcador de número de diapositiva"/>
          <p:cNvSpPr>
            <a:spLocks noGrp="1"/>
          </p:cNvSpPr>
          <p:nvPr>
            <p:ph type="sldNum" sz="quarter" idx="12"/>
          </p:nvPr>
        </p:nvSpPr>
        <p:spPr/>
        <p:txBody>
          <a:bodyPr/>
          <a:lstStyle>
            <a:lvl1pPr>
              <a:defRPr/>
            </a:lvl1pPr>
          </a:lstStyle>
          <a:p>
            <a:pPr>
              <a:defRPr/>
            </a:pPr>
            <a:fld id="{F241DB15-7AD1-45CC-9138-D8C90913F3A3}" type="slidenum">
              <a:rPr lang="en-US"/>
              <a:pPr>
                <a:defRPr/>
              </a:pPr>
              <a:t>‹Nº›</a:t>
            </a:fld>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3 Marcador de fecha"/>
          <p:cNvSpPr>
            <a:spLocks noGrp="1"/>
          </p:cNvSpPr>
          <p:nvPr>
            <p:ph type="dt" sz="half" idx="10"/>
          </p:nvPr>
        </p:nvSpPr>
        <p:spPr/>
        <p:txBody>
          <a:bodyPr/>
          <a:lstStyle>
            <a:lvl1pPr>
              <a:defRPr/>
            </a:lvl1pPr>
          </a:lstStyle>
          <a:p>
            <a:pPr>
              <a:defRPr/>
            </a:pPr>
            <a:fld id="{49507382-AC65-4F1A-86DA-CACBB584A278}" type="datetimeFigureOut">
              <a:rPr lang="en-US"/>
              <a:pPr>
                <a:defRPr/>
              </a:pPr>
              <a:t>1/22/2012</a:t>
            </a:fld>
            <a:endParaRPr lang="en-US" dirty="0"/>
          </a:p>
        </p:txBody>
      </p:sp>
      <p:sp>
        <p:nvSpPr>
          <p:cNvPr id="4" name="4 Marcador de pie de página"/>
          <p:cNvSpPr>
            <a:spLocks noGrp="1"/>
          </p:cNvSpPr>
          <p:nvPr>
            <p:ph type="ftr" sz="quarter" idx="11"/>
          </p:nvPr>
        </p:nvSpPr>
        <p:spPr/>
        <p:txBody>
          <a:bodyPr/>
          <a:lstStyle>
            <a:lvl1pPr>
              <a:defRPr/>
            </a:lvl1pPr>
          </a:lstStyle>
          <a:p>
            <a:pPr>
              <a:defRPr/>
            </a:pPr>
            <a:endParaRPr lang="en-US"/>
          </a:p>
        </p:txBody>
      </p:sp>
      <p:sp>
        <p:nvSpPr>
          <p:cNvPr id="5" name="5 Marcador de número de diapositiva"/>
          <p:cNvSpPr>
            <a:spLocks noGrp="1"/>
          </p:cNvSpPr>
          <p:nvPr>
            <p:ph type="sldNum" sz="quarter" idx="12"/>
          </p:nvPr>
        </p:nvSpPr>
        <p:spPr/>
        <p:txBody>
          <a:bodyPr/>
          <a:lstStyle>
            <a:lvl1pPr>
              <a:defRPr/>
            </a:lvl1pPr>
          </a:lstStyle>
          <a:p>
            <a:pPr>
              <a:defRPr/>
            </a:pPr>
            <a:fld id="{E5DDB365-D08D-427C-8D5A-183C520D1576}" type="slidenum">
              <a:rPr lang="en-US"/>
              <a:pPr>
                <a:defRPr/>
              </a:pPr>
              <a:t>‹Nº›</a:t>
            </a:fld>
            <a:endParaRPr lang="en-US"/>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724C59E6-BBD6-43B4-A606-E65AE8B5DDF2}" type="datetimeFigureOut">
              <a:rPr lang="en-US"/>
              <a:pPr>
                <a:defRPr/>
              </a:pPr>
              <a:t>1/22/2012</a:t>
            </a:fld>
            <a:endParaRPr lang="en-US"/>
          </a:p>
        </p:txBody>
      </p:sp>
      <p:sp>
        <p:nvSpPr>
          <p:cNvPr id="3" name="2 Marcador de pie de página"/>
          <p:cNvSpPr>
            <a:spLocks noGrp="1"/>
          </p:cNvSpPr>
          <p:nvPr>
            <p:ph type="ftr" sz="quarter" idx="11"/>
          </p:nvPr>
        </p:nvSpPr>
        <p:spPr/>
        <p:txBody>
          <a:bodyPr/>
          <a:lstStyle>
            <a:lvl1pPr>
              <a:defRPr/>
            </a:lvl1pPr>
          </a:lstStyle>
          <a:p>
            <a:pPr>
              <a:defRPr/>
            </a:pPr>
            <a:endParaRPr lang="en-US"/>
          </a:p>
        </p:txBody>
      </p:sp>
      <p:sp>
        <p:nvSpPr>
          <p:cNvPr id="4" name="3 Marcador de número de diapositiva"/>
          <p:cNvSpPr>
            <a:spLocks noGrp="1"/>
          </p:cNvSpPr>
          <p:nvPr>
            <p:ph type="sldNum" sz="quarter" idx="12"/>
          </p:nvPr>
        </p:nvSpPr>
        <p:spPr/>
        <p:txBody>
          <a:bodyPr/>
          <a:lstStyle>
            <a:lvl1pPr>
              <a:defRPr/>
            </a:lvl1pPr>
          </a:lstStyle>
          <a:p>
            <a:pPr>
              <a:defRPr/>
            </a:pPr>
            <a:fld id="{AA900E5D-26E8-41FC-901F-F5BC0D0B1204}" type="slidenum">
              <a:rPr lang="en-US"/>
              <a:pPr>
                <a:defRPr/>
              </a:pPr>
              <a:t>‹Nº›</a:t>
            </a:fld>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5" name="4 Rectángulo"/>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5 Rectángulo"/>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1 Título"/>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s-ES" smtClean="0"/>
              <a:t>Haga clic para modificar el estilo de título del patrón</a:t>
            </a:r>
            <a:endParaRPr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s-ES" smtClean="0"/>
              <a:t>Haga clic para modificar el estilo de texto del patrón</a:t>
            </a:r>
          </a:p>
        </p:txBody>
      </p:sp>
      <p:sp>
        <p:nvSpPr>
          <p:cNvPr id="7" name="4 Marcador de fecha"/>
          <p:cNvSpPr>
            <a:spLocks noGrp="1"/>
          </p:cNvSpPr>
          <p:nvPr>
            <p:ph type="dt" sz="half" idx="10"/>
          </p:nvPr>
        </p:nvSpPr>
        <p:spPr/>
        <p:txBody>
          <a:bodyPr/>
          <a:lstStyle>
            <a:lvl1pPr>
              <a:defRPr/>
            </a:lvl1pPr>
          </a:lstStyle>
          <a:p>
            <a:pPr>
              <a:defRPr/>
            </a:pPr>
            <a:fld id="{A1B9D552-C542-4D1B-8F16-9B5F696FF9C1}" type="datetimeFigureOut">
              <a:rPr lang="en-US"/>
              <a:pPr>
                <a:defRPr/>
              </a:pPr>
              <a:t>1/22/2012</a:t>
            </a:fld>
            <a:endParaRPr lang="en-US"/>
          </a:p>
        </p:txBody>
      </p:sp>
      <p:sp>
        <p:nvSpPr>
          <p:cNvPr id="8" name="5 Marcador de pie de página"/>
          <p:cNvSpPr>
            <a:spLocks noGrp="1"/>
          </p:cNvSpPr>
          <p:nvPr>
            <p:ph type="ftr" sz="quarter" idx="11"/>
          </p:nvPr>
        </p:nvSpPr>
        <p:spPr/>
        <p:txBody>
          <a:bodyPr/>
          <a:lstStyle>
            <a:lvl1pPr>
              <a:defRPr/>
            </a:lvl1pPr>
          </a:lstStyle>
          <a:p>
            <a:pPr>
              <a:defRPr/>
            </a:pPr>
            <a:endParaRPr lang="en-US"/>
          </a:p>
        </p:txBody>
      </p:sp>
      <p:sp>
        <p:nvSpPr>
          <p:cNvPr id="9" name="6 Marcador de número de diapositiva"/>
          <p:cNvSpPr>
            <a:spLocks noGrp="1"/>
          </p:cNvSpPr>
          <p:nvPr>
            <p:ph type="sldNum" sz="quarter" idx="12"/>
          </p:nvPr>
        </p:nvSpPr>
        <p:spPr/>
        <p:txBody>
          <a:bodyPr/>
          <a:lstStyle>
            <a:lvl1pPr>
              <a:defRPr/>
            </a:lvl1pPr>
          </a:lstStyle>
          <a:p>
            <a:pPr>
              <a:defRPr/>
            </a:pPr>
            <a:fld id="{AD9971F7-B66C-4A10-921B-D4956CF9711B}" type="slidenum">
              <a:rPr lang="en-US"/>
              <a:pPr>
                <a:defRPr/>
              </a:pPr>
              <a:t>‹Nº›</a:t>
            </a:fld>
            <a:endParaRPr lang="en-US"/>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5" name="4 Rectángulo"/>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5 Rectángulo"/>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s-ES" smtClean="0"/>
              <a:t>Haga clic para modificar el estilo de texto del patrón</a:t>
            </a:r>
          </a:p>
        </p:txBody>
      </p:sp>
      <p:sp>
        <p:nvSpPr>
          <p:cNvPr id="7" name="4 Marcador de fecha"/>
          <p:cNvSpPr>
            <a:spLocks noGrp="1"/>
          </p:cNvSpPr>
          <p:nvPr>
            <p:ph type="dt" sz="half" idx="10"/>
          </p:nvPr>
        </p:nvSpPr>
        <p:spPr>
          <a:xfrm>
            <a:off x="165100" y="1169988"/>
            <a:ext cx="2522538" cy="201612"/>
          </a:xfrm>
        </p:spPr>
        <p:txBody>
          <a:bodyPr/>
          <a:lstStyle>
            <a:lvl1pPr>
              <a:defRPr/>
            </a:lvl1pPr>
          </a:lstStyle>
          <a:p>
            <a:pPr>
              <a:defRPr/>
            </a:pPr>
            <a:fld id="{6943D8DC-6CC2-4357-96C4-D57E82E3E75C}" type="datetimeFigureOut">
              <a:rPr lang="en-US"/>
              <a:pPr>
                <a:defRPr/>
              </a:pPr>
              <a:t>1/22/2012</a:t>
            </a:fld>
            <a:endParaRPr lang="en-US" dirty="0"/>
          </a:p>
        </p:txBody>
      </p:sp>
      <p:sp>
        <p:nvSpPr>
          <p:cNvPr id="8" name="5 Marcador de pie de página"/>
          <p:cNvSpPr>
            <a:spLocks noGrp="1"/>
          </p:cNvSpPr>
          <p:nvPr>
            <p:ph type="ftr" sz="quarter" idx="11"/>
          </p:nvPr>
        </p:nvSpPr>
        <p:spPr>
          <a:xfrm>
            <a:off x="3035300" y="1169988"/>
            <a:ext cx="5194300" cy="201612"/>
          </a:xfrm>
        </p:spPr>
        <p:txBody>
          <a:bodyPr/>
          <a:lstStyle>
            <a:lvl1pPr>
              <a:defRPr dirty="0">
                <a:solidFill>
                  <a:schemeClr val="bg1">
                    <a:shade val="50000"/>
                  </a:schemeClr>
                </a:solidFill>
              </a:defRPr>
            </a:lvl1pPr>
          </a:lstStyle>
          <a:p>
            <a:pPr>
              <a:defRPr/>
            </a:pPr>
            <a:endParaRPr lang="en-US"/>
          </a:p>
        </p:txBody>
      </p:sp>
      <p:sp>
        <p:nvSpPr>
          <p:cNvPr id="9" name="6 Marcador de número de diapositiva"/>
          <p:cNvSpPr>
            <a:spLocks noGrp="1"/>
          </p:cNvSpPr>
          <p:nvPr>
            <p:ph type="sldNum" sz="quarter" idx="12"/>
          </p:nvPr>
        </p:nvSpPr>
        <p:spPr>
          <a:xfrm>
            <a:off x="8339138" y="1169988"/>
            <a:ext cx="733425" cy="201612"/>
          </a:xfrm>
        </p:spPr>
        <p:txBody>
          <a:bodyPr/>
          <a:lstStyle>
            <a:lvl1pPr>
              <a:defRPr/>
            </a:lvl1pPr>
          </a:lstStyle>
          <a:p>
            <a:pPr>
              <a:defRPr/>
            </a:pPr>
            <a:fld id="{B0D2B9CD-5B26-4B3A-9A51-4A52EF013FAA}" type="slidenum">
              <a:rPr lang="en-US"/>
              <a:pPr>
                <a:defRPr/>
              </a:pPr>
              <a:t>‹Nº›</a:t>
            </a:fld>
            <a:endParaRPr lang="en-US"/>
          </a:p>
        </p:txBody>
      </p:sp>
    </p:spTree>
  </p:cSld>
  <p:clrMapOvr>
    <a:overrideClrMapping bg1="lt1" tx1="dk1" bg2="lt2" tx2="dk2" accent1="accent1" accent2="accent2" accent3="accent3" accent4="accent4" accent5="accent5" accent6="accent6" hlink="hlink" folHlink="folHlink"/>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7" name="6 Rectángulo"/>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1 Marcador de título"/>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s-ES" smtClean="0"/>
              <a:t>Haga clic para modificar el estilo de título del patrón</a:t>
            </a:r>
            <a:endParaRPr lang="en-US"/>
          </a:p>
        </p:txBody>
      </p:sp>
      <p:sp>
        <p:nvSpPr>
          <p:cNvPr id="2053" name="2 Marcador de texto"/>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3 Marcador de fecha"/>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smtClean="0">
                <a:solidFill>
                  <a:schemeClr val="tx1">
                    <a:tint val="95000"/>
                  </a:schemeClr>
                </a:solidFill>
                <a:latin typeface="Times New Roman" charset="0"/>
                <a:cs typeface="+mn-cs"/>
              </a:defRPr>
            </a:lvl1pPr>
            <a:extLst/>
          </a:lstStyle>
          <a:p>
            <a:pPr>
              <a:defRPr/>
            </a:pPr>
            <a:fld id="{2466DE2D-23CF-4DFD-B249-24147779027A}" type="datetimeFigureOut">
              <a:rPr lang="en-US"/>
              <a:pPr>
                <a:defRPr/>
              </a:pPr>
              <a:t>1/22/2012</a:t>
            </a:fld>
            <a:endParaRPr lang="en-US" dirty="0"/>
          </a:p>
        </p:txBody>
      </p:sp>
      <p:sp>
        <p:nvSpPr>
          <p:cNvPr id="5" name="4 Marcador de pie de página"/>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dirty="0">
                <a:solidFill>
                  <a:schemeClr val="tx1">
                    <a:tint val="95000"/>
                  </a:schemeClr>
                </a:solidFill>
                <a:latin typeface="Times New Roman" charset="0"/>
                <a:cs typeface="+mn-cs"/>
              </a:defRPr>
            </a:lvl1pPr>
            <a:extLst/>
          </a:lstStyle>
          <a:p>
            <a:pPr>
              <a:defRPr/>
            </a:pPr>
            <a:endParaRPr lang="en-US"/>
          </a:p>
        </p:txBody>
      </p:sp>
      <p:sp>
        <p:nvSpPr>
          <p:cNvPr id="6" name="5 Marcador de número de diapositiva"/>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smtClean="0">
                <a:solidFill>
                  <a:schemeClr val="tx1">
                    <a:tint val="95000"/>
                  </a:schemeClr>
                </a:solidFill>
                <a:latin typeface="Times New Roman" charset="0"/>
                <a:cs typeface="+mn-cs"/>
              </a:defRPr>
            </a:lvl1pPr>
            <a:extLst/>
          </a:lstStyle>
          <a:p>
            <a:pPr>
              <a:defRPr/>
            </a:pPr>
            <a:fld id="{BBB3BFEA-5DEF-4136-82A3-FD112577BA92}"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0" r:id="rId2"/>
    <p:sldLayoutId id="2147483686" r:id="rId3"/>
    <p:sldLayoutId id="2147483681" r:id="rId4"/>
    <p:sldLayoutId id="2147483682" r:id="rId5"/>
    <p:sldLayoutId id="2147483683" r:id="rId6"/>
    <p:sldLayoutId id="2147483687" r:id="rId7"/>
    <p:sldLayoutId id="2147483688" r:id="rId8"/>
    <p:sldLayoutId id="2147483689" r:id="rId9"/>
    <p:sldLayoutId id="2147483684" r:id="rId10"/>
    <p:sldLayoutId id="2147483690" r:id="rId11"/>
    <p:sldLayoutId id="2147483691" r:id="rId12"/>
  </p:sldLayoutIdLst>
  <p:transition spd="med">
    <p:wipe dir="r"/>
  </p:transition>
  <p:timing>
    <p:tnLst>
      <p:par>
        <p:cTn id="1" dur="indefinite" restart="never" nodeType="tmRoot"/>
      </p:par>
    </p:tnLst>
  </p:timing>
  <p:txStyles>
    <p:titleStyle>
      <a:lvl1pPr algn="l" rtl="0" fontAlgn="base">
        <a:spcBef>
          <a:spcPct val="0"/>
        </a:spcBef>
        <a:spcAft>
          <a:spcPct val="0"/>
        </a:spcAft>
        <a:defRPr sz="4500" b="1" kern="1200">
          <a:solidFill>
            <a:srgbClr val="FFC800"/>
          </a:solidFill>
          <a:latin typeface="+mj-lt"/>
          <a:ea typeface="+mj-ea"/>
          <a:cs typeface="+mj-cs"/>
        </a:defRPr>
      </a:lvl1pPr>
      <a:lvl2pPr algn="l" rtl="0" fontAlgn="base">
        <a:spcBef>
          <a:spcPct val="0"/>
        </a:spcBef>
        <a:spcAft>
          <a:spcPct val="0"/>
        </a:spcAft>
        <a:defRPr sz="4500" b="1">
          <a:solidFill>
            <a:srgbClr val="FFC800"/>
          </a:solidFill>
          <a:latin typeface="Corbel" pitchFamily="34" charset="0"/>
        </a:defRPr>
      </a:lvl2pPr>
      <a:lvl3pPr algn="l" rtl="0" fontAlgn="base">
        <a:spcBef>
          <a:spcPct val="0"/>
        </a:spcBef>
        <a:spcAft>
          <a:spcPct val="0"/>
        </a:spcAft>
        <a:defRPr sz="4500" b="1">
          <a:solidFill>
            <a:srgbClr val="FFC800"/>
          </a:solidFill>
          <a:latin typeface="Corbel" pitchFamily="34" charset="0"/>
        </a:defRPr>
      </a:lvl3pPr>
      <a:lvl4pPr algn="l" rtl="0" fontAlgn="base">
        <a:spcBef>
          <a:spcPct val="0"/>
        </a:spcBef>
        <a:spcAft>
          <a:spcPct val="0"/>
        </a:spcAft>
        <a:defRPr sz="4500" b="1">
          <a:solidFill>
            <a:srgbClr val="FFC800"/>
          </a:solidFill>
          <a:latin typeface="Corbel" pitchFamily="34" charset="0"/>
        </a:defRPr>
      </a:lvl4pPr>
      <a:lvl5pPr algn="l" rtl="0" fontAlgn="base">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pitchFamily="34"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pitchFamily="34"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pPr algn="ctr" fontAlgn="auto">
              <a:spcAft>
                <a:spcPts val="0"/>
              </a:spcAft>
              <a:defRPr/>
            </a:pPr>
            <a:r>
              <a:rPr lang="es-MX" sz="5000" dirty="0" smtClean="0">
                <a:solidFill>
                  <a:schemeClr val="accent1">
                    <a:satMod val="150000"/>
                  </a:schemeClr>
                </a:solidFill>
                <a:latin typeface="Arial" pitchFamily="34" charset="0"/>
                <a:cs typeface="Arial" pitchFamily="34" charset="0"/>
              </a:rPr>
              <a:t>La economía actualmente</a:t>
            </a:r>
            <a:endParaRPr lang="es-MX" sz="5000" dirty="0">
              <a:solidFill>
                <a:schemeClr val="accent1">
                  <a:satMod val="150000"/>
                </a:schemeClr>
              </a:solidFill>
              <a:latin typeface="Arial" pitchFamily="34" charset="0"/>
              <a:cs typeface="Arial" pitchFamily="34" charset="0"/>
            </a:endParaRPr>
          </a:p>
        </p:txBody>
      </p:sp>
      <p:sp>
        <p:nvSpPr>
          <p:cNvPr id="10243" name="4 Subtítulo"/>
          <p:cNvSpPr>
            <a:spLocks noGrp="1"/>
          </p:cNvSpPr>
          <p:nvPr>
            <p:ph type="subTitle" idx="1"/>
          </p:nvPr>
        </p:nvSpPr>
        <p:spPr>
          <a:xfrm>
            <a:off x="685800" y="1828800"/>
            <a:ext cx="8077200" cy="1500188"/>
          </a:xfrm>
        </p:spPr>
        <p:txBody>
          <a:bodyPr/>
          <a:lstStyle/>
          <a:p>
            <a:r>
              <a:rPr lang="es-MX" sz="3000" smtClean="0">
                <a:latin typeface="Arial" pitchFamily="34" charset="0"/>
                <a:cs typeface="Arial" pitchFamily="34" charset="0"/>
              </a:rPr>
              <a:t>Capitulo 2</a:t>
            </a:r>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9236" name="Rectangle 4"/>
          <p:cNvSpPr>
            <a:spLocks noGrp="1" noChangeArrowheads="1"/>
          </p:cNvSpPr>
          <p:nvPr>
            <p:ph type="title"/>
          </p:nvPr>
        </p:nvSpPr>
        <p:spPr/>
        <p:txBody>
          <a:bodyPr>
            <a:normAutofit fontScale="90000"/>
          </a:bodyPr>
          <a:lstStyle/>
          <a:p>
            <a:pPr algn="ctr" fontAlgn="auto">
              <a:spcAft>
                <a:spcPts val="0"/>
              </a:spcAft>
              <a:defRPr/>
            </a:pPr>
            <a:r>
              <a:rPr lang="en-US" sz="4000" dirty="0" err="1">
                <a:solidFill>
                  <a:srgbClr val="FFC000"/>
                </a:solidFill>
                <a:latin typeface="Arial" pitchFamily="34" charset="0"/>
                <a:cs typeface="Arial" pitchFamily="34" charset="0"/>
              </a:rPr>
              <a:t>Microeconomía</a:t>
            </a:r>
            <a:r>
              <a:rPr lang="en-US" sz="4000" dirty="0">
                <a:solidFill>
                  <a:srgbClr val="FFC000"/>
                </a:solidFill>
                <a:latin typeface="Arial" pitchFamily="34" charset="0"/>
                <a:cs typeface="Arial" pitchFamily="34" charset="0"/>
              </a:rPr>
              <a:t> y </a:t>
            </a:r>
            <a:r>
              <a:rPr lang="en-US" sz="4000" dirty="0" err="1">
                <a:solidFill>
                  <a:srgbClr val="FFC000"/>
                </a:solidFill>
                <a:latin typeface="Arial" pitchFamily="34" charset="0"/>
                <a:cs typeface="Arial" pitchFamily="34" charset="0"/>
              </a:rPr>
              <a:t>Macroeconomía</a:t>
            </a:r>
            <a:endParaRPr lang="en-US" sz="4000" dirty="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19237" name="Rectangle 5"/>
          <p:cNvSpPr>
            <a:spLocks noGrp="1" noChangeArrowheads="1"/>
          </p:cNvSpPr>
          <p:nvPr>
            <p:ph idx="1"/>
          </p:nvPr>
        </p:nvSpPr>
        <p:spPr>
          <a:xfrm>
            <a:off x="685800" y="1981200"/>
            <a:ext cx="7772400" cy="4419600"/>
          </a:xfrm>
        </p:spPr>
        <p:txBody>
          <a:bodyPr rtlCol="0">
            <a:normAutofit lnSpcReduction="10000"/>
          </a:bodyPr>
          <a:lstStyle/>
          <a:p>
            <a:pPr marL="438912" indent="-320040" fontAlgn="auto">
              <a:spcBef>
                <a:spcPts val="0"/>
              </a:spcBef>
              <a:spcAft>
                <a:spcPts val="0"/>
              </a:spcAft>
              <a:buClr>
                <a:srgbClr val="F09A0E"/>
              </a:buClr>
              <a:buFont typeface="Monotype Sorts" pitchFamily="2" charset="2"/>
              <a:buChar char="u"/>
              <a:tabLst>
                <a:tab pos="333375" algn="l"/>
                <a:tab pos="738188" algn="l"/>
              </a:tabLst>
              <a:defRPr/>
            </a:pPr>
            <a:r>
              <a:rPr lang="en-US" u="sng">
                <a:solidFill>
                  <a:srgbClr val="B0001D"/>
                </a:solidFill>
                <a:latin typeface="Arial" pitchFamily="34" charset="0"/>
                <a:cs typeface="Arial" pitchFamily="34" charset="0"/>
              </a:rPr>
              <a:t>Microeconomía</a:t>
            </a:r>
            <a:r>
              <a:rPr lang="en-US">
                <a:effectLst>
                  <a:outerShdw blurRad="38100" dist="38100" dir="2700000" algn="tl">
                    <a:srgbClr val="000000"/>
                  </a:outerShdw>
                </a:effectLst>
                <a:latin typeface="Arial" pitchFamily="34" charset="0"/>
                <a:cs typeface="Arial" pitchFamily="34" charset="0"/>
              </a:rPr>
              <a:t> </a:t>
            </a:r>
            <a:r>
              <a:rPr lang="en-US">
                <a:solidFill>
                  <a:srgbClr val="474A81"/>
                </a:solidFill>
                <a:latin typeface="Arial" pitchFamily="34" charset="0"/>
                <a:cs typeface="Arial" pitchFamily="34" charset="0"/>
              </a:rPr>
              <a:t>se centra en las partes individuales de la economía.</a:t>
            </a:r>
          </a:p>
          <a:p>
            <a:pPr marL="731520" lvl="1" indent="-274320" fontAlgn="auto">
              <a:spcAft>
                <a:spcPts val="0"/>
              </a:spcAft>
              <a:buClr>
                <a:schemeClr val="bg2"/>
              </a:buClr>
              <a:buSzPct val="60000"/>
              <a:buFont typeface="Monotype Sorts" pitchFamily="2" charset="2"/>
              <a:buChar char="u"/>
              <a:tabLst>
                <a:tab pos="333375" algn="l"/>
                <a:tab pos="738188" algn="l"/>
              </a:tabLst>
              <a:defRPr/>
            </a:pPr>
            <a:r>
              <a:rPr lang="en-US">
                <a:solidFill>
                  <a:srgbClr val="474A81"/>
                </a:solidFill>
                <a:latin typeface="Arial" pitchFamily="34" charset="0"/>
                <a:cs typeface="Arial" pitchFamily="34" charset="0"/>
              </a:rPr>
              <a:t>Cómo toman decisiones y cómo interactúan en los mercados las empresas y las familias</a:t>
            </a:r>
            <a:endParaRPr lang="en-US">
              <a:latin typeface="Arial" pitchFamily="34" charset="0"/>
              <a:cs typeface="Arial" pitchFamily="34" charset="0"/>
            </a:endParaRPr>
          </a:p>
          <a:p>
            <a:pPr marL="438912" indent="-320040" fontAlgn="auto">
              <a:spcBef>
                <a:spcPts val="0"/>
              </a:spcBef>
              <a:spcAft>
                <a:spcPts val="0"/>
              </a:spcAft>
              <a:buClr>
                <a:srgbClr val="F09A0E"/>
              </a:buClr>
              <a:buFont typeface="Monotype Sorts" pitchFamily="2" charset="2"/>
              <a:buChar char="u"/>
              <a:tabLst>
                <a:tab pos="333375" algn="l"/>
                <a:tab pos="738188" algn="l"/>
              </a:tabLst>
              <a:defRPr/>
            </a:pPr>
            <a:r>
              <a:rPr lang="en-US" u="sng">
                <a:solidFill>
                  <a:srgbClr val="B0001D"/>
                </a:solidFill>
                <a:latin typeface="Arial" pitchFamily="34" charset="0"/>
                <a:cs typeface="Arial" pitchFamily="34" charset="0"/>
              </a:rPr>
              <a:t>Macroeconomía</a:t>
            </a:r>
            <a:r>
              <a:rPr lang="en-US" i="1">
                <a:latin typeface="Arial" pitchFamily="34" charset="0"/>
                <a:cs typeface="Arial" pitchFamily="34" charset="0"/>
              </a:rPr>
              <a:t> </a:t>
            </a:r>
            <a:r>
              <a:rPr lang="en-US">
                <a:solidFill>
                  <a:srgbClr val="474A81"/>
                </a:solidFill>
                <a:latin typeface="Arial" pitchFamily="34" charset="0"/>
                <a:cs typeface="Arial" pitchFamily="34" charset="0"/>
              </a:rPr>
              <a:t>observa a la economía como un todo.</a:t>
            </a:r>
          </a:p>
          <a:p>
            <a:pPr marL="731520" lvl="1" indent="-274320" fontAlgn="auto">
              <a:spcAft>
                <a:spcPts val="0"/>
              </a:spcAft>
              <a:buClr>
                <a:schemeClr val="bg2"/>
              </a:buClr>
              <a:buSzPct val="60000"/>
              <a:buFont typeface="Monotype Sorts" pitchFamily="2" charset="2"/>
              <a:buChar char="u"/>
              <a:tabLst>
                <a:tab pos="333375" algn="l"/>
                <a:tab pos="738188" algn="l"/>
              </a:tabLst>
              <a:defRPr/>
            </a:pPr>
            <a:r>
              <a:rPr lang="en-US">
                <a:solidFill>
                  <a:srgbClr val="474A81"/>
                </a:solidFill>
                <a:latin typeface="Arial" pitchFamily="34" charset="0"/>
                <a:cs typeface="Arial" pitchFamily="34" charset="0"/>
              </a:rPr>
              <a:t>Cómo interactúan los mercados, como un todo, a nivel nacional.</a:t>
            </a:r>
            <a:endParaRPr lang="en-US">
              <a:latin typeface="Arial" pitchFamily="34" charset="0"/>
              <a:cs typeface="Arial" pitchFamily="34" charset="0"/>
            </a:endParaRPr>
          </a:p>
          <a:p>
            <a:pPr marL="438912" indent="-320040" fontAlgn="auto">
              <a:spcBef>
                <a:spcPts val="0"/>
              </a:spcBef>
              <a:spcAft>
                <a:spcPts val="0"/>
              </a:spcAft>
              <a:buFont typeface="Monotype Sorts" pitchFamily="2" charset="2"/>
              <a:buNone/>
              <a:tabLst>
                <a:tab pos="333375" algn="l"/>
                <a:tab pos="738188" algn="l"/>
              </a:tabLst>
              <a:defRPr/>
            </a:pPr>
            <a:r>
              <a:rPr lang="en-US" sz="2800">
                <a:latin typeface="Arial" pitchFamily="34" charset="0"/>
                <a:cs typeface="Arial" pitchFamily="34" charset="0"/>
              </a:rPr>
              <a:t>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9237">
                                            <p:txEl>
                                              <p:pRg st="0" end="0"/>
                                            </p:txEl>
                                          </p:spTgt>
                                        </p:tgtEl>
                                        <p:attrNameLst>
                                          <p:attrName>style.visibility</p:attrName>
                                        </p:attrNameLst>
                                      </p:cBhvr>
                                      <p:to>
                                        <p:strVal val="visible"/>
                                      </p:to>
                                    </p:set>
                                    <p:animEffect transition="in" filter="wipe(left)">
                                      <p:cBhvr>
                                        <p:cTn id="7" dur="500"/>
                                        <p:tgtEl>
                                          <p:spTgt spid="1119237">
                                            <p:txEl>
                                              <p:pRg st="0" end="0"/>
                                            </p:txEl>
                                          </p:spTgt>
                                        </p:tgtEl>
                                      </p:cBhvr>
                                    </p:animEffect>
                                  </p:childTnLst>
                                  <p:subTnLst>
                                    <p:animClr clrSpc="rgb" dir="cw">
                                      <p:cBhvr override="childStyle">
                                        <p:cTn dur="1" fill="hold" display="0" masterRel="nextClick" afterEffect="1"/>
                                        <p:tgtEl>
                                          <p:spTgt spid="1119237">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9237">
                                            <p:txEl>
                                              <p:pRg st="1" end="1"/>
                                            </p:txEl>
                                          </p:spTgt>
                                        </p:tgtEl>
                                        <p:attrNameLst>
                                          <p:attrName>style.visibility</p:attrName>
                                        </p:attrNameLst>
                                      </p:cBhvr>
                                      <p:to>
                                        <p:strVal val="visible"/>
                                      </p:to>
                                    </p:set>
                                    <p:animEffect transition="in" filter="wipe(left)">
                                      <p:cBhvr>
                                        <p:cTn id="12" dur="500"/>
                                        <p:tgtEl>
                                          <p:spTgt spid="1119237">
                                            <p:txEl>
                                              <p:pRg st="1" end="1"/>
                                            </p:txEl>
                                          </p:spTgt>
                                        </p:tgtEl>
                                      </p:cBhvr>
                                    </p:animEffect>
                                  </p:childTnLst>
                                  <p:subTnLst>
                                    <p:animClr clrSpc="rgb" dir="cw">
                                      <p:cBhvr override="childStyle">
                                        <p:cTn dur="1" fill="hold" display="0" masterRel="nextClick" afterEffect="1"/>
                                        <p:tgtEl>
                                          <p:spTgt spid="1119237">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9237">
                                            <p:txEl>
                                              <p:pRg st="2" end="2"/>
                                            </p:txEl>
                                          </p:spTgt>
                                        </p:tgtEl>
                                        <p:attrNameLst>
                                          <p:attrName>style.visibility</p:attrName>
                                        </p:attrNameLst>
                                      </p:cBhvr>
                                      <p:to>
                                        <p:strVal val="visible"/>
                                      </p:to>
                                    </p:set>
                                    <p:animEffect transition="in" filter="wipe(left)">
                                      <p:cBhvr>
                                        <p:cTn id="17" dur="500"/>
                                        <p:tgtEl>
                                          <p:spTgt spid="1119237">
                                            <p:txEl>
                                              <p:pRg st="2" end="2"/>
                                            </p:txEl>
                                          </p:spTgt>
                                        </p:tgtEl>
                                      </p:cBhvr>
                                    </p:animEffect>
                                  </p:childTnLst>
                                  <p:subTnLst>
                                    <p:animClr clrSpc="rgb" dir="cw">
                                      <p:cBhvr override="childStyle">
                                        <p:cTn dur="1" fill="hold" display="0" masterRel="nextClick" afterEffect="1"/>
                                        <p:tgtEl>
                                          <p:spTgt spid="1119237">
                                            <p:txEl>
                                              <p:pRg st="2" end="2"/>
                                            </p:txEl>
                                          </p:spTgt>
                                        </p:tgtEl>
                                        <p:attrNameLst>
                                          <p:attrName>ppt_c</p:attrName>
                                        </p:attrNameLst>
                                      </p:cBhvr>
                                      <p:to>
                                        <a:schemeClr val="bg2"/>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9237">
                                            <p:txEl>
                                              <p:pRg st="3" end="3"/>
                                            </p:txEl>
                                          </p:spTgt>
                                        </p:tgtEl>
                                        <p:attrNameLst>
                                          <p:attrName>style.visibility</p:attrName>
                                        </p:attrNameLst>
                                      </p:cBhvr>
                                      <p:to>
                                        <p:strVal val="visible"/>
                                      </p:to>
                                    </p:set>
                                    <p:animEffect transition="in" filter="wipe(left)">
                                      <p:cBhvr>
                                        <p:cTn id="22" dur="500"/>
                                        <p:tgtEl>
                                          <p:spTgt spid="1119237">
                                            <p:txEl>
                                              <p:pRg st="3" end="3"/>
                                            </p:txEl>
                                          </p:spTgt>
                                        </p:tgtEl>
                                      </p:cBhvr>
                                    </p:animEffect>
                                  </p:childTnLst>
                                  <p:subTnLst>
                                    <p:animClr clrSpc="rgb" dir="cw">
                                      <p:cBhvr override="childStyle">
                                        <p:cTn dur="1" fill="hold" display="0" masterRel="nextClick" afterEffect="1"/>
                                        <p:tgtEl>
                                          <p:spTgt spid="1119237">
                                            <p:txEl>
                                              <p:pRg st="3" end="3"/>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9237">
                                            <p:txEl>
                                              <p:pRg st="4" end="4"/>
                                            </p:txEl>
                                          </p:spTgt>
                                        </p:tgtEl>
                                        <p:attrNameLst>
                                          <p:attrName>style.visibility</p:attrName>
                                        </p:attrNameLst>
                                      </p:cBhvr>
                                      <p:to>
                                        <p:strVal val="visible"/>
                                      </p:to>
                                    </p:set>
                                    <p:animEffect transition="in" filter="wipe(left)">
                                      <p:cBhvr>
                                        <p:cTn id="27" dur="500"/>
                                        <p:tgtEl>
                                          <p:spTgt spid="1119237">
                                            <p:txEl>
                                              <p:pRg st="4" end="4"/>
                                            </p:txEl>
                                          </p:spTgt>
                                        </p:tgtEl>
                                      </p:cBhvr>
                                    </p:animEffect>
                                  </p:childTnLst>
                                  <p:subTnLst>
                                    <p:animClr clrSpc="rgb" dir="cw">
                                      <p:cBhvr override="childStyle">
                                        <p:cTn dur="1" fill="hold" display="0" masterRel="nextClick" afterEffect="1"/>
                                        <p:tgtEl>
                                          <p:spTgt spid="1119237">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9237" grpId="0"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solidFill>
                  <a:schemeClr val="accent1">
                    <a:satMod val="150000"/>
                  </a:schemeClr>
                </a:solidFill>
                <a:latin typeface="Arial" pitchFamily="34" charset="0"/>
                <a:cs typeface="Arial" pitchFamily="34" charset="0"/>
              </a:rPr>
              <a:t>La Economía Normativa y la Economía Positiva</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628775"/>
            <a:ext cx="8229600" cy="4968875"/>
          </a:xfrm>
        </p:spPr>
        <p:txBody>
          <a:bodyPr rtlCol="0">
            <a:normAutofit fontScale="92500" lnSpcReduction="10000"/>
          </a:bodyPr>
          <a:lstStyle/>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La ciencia económica en la actualidad ha decidido dividirse en dos tipos de enfoques para poder avanzar ordenadamente en la formulación de teoría económica. Estos dos enfoques son:</a:t>
            </a:r>
            <a:endParaRPr lang="es-MX" dirty="0" smtClean="0">
              <a:latin typeface="Arial" pitchFamily="34" charset="0"/>
              <a:cs typeface="Arial" pitchFamily="34" charset="0"/>
            </a:endParaRPr>
          </a:p>
          <a:p>
            <a:pPr marL="731520" lvl="1" indent="-274320" fontAlgn="auto">
              <a:spcAft>
                <a:spcPts val="0"/>
              </a:spcAft>
              <a:buFont typeface="Wingdings"/>
              <a:buChar char=""/>
              <a:defRPr/>
            </a:pPr>
            <a:r>
              <a:rPr lang="es-MX" b="1" dirty="0" smtClean="0">
                <a:latin typeface="Arial" pitchFamily="34" charset="0"/>
                <a:cs typeface="Arial" pitchFamily="34" charset="0"/>
              </a:rPr>
              <a:t>Enfoque Positivo </a:t>
            </a:r>
            <a:r>
              <a:rPr lang="es-MX" dirty="0" smtClean="0">
                <a:latin typeface="Arial" pitchFamily="34" charset="0"/>
                <a:cs typeface="Arial" pitchFamily="34" charset="0"/>
              </a:rPr>
              <a:t>- La economía positiva trata de ofrecer explicaciones objetivas o científicas sobre el funcionamiento de la economía.</a:t>
            </a:r>
          </a:p>
          <a:p>
            <a:pPr marL="731520" lvl="1" indent="-274320" fontAlgn="auto">
              <a:spcAft>
                <a:spcPts val="0"/>
              </a:spcAft>
              <a:buFont typeface="Wingdings"/>
              <a:buChar char=""/>
              <a:defRPr/>
            </a:pPr>
            <a:r>
              <a:rPr lang="es-MX" b="1" dirty="0" smtClean="0">
                <a:latin typeface="Arial" pitchFamily="34" charset="0"/>
                <a:cs typeface="Arial" pitchFamily="34" charset="0"/>
              </a:rPr>
              <a:t>Enfoque Normativo </a:t>
            </a:r>
            <a:r>
              <a:rPr lang="es-MX" dirty="0" smtClean="0">
                <a:latin typeface="Arial" pitchFamily="34" charset="0"/>
                <a:cs typeface="Arial" pitchFamily="34" charset="0"/>
              </a:rPr>
              <a:t>- </a:t>
            </a:r>
            <a:r>
              <a:rPr lang="es-ES" dirty="0" smtClean="0">
                <a:latin typeface="Arial" pitchFamily="34" charset="0"/>
                <a:cs typeface="Arial" pitchFamily="34" charset="0"/>
              </a:rPr>
              <a:t>La economía normativa ofrece recomendaciones basadas en juicios de valor individuales</a:t>
            </a:r>
            <a:r>
              <a:rPr lang="es-MX" dirty="0" smtClean="0">
                <a:latin typeface="Arial" pitchFamily="34" charset="0"/>
                <a:cs typeface="Arial" pitchFamily="34" charset="0"/>
              </a:rPr>
              <a:t>. Implica juicios de valor, lo que debe ser y recomienda que hacerse. </a:t>
            </a:r>
            <a:endParaRPr lang="es-MX" dirty="0">
              <a:latin typeface="Arial" pitchFamily="34" charset="0"/>
              <a:cs typeface="Arial" pitchFamily="34" charset="0"/>
            </a:endParaRPr>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dirty="0" smtClean="0">
                <a:solidFill>
                  <a:schemeClr val="accent1">
                    <a:satMod val="150000"/>
                  </a:schemeClr>
                </a:solidFill>
                <a:latin typeface="Arial" pitchFamily="34" charset="0"/>
                <a:cs typeface="Arial" pitchFamily="34" charset="0"/>
              </a:rPr>
              <a:t>Economía positiva </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250825" y="1700213"/>
            <a:ext cx="8642350" cy="4824412"/>
          </a:xfrm>
        </p:spPr>
        <p:txBody>
          <a:bodyPr rtlCol="0">
            <a:normAutofit fontScale="85000" lnSpcReduction="20000"/>
          </a:bodyPr>
          <a:lstStyle/>
          <a:p>
            <a:pPr marL="438912" indent="-320040" fontAlgn="auto">
              <a:spcBef>
                <a:spcPts val="0"/>
              </a:spcBef>
              <a:spcAft>
                <a:spcPts val="0"/>
              </a:spcAft>
              <a:buFont typeface="Wingdings 2"/>
              <a:buChar char=""/>
              <a:defRPr/>
            </a:pPr>
            <a:r>
              <a:rPr lang="es-MX" dirty="0" smtClean="0">
                <a:latin typeface="Arial" pitchFamily="34" charset="0"/>
                <a:cs typeface="Arial" pitchFamily="34" charset="0"/>
              </a:rPr>
              <a:t>El objetivo de la economía positiva</a:t>
            </a:r>
            <a:r>
              <a:rPr lang="es-MX" b="1" dirty="0" smtClean="0">
                <a:latin typeface="Arial" pitchFamily="34" charset="0"/>
                <a:cs typeface="Arial" pitchFamily="34" charset="0"/>
              </a:rPr>
              <a:t> </a:t>
            </a:r>
            <a:r>
              <a:rPr lang="es-MX" dirty="0" smtClean="0">
                <a:latin typeface="Arial" pitchFamily="34" charset="0"/>
                <a:cs typeface="Arial" pitchFamily="34" charset="0"/>
              </a:rPr>
              <a:t>es explicar la forma en la que la sociedad toma sus decisiones de consumo, producción e intercambio de bienes. El propósito de su investigación es doble: satisfacer la curiosidad de por qué la economía funciona como funciona y tener ciertas bases para predecir cómo responderá ante cambios en algunas circunstancias que determinan su comportamiento. Veamos algunos ejemplos de aseveraciones positivas:</a:t>
            </a:r>
          </a:p>
          <a:p>
            <a:pPr marL="731520" lvl="1" indent="-274320" fontAlgn="auto">
              <a:spcAft>
                <a:spcPts val="0"/>
              </a:spcAft>
              <a:buFont typeface="Wingdings"/>
              <a:buChar char=""/>
              <a:defRPr/>
            </a:pPr>
            <a:r>
              <a:rPr lang="es-ES" dirty="0" smtClean="0">
                <a:latin typeface="Arial" pitchFamily="34" charset="0"/>
                <a:cs typeface="Arial" pitchFamily="34" charset="0"/>
              </a:rPr>
              <a:t>Un 30% de personas no pueden pagar el pasaje de un transporte colectivo.</a:t>
            </a:r>
            <a:endParaRPr lang="es-MX" dirty="0" smtClean="0">
              <a:latin typeface="Arial" pitchFamily="34" charset="0"/>
              <a:cs typeface="Arial" pitchFamily="34" charset="0"/>
            </a:endParaRPr>
          </a:p>
          <a:p>
            <a:pPr marL="731520" lvl="1" indent="-274320" fontAlgn="auto">
              <a:spcAft>
                <a:spcPts val="0"/>
              </a:spcAft>
              <a:buFont typeface="Wingdings"/>
              <a:buChar char=""/>
              <a:defRPr/>
            </a:pPr>
            <a:r>
              <a:rPr lang="es-ES" dirty="0" err="1" smtClean="0">
                <a:latin typeface="Arial" pitchFamily="34" charset="0"/>
                <a:cs typeface="Arial" pitchFamily="34" charset="0"/>
              </a:rPr>
              <a:t>Walmart</a:t>
            </a:r>
            <a:r>
              <a:rPr lang="es-ES" dirty="0" smtClean="0">
                <a:latin typeface="Arial" pitchFamily="34" charset="0"/>
                <a:cs typeface="Arial" pitchFamily="34" charset="0"/>
              </a:rPr>
              <a:t> vende más porque bajó los precios de muchos productos.</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endParaRPr lang="es-MX" dirty="0">
              <a:latin typeface="Arial" pitchFamily="34" charset="0"/>
              <a:cs typeface="Arial" pitchFamily="34" charset="0"/>
            </a:endParaRPr>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dirty="0" smtClean="0">
                <a:solidFill>
                  <a:schemeClr val="accent1">
                    <a:satMod val="150000"/>
                  </a:schemeClr>
                </a:solidFill>
                <a:latin typeface="Arial" pitchFamily="34" charset="0"/>
                <a:cs typeface="Arial" pitchFamily="34" charset="0"/>
              </a:rPr>
              <a:t>Enfoque Normativo </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774825"/>
            <a:ext cx="8229600" cy="4822825"/>
          </a:xfrm>
        </p:spPr>
        <p:txBody>
          <a:bodyPr rtlCol="0">
            <a:normAutofit fontScale="92500" lnSpcReduction="20000"/>
          </a:bodyPr>
          <a:lstStyle/>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Es común distinguir entre economía normativa (lo que </a:t>
            </a:r>
            <a:r>
              <a:rPr lang="es-ES" i="1" dirty="0" smtClean="0">
                <a:latin typeface="Arial" pitchFamily="34" charset="0"/>
                <a:cs typeface="Arial" pitchFamily="34" charset="0"/>
              </a:rPr>
              <a:t>debe ser</a:t>
            </a:r>
            <a:r>
              <a:rPr lang="es-ES" dirty="0" smtClean="0">
                <a:latin typeface="Arial" pitchFamily="34" charset="0"/>
                <a:cs typeface="Arial" pitchFamily="34" charset="0"/>
              </a:rPr>
              <a:t> en materia económica) de economía positiva (</a:t>
            </a:r>
            <a:r>
              <a:rPr lang="es-ES" i="1" dirty="0" smtClean="0">
                <a:latin typeface="Arial" pitchFamily="34" charset="0"/>
                <a:cs typeface="Arial" pitchFamily="34" charset="0"/>
              </a:rPr>
              <a:t>lo que es</a:t>
            </a:r>
            <a:r>
              <a:rPr lang="es-ES" dirty="0" smtClean="0">
                <a:latin typeface="Arial" pitchFamily="34" charset="0"/>
                <a:cs typeface="Arial" pitchFamily="34" charset="0"/>
              </a:rPr>
              <a:t>).</a:t>
            </a:r>
            <a:r>
              <a:rPr lang="es-MX" dirty="0" smtClean="0">
                <a:latin typeface="Arial" pitchFamily="34" charset="0"/>
                <a:cs typeface="Arial" pitchFamily="34" charset="0"/>
              </a:rPr>
              <a:t> Veamos algunos ejemplos de aseveraciones normativas:</a:t>
            </a:r>
          </a:p>
          <a:p>
            <a:pPr marL="731520" lvl="1" indent="-274320" fontAlgn="auto">
              <a:spcAft>
                <a:spcPts val="0"/>
              </a:spcAft>
              <a:buFont typeface="Wingdings"/>
              <a:buChar char=""/>
              <a:defRPr/>
            </a:pPr>
            <a:r>
              <a:rPr lang="es-ES" dirty="0" smtClean="0">
                <a:latin typeface="Arial" pitchFamily="34" charset="0"/>
                <a:cs typeface="Arial" pitchFamily="34" charset="0"/>
              </a:rPr>
              <a:t>Los alumnos deberían poner mayor atención en clase para conseguir mejores calificaciones. </a:t>
            </a:r>
            <a:endParaRPr lang="es-MX" dirty="0" smtClean="0">
              <a:latin typeface="Arial" pitchFamily="34" charset="0"/>
              <a:cs typeface="Arial" pitchFamily="34" charset="0"/>
            </a:endParaRPr>
          </a:p>
          <a:p>
            <a:pPr marL="731520" lvl="1" indent="-274320" fontAlgn="auto">
              <a:spcAft>
                <a:spcPts val="0"/>
              </a:spcAft>
              <a:buFont typeface="Wingdings"/>
              <a:buChar char=""/>
              <a:defRPr/>
            </a:pPr>
            <a:r>
              <a:rPr lang="es-ES" dirty="0" smtClean="0">
                <a:latin typeface="Arial" pitchFamily="34" charset="0"/>
                <a:cs typeface="Arial" pitchFamily="34" charset="0"/>
              </a:rPr>
              <a:t>El pasaje del transporte colectivo es demasiado costoso.</a:t>
            </a:r>
            <a:endParaRPr lang="es-MX" dirty="0" smtClean="0">
              <a:latin typeface="Arial" pitchFamily="34" charset="0"/>
              <a:cs typeface="Arial" pitchFamily="34" charset="0"/>
            </a:endParaRPr>
          </a:p>
          <a:p>
            <a:pPr marL="731520" lvl="1" indent="-274320" fontAlgn="auto">
              <a:spcAft>
                <a:spcPts val="0"/>
              </a:spcAft>
              <a:buFont typeface="Wingdings"/>
              <a:buChar char=""/>
              <a:defRPr/>
            </a:pPr>
            <a:r>
              <a:rPr lang="es-ES" dirty="0" smtClean="0">
                <a:latin typeface="Arial" pitchFamily="34" charset="0"/>
                <a:cs typeface="Arial" pitchFamily="34" charset="0"/>
              </a:rPr>
              <a:t>El precio de la leche debería ser de 30 pesos por litro para permitir un nivel de vida más alto a los productores de leche y salvar las granjas.</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endParaRPr lang="es-MX" dirty="0">
              <a:latin typeface="Arial" pitchFamily="34" charset="0"/>
              <a:cs typeface="Arial" pitchFamily="34" charset="0"/>
            </a:endParaRPr>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3332" name="Rectangle 4"/>
          <p:cNvSpPr>
            <a:spLocks noGrp="1" noChangeArrowheads="1"/>
          </p:cNvSpPr>
          <p:nvPr>
            <p:ph type="title"/>
          </p:nvPr>
        </p:nvSpPr>
        <p:spPr/>
        <p:txBody>
          <a:bodyPr>
            <a:normAutofit fontScale="90000"/>
          </a:bodyPr>
          <a:lstStyle/>
          <a:p>
            <a:pPr algn="ctr" fontAlgn="auto">
              <a:spcAft>
                <a:spcPts val="0"/>
              </a:spcAft>
              <a:defRPr/>
            </a:pPr>
            <a:r>
              <a:rPr lang="es-MX" sz="4000" smtClean="0">
                <a:solidFill>
                  <a:srgbClr val="FFC000"/>
                </a:solidFill>
                <a:latin typeface="Arial" pitchFamily="34" charset="0"/>
                <a:cs typeface="Arial" pitchFamily="34" charset="0"/>
              </a:rPr>
              <a:t>Análisis Positivo versus Análisis Normativo</a:t>
            </a:r>
            <a:endParaRPr lang="es-MX" sz="400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23333" name="Rectangle 5"/>
          <p:cNvSpPr>
            <a:spLocks noGrp="1" noChangeArrowheads="1"/>
          </p:cNvSpPr>
          <p:nvPr>
            <p:ph idx="1"/>
          </p:nvPr>
        </p:nvSpPr>
        <p:spPr>
          <a:xfrm>
            <a:off x="685800" y="1981200"/>
            <a:ext cx="7772400" cy="4419600"/>
          </a:xfrm>
          <a:ln w="50800">
            <a:solidFill>
              <a:srgbClr val="474A81"/>
            </a:solidFill>
          </a:ln>
        </p:spPr>
        <p:txBody>
          <a:bodyPr/>
          <a:lstStyle/>
          <a:p>
            <a:pPr>
              <a:buClr>
                <a:srgbClr val="F09A0E"/>
              </a:buClr>
              <a:buFont typeface="Monotype Sorts"/>
              <a:buChar char="u"/>
            </a:pPr>
            <a:r>
              <a:rPr lang="es-MX" sz="3600" u="sng" smtClean="0">
                <a:solidFill>
                  <a:srgbClr val="B0001D"/>
                </a:solidFill>
                <a:latin typeface="Arial" pitchFamily="34" charset="0"/>
                <a:cs typeface="Arial" pitchFamily="34" charset="0"/>
              </a:rPr>
              <a:t>Afirmaciones Positivas</a:t>
            </a:r>
            <a:r>
              <a:rPr lang="es-MX" sz="3600" smtClean="0">
                <a:solidFill>
                  <a:srgbClr val="7B00E4"/>
                </a:solidFill>
                <a:latin typeface="Arial" pitchFamily="34" charset="0"/>
                <a:cs typeface="Arial" pitchFamily="34" charset="0"/>
              </a:rPr>
              <a:t> </a:t>
            </a:r>
            <a:r>
              <a:rPr lang="es-MX" sz="3600" smtClean="0">
                <a:solidFill>
                  <a:srgbClr val="474A81"/>
                </a:solidFill>
                <a:latin typeface="Arial" pitchFamily="34" charset="0"/>
                <a:cs typeface="Arial" pitchFamily="34" charset="0"/>
              </a:rPr>
              <a:t>son afirmaciones que describen al mundo tal como es.	</a:t>
            </a:r>
          </a:p>
          <a:p>
            <a:pPr>
              <a:buClr>
                <a:srgbClr val="F09A0E"/>
              </a:buClr>
              <a:buFont typeface="Monotype Sorts"/>
              <a:buChar char="u"/>
            </a:pPr>
            <a:r>
              <a:rPr lang="es-MX" sz="3600" u="sng" smtClean="0">
                <a:solidFill>
                  <a:srgbClr val="B0001D"/>
                </a:solidFill>
                <a:latin typeface="Arial" pitchFamily="34" charset="0"/>
                <a:cs typeface="Arial" pitchFamily="34" charset="0"/>
              </a:rPr>
              <a:t>Afirmaciones Normativas</a:t>
            </a:r>
            <a:r>
              <a:rPr lang="es-MX" sz="3600" smtClean="0">
                <a:latin typeface="Arial" pitchFamily="34" charset="0"/>
                <a:cs typeface="Arial" pitchFamily="34" charset="0"/>
              </a:rPr>
              <a:t> </a:t>
            </a:r>
            <a:r>
              <a:rPr lang="es-MX" sz="3600" smtClean="0">
                <a:solidFill>
                  <a:srgbClr val="474A81"/>
                </a:solidFill>
                <a:latin typeface="Arial" pitchFamily="34" charset="0"/>
                <a:cs typeface="Arial" pitchFamily="34" charset="0"/>
              </a:rPr>
              <a:t>son afirmaciones acerca de cómo debe ser el mundo.</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123333">
                                            <p:txEl>
                                              <p:pRg st="0" end="0"/>
                                            </p:txEl>
                                          </p:spTgt>
                                        </p:tgtEl>
                                        <p:attrNameLst>
                                          <p:attrName>style.visibility</p:attrName>
                                        </p:attrNameLst>
                                      </p:cBhvr>
                                      <p:to>
                                        <p:strVal val="visible"/>
                                      </p:to>
                                    </p:set>
                                    <p:anim calcmode="lin" valueType="num">
                                      <p:cBhvr>
                                        <p:cTn id="7" dur="500" fill="hold"/>
                                        <p:tgtEl>
                                          <p:spTgt spid="1123333">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123333">
                                            <p:txEl>
                                              <p:pRg st="0" end="0"/>
                                            </p:txEl>
                                          </p:spTgt>
                                        </p:tgtEl>
                                        <p:attrNameLst>
                                          <p:attrName>ppt_h</p:attrName>
                                        </p:attrNameLst>
                                      </p:cBhvr>
                                      <p:tavLst>
                                        <p:tav tm="0">
                                          <p:val>
                                            <p:strVal val="2/3*#ppt_h"/>
                                          </p:val>
                                        </p:tav>
                                        <p:tav tm="100000">
                                          <p:val>
                                            <p:strVal val="#ppt_h"/>
                                          </p:val>
                                        </p:tav>
                                      </p:tavLst>
                                    </p:anim>
                                  </p:childTnLst>
                                  <p:subTnLst>
                                    <p:animClr clrSpc="rgb" dir="cw">
                                      <p:cBhvr override="childStyle">
                                        <p:cTn dur="1" fill="hold" display="0" masterRel="nextClick" afterEffect="1"/>
                                        <p:tgtEl>
                                          <p:spTgt spid="1123333">
                                            <p:txEl>
                                              <p:pRg st="0" end="0"/>
                                            </p:txEl>
                                          </p:spTgt>
                                        </p:tgtEl>
                                        <p:attrNameLst>
                                          <p:attrName>ppt_c</p:attrName>
                                        </p:attrNameLst>
                                      </p:cBhvr>
                                      <p:to>
                                        <a:schemeClr val="bg2"/>
                                      </p:to>
                                    </p:animClr>
                                  </p:subTnLst>
                                </p:cTn>
                              </p:par>
                            </p:childTnLst>
                          </p:cTn>
                        </p:par>
                      </p:childTnLst>
                    </p:cTn>
                  </p:par>
                  <p:par>
                    <p:cTn id="9" fill="hold">
                      <p:stCondLst>
                        <p:cond delay="indefinite"/>
                      </p:stCondLst>
                      <p:childTnLst>
                        <p:par>
                          <p:cTn id="10" fill="hold">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1123333">
                                            <p:txEl>
                                              <p:pRg st="1" end="1"/>
                                            </p:txEl>
                                          </p:spTgt>
                                        </p:tgtEl>
                                        <p:attrNameLst>
                                          <p:attrName>style.visibility</p:attrName>
                                        </p:attrNameLst>
                                      </p:cBhvr>
                                      <p:to>
                                        <p:strVal val="visible"/>
                                      </p:to>
                                    </p:set>
                                    <p:anim calcmode="lin" valueType="num">
                                      <p:cBhvr>
                                        <p:cTn id="13" dur="500" fill="hold"/>
                                        <p:tgtEl>
                                          <p:spTgt spid="1123333">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1123333">
                                            <p:txEl>
                                              <p:pRg st="1" end="1"/>
                                            </p:txEl>
                                          </p:spTgt>
                                        </p:tgtEl>
                                        <p:attrNameLst>
                                          <p:attrName>ppt_h</p:attrName>
                                        </p:attrNameLst>
                                      </p:cBhvr>
                                      <p:tavLst>
                                        <p:tav tm="0">
                                          <p:val>
                                            <p:strVal val="2/3*#ppt_h"/>
                                          </p:val>
                                        </p:tav>
                                        <p:tav tm="100000">
                                          <p:val>
                                            <p:strVal val="#ppt_h"/>
                                          </p:val>
                                        </p:tav>
                                      </p:tavLst>
                                    </p:anim>
                                  </p:childTnLst>
                                  <p:subTnLst>
                                    <p:animClr clrSpc="rgb" dir="cw">
                                      <p:cBhvr override="childStyle">
                                        <p:cTn dur="1" fill="hold" display="0" masterRel="nextClick" afterEffect="1"/>
                                        <p:tgtEl>
                                          <p:spTgt spid="1123333">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3333"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Text Box 6"/>
          <p:cNvSpPr txBox="1">
            <a:spLocks noChangeArrowheads="1"/>
          </p:cNvSpPr>
          <p:nvPr/>
        </p:nvSpPr>
        <p:spPr bwMode="auto">
          <a:xfrm>
            <a:off x="457200" y="46482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24579" name="Text Box 7"/>
          <p:cNvSpPr txBox="1">
            <a:spLocks noChangeArrowheads="1"/>
          </p:cNvSpPr>
          <p:nvPr/>
        </p:nvSpPr>
        <p:spPr bwMode="auto">
          <a:xfrm>
            <a:off x="8077200" y="10668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1125384" name="Rectangle 8"/>
          <p:cNvSpPr>
            <a:spLocks noGrp="1" noChangeArrowheads="1"/>
          </p:cNvSpPr>
          <p:nvPr>
            <p:ph type="title"/>
          </p:nvPr>
        </p:nvSpPr>
        <p:spPr/>
        <p:txBody>
          <a:bodyPr>
            <a:normAutofit fontScale="90000"/>
          </a:bodyPr>
          <a:lstStyle/>
          <a:p>
            <a:pPr algn="ctr" fontAlgn="auto">
              <a:spcAft>
                <a:spcPts val="0"/>
              </a:spcAft>
              <a:defRPr/>
            </a:pPr>
            <a:r>
              <a:rPr lang="es-MX" sz="4000" smtClean="0">
                <a:solidFill>
                  <a:srgbClr val="FFC000"/>
                </a:solidFill>
                <a:latin typeface="Arial" pitchFamily="34" charset="0"/>
                <a:cs typeface="Arial" pitchFamily="34" charset="0"/>
              </a:rPr>
              <a:t>¿Afirmaciones Positivas o Normativas?</a:t>
            </a:r>
            <a:endParaRPr lang="es-MX" sz="400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25385" name="Rectangle 9"/>
          <p:cNvSpPr>
            <a:spLocks noGrp="1" noChangeArrowheads="1"/>
          </p:cNvSpPr>
          <p:nvPr>
            <p:ph idx="1"/>
          </p:nvPr>
        </p:nvSpPr>
        <p:spPr>
          <a:xfrm>
            <a:off x="457200" y="2492375"/>
            <a:ext cx="8229600" cy="3908425"/>
          </a:xfrm>
        </p:spPr>
        <p:txBody>
          <a:bodyPr/>
          <a:lstStyle/>
          <a:p>
            <a:r>
              <a:rPr lang="es-MX" smtClean="0">
                <a:solidFill>
                  <a:srgbClr val="474A81"/>
                </a:solidFill>
                <a:latin typeface="Arial" pitchFamily="34" charset="0"/>
                <a:cs typeface="Arial" pitchFamily="34" charset="0"/>
              </a:rPr>
              <a:t>Un incremento del salario mínimo provocará una disminución en el nivel de empleo entre los trabajadores menos calificados.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1125385">
                                            <p:txEl>
                                              <p:pRg st="0" end="0"/>
                                            </p:txEl>
                                          </p:spTgt>
                                        </p:tgtEl>
                                        <p:attrNameLst>
                                          <p:attrName>style.visibility</p:attrName>
                                        </p:attrNameLst>
                                      </p:cBhvr>
                                      <p:to>
                                        <p:strVal val="visible"/>
                                      </p:to>
                                    </p:set>
                                    <p:anim calcmode="lin" valueType="num">
                                      <p:cBhvr>
                                        <p:cTn id="7" dur="500" fill="hold"/>
                                        <p:tgtEl>
                                          <p:spTgt spid="1125385">
                                            <p:txEl>
                                              <p:pRg st="0" end="0"/>
                                            </p:txEl>
                                          </p:spTgt>
                                        </p:tgtEl>
                                        <p:attrNameLst>
                                          <p:attrName>ppt_w</p:attrName>
                                        </p:attrNameLst>
                                      </p:cBhvr>
                                      <p:tavLst>
                                        <p:tav tm="0">
                                          <p:val>
                                            <p:strVal val="4*#ppt_w"/>
                                          </p:val>
                                        </p:tav>
                                        <p:tav tm="100000">
                                          <p:val>
                                            <p:strVal val="#ppt_w"/>
                                          </p:val>
                                        </p:tav>
                                      </p:tavLst>
                                    </p:anim>
                                    <p:anim calcmode="lin" valueType="num">
                                      <p:cBhvr>
                                        <p:cTn id="8" dur="500" fill="hold"/>
                                        <p:tgtEl>
                                          <p:spTgt spid="1125385">
                                            <p:txEl>
                                              <p:pRg st="0" end="0"/>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538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Text Box 1030"/>
          <p:cNvSpPr txBox="1">
            <a:spLocks noChangeArrowheads="1"/>
          </p:cNvSpPr>
          <p:nvPr/>
        </p:nvSpPr>
        <p:spPr bwMode="auto">
          <a:xfrm>
            <a:off x="457200" y="46482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25603" name="Text Box 1031"/>
          <p:cNvSpPr txBox="1">
            <a:spLocks noChangeArrowheads="1"/>
          </p:cNvSpPr>
          <p:nvPr/>
        </p:nvSpPr>
        <p:spPr bwMode="auto">
          <a:xfrm>
            <a:off x="7848600" y="17526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25604" name="Text Box 1032"/>
          <p:cNvSpPr txBox="1">
            <a:spLocks noChangeArrowheads="1"/>
          </p:cNvSpPr>
          <p:nvPr/>
        </p:nvSpPr>
        <p:spPr bwMode="auto">
          <a:xfrm>
            <a:off x="6400800" y="49530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8" name="7 Título"/>
          <p:cNvSpPr>
            <a:spLocks noGrp="1"/>
          </p:cNvSpPr>
          <p:nvPr>
            <p:ph type="title"/>
          </p:nvPr>
        </p:nvSpPr>
        <p:spPr>
          <a:xfrm>
            <a:off x="457200" y="155575"/>
            <a:ext cx="8229600" cy="1252538"/>
          </a:xfrm>
        </p:spPr>
        <p:txBody>
          <a:bodyPr/>
          <a:lstStyle/>
          <a:p>
            <a:pPr fontAlgn="auto">
              <a:spcAft>
                <a:spcPts val="0"/>
              </a:spcAft>
              <a:defRPr/>
            </a:pPr>
            <a:endParaRPr lang="es-MX">
              <a:solidFill>
                <a:schemeClr val="accent1">
                  <a:satMod val="150000"/>
                </a:schemeClr>
              </a:solidFill>
              <a:latin typeface="Arial" pitchFamily="34" charset="0"/>
              <a:cs typeface="Arial" pitchFamily="34" charset="0"/>
            </a:endParaRPr>
          </a:p>
        </p:txBody>
      </p:sp>
      <p:sp>
        <p:nvSpPr>
          <p:cNvPr id="1127434" name="Rectangle 1034"/>
          <p:cNvSpPr>
            <a:spLocks noGrp="1" noChangeArrowheads="1"/>
          </p:cNvSpPr>
          <p:nvPr>
            <p:ph idx="1"/>
          </p:nvPr>
        </p:nvSpPr>
        <p:spPr>
          <a:xfrm>
            <a:off x="457200" y="2781300"/>
            <a:ext cx="7859713" cy="3619500"/>
          </a:xfrm>
        </p:spPr>
        <p:txBody>
          <a:bodyPr/>
          <a:lstStyle/>
          <a:p>
            <a:r>
              <a:rPr lang="es-MX" smtClean="0">
                <a:solidFill>
                  <a:srgbClr val="474A81"/>
                </a:solidFill>
                <a:latin typeface="Arial" pitchFamily="34" charset="0"/>
                <a:cs typeface="Arial" pitchFamily="34" charset="0"/>
              </a:rPr>
              <a:t>Un alto déficit fiscal provocará el incremento en la tasa de interés.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127434">
                                            <p:txEl>
                                              <p:pRg st="0" end="0"/>
                                            </p:txEl>
                                          </p:spTgt>
                                        </p:tgtEl>
                                        <p:attrNameLst>
                                          <p:attrName>style.visibility</p:attrName>
                                        </p:attrNameLst>
                                      </p:cBhvr>
                                      <p:to>
                                        <p:strVal val="visible"/>
                                      </p:to>
                                    </p:set>
                                    <p:anim calcmode="lin" valueType="num">
                                      <p:cBhvr>
                                        <p:cTn id="7" dur="500" fill="hold"/>
                                        <p:tgtEl>
                                          <p:spTgt spid="112743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2743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34"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Text Box 6"/>
          <p:cNvSpPr txBox="1">
            <a:spLocks noChangeArrowheads="1"/>
          </p:cNvSpPr>
          <p:nvPr/>
        </p:nvSpPr>
        <p:spPr bwMode="auto">
          <a:xfrm>
            <a:off x="1066800" y="530225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26627" name="Text Box 7"/>
          <p:cNvSpPr txBox="1">
            <a:spLocks noChangeArrowheads="1"/>
          </p:cNvSpPr>
          <p:nvPr/>
        </p:nvSpPr>
        <p:spPr bwMode="auto">
          <a:xfrm>
            <a:off x="685800" y="11430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26628" name="Text Box 8"/>
          <p:cNvSpPr txBox="1">
            <a:spLocks noChangeArrowheads="1"/>
          </p:cNvSpPr>
          <p:nvPr/>
        </p:nvSpPr>
        <p:spPr bwMode="auto">
          <a:xfrm>
            <a:off x="6934200" y="1143000"/>
            <a:ext cx="10668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26629" name="Text Box 9"/>
          <p:cNvSpPr txBox="1">
            <a:spLocks noChangeArrowheads="1"/>
          </p:cNvSpPr>
          <p:nvPr/>
        </p:nvSpPr>
        <p:spPr bwMode="auto">
          <a:xfrm>
            <a:off x="5943600" y="530225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9" name="8 Título"/>
          <p:cNvSpPr>
            <a:spLocks noGrp="1"/>
          </p:cNvSpPr>
          <p:nvPr>
            <p:ph type="title"/>
          </p:nvPr>
        </p:nvSpPr>
        <p:spPr>
          <a:xfrm>
            <a:off x="457200" y="155575"/>
            <a:ext cx="8229600" cy="1252538"/>
          </a:xfrm>
        </p:spPr>
        <p:txBody>
          <a:bodyPr/>
          <a:lstStyle/>
          <a:p>
            <a:pPr fontAlgn="auto">
              <a:spcAft>
                <a:spcPts val="0"/>
              </a:spcAft>
              <a:defRPr/>
            </a:pPr>
            <a:endParaRPr lang="es-MX">
              <a:solidFill>
                <a:schemeClr val="accent1">
                  <a:satMod val="150000"/>
                </a:schemeClr>
              </a:solidFill>
              <a:latin typeface="Arial" pitchFamily="34" charset="0"/>
              <a:cs typeface="Arial" pitchFamily="34" charset="0"/>
            </a:endParaRPr>
          </a:p>
        </p:txBody>
      </p:sp>
      <p:sp>
        <p:nvSpPr>
          <p:cNvPr id="1129483" name="Rectangle 11"/>
          <p:cNvSpPr>
            <a:spLocks noGrp="1" noChangeArrowheads="1"/>
          </p:cNvSpPr>
          <p:nvPr>
            <p:ph idx="1"/>
          </p:nvPr>
        </p:nvSpPr>
        <p:spPr>
          <a:xfrm>
            <a:off x="457200" y="2492375"/>
            <a:ext cx="8229600" cy="3908425"/>
          </a:xfrm>
        </p:spPr>
        <p:txBody>
          <a:bodyPr/>
          <a:lstStyle/>
          <a:p>
            <a:pPr>
              <a:lnSpc>
                <a:spcPct val="90000"/>
              </a:lnSpc>
            </a:pPr>
            <a:r>
              <a:rPr lang="es-MX" smtClean="0">
                <a:solidFill>
                  <a:srgbClr val="474A81"/>
                </a:solidFill>
                <a:latin typeface="Arial" pitchFamily="34" charset="0"/>
                <a:cs typeface="Arial" pitchFamily="34" charset="0"/>
              </a:rPr>
              <a:t>Los beneficios de un mayor salario mínimo son más importantes que una ligera reducción en el nivel de empleo.</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1129483">
                                            <p:txEl>
                                              <p:pRg st="0" end="0"/>
                                            </p:txEl>
                                          </p:spTgt>
                                        </p:tgtEl>
                                        <p:attrNameLst>
                                          <p:attrName>style.visibility</p:attrName>
                                        </p:attrNameLst>
                                      </p:cBhvr>
                                      <p:to>
                                        <p:strVal val="visible"/>
                                      </p:to>
                                    </p:set>
                                    <p:anim calcmode="lin" valueType="num">
                                      <p:cBhvr>
                                        <p:cTn id="7" dur="500" fill="hold"/>
                                        <p:tgtEl>
                                          <p:spTgt spid="1129483">
                                            <p:txEl>
                                              <p:pRg st="0" end="0"/>
                                            </p:txEl>
                                          </p:spTgt>
                                        </p:tgtEl>
                                        <p:attrNameLst>
                                          <p:attrName>ppt_w</p:attrName>
                                        </p:attrNameLst>
                                      </p:cBhvr>
                                      <p:tavLst>
                                        <p:tav tm="0">
                                          <p:val>
                                            <p:strVal val="4*#ppt_w"/>
                                          </p:val>
                                        </p:tav>
                                        <p:tav tm="100000">
                                          <p:val>
                                            <p:strVal val="#ppt_w"/>
                                          </p:val>
                                        </p:tav>
                                      </p:tavLst>
                                    </p:anim>
                                    <p:anim calcmode="lin" valueType="num">
                                      <p:cBhvr>
                                        <p:cTn id="8" dur="500" fill="hold"/>
                                        <p:tgtEl>
                                          <p:spTgt spid="1129483">
                                            <p:txEl>
                                              <p:pRg st="0" end="0"/>
                                            </p:txEl>
                                          </p:spTgt>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4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Text Box 6"/>
          <p:cNvSpPr txBox="1">
            <a:spLocks noChangeArrowheads="1"/>
          </p:cNvSpPr>
          <p:nvPr/>
        </p:nvSpPr>
        <p:spPr bwMode="auto">
          <a:xfrm>
            <a:off x="4114800" y="51054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27651" name="Text Box 7"/>
          <p:cNvSpPr txBox="1">
            <a:spLocks noChangeArrowheads="1"/>
          </p:cNvSpPr>
          <p:nvPr/>
        </p:nvSpPr>
        <p:spPr bwMode="auto">
          <a:xfrm>
            <a:off x="6172200" y="12192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27652" name="Text Box 8"/>
          <p:cNvSpPr txBox="1">
            <a:spLocks noChangeArrowheads="1"/>
          </p:cNvSpPr>
          <p:nvPr/>
        </p:nvSpPr>
        <p:spPr bwMode="auto">
          <a:xfrm>
            <a:off x="2057400" y="1295400"/>
            <a:ext cx="609600" cy="15557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s-MX" sz="9600" b="1">
                <a:latin typeface="Arial" pitchFamily="34" charset="0"/>
              </a:rPr>
              <a:t>?</a:t>
            </a:r>
          </a:p>
        </p:txBody>
      </p:sp>
      <p:sp>
        <p:nvSpPr>
          <p:cNvPr id="9" name="8 Título"/>
          <p:cNvSpPr>
            <a:spLocks noGrp="1"/>
          </p:cNvSpPr>
          <p:nvPr>
            <p:ph type="title"/>
          </p:nvPr>
        </p:nvSpPr>
        <p:spPr>
          <a:xfrm>
            <a:off x="457200" y="155575"/>
            <a:ext cx="8229600" cy="1252538"/>
          </a:xfrm>
        </p:spPr>
        <p:txBody>
          <a:bodyPr/>
          <a:lstStyle/>
          <a:p>
            <a:pPr fontAlgn="auto">
              <a:spcAft>
                <a:spcPts val="0"/>
              </a:spcAft>
              <a:defRPr/>
            </a:pPr>
            <a:endParaRPr lang="es-MX">
              <a:solidFill>
                <a:schemeClr val="accent1">
                  <a:satMod val="150000"/>
                </a:schemeClr>
              </a:solidFill>
              <a:latin typeface="Arial" pitchFamily="34" charset="0"/>
              <a:cs typeface="Arial" pitchFamily="34" charset="0"/>
            </a:endParaRPr>
          </a:p>
        </p:txBody>
      </p:sp>
      <p:sp>
        <p:nvSpPr>
          <p:cNvPr id="1131530" name="Rectangle 10"/>
          <p:cNvSpPr>
            <a:spLocks noGrp="1" noChangeArrowheads="1"/>
          </p:cNvSpPr>
          <p:nvPr>
            <p:ph idx="1"/>
          </p:nvPr>
        </p:nvSpPr>
        <p:spPr>
          <a:xfrm>
            <a:off x="457200" y="2565400"/>
            <a:ext cx="8229600" cy="3835400"/>
          </a:xfrm>
        </p:spPr>
        <p:txBody>
          <a:bodyPr/>
          <a:lstStyle/>
          <a:p>
            <a:r>
              <a:rPr lang="es-MX" smtClean="0">
                <a:solidFill>
                  <a:srgbClr val="474A81"/>
                </a:solidFill>
                <a:latin typeface="Arial" pitchFamily="34" charset="0"/>
                <a:cs typeface="Arial" pitchFamily="34" charset="0"/>
              </a:rPr>
              <a:t>Se le debe permitir al gobierno cobrar a las empresas tabacaleras los costos del tratamiento de las enfermedades relacionadas al tabaquismo entre la gente pobre.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6" fill="hold" grpId="0" nodeType="clickEffect">
                                  <p:stCondLst>
                                    <p:cond delay="0"/>
                                  </p:stCondLst>
                                  <p:childTnLst>
                                    <p:set>
                                      <p:cBhvr>
                                        <p:cTn id="6" dur="1" fill="hold">
                                          <p:stCondLst>
                                            <p:cond delay="0"/>
                                          </p:stCondLst>
                                        </p:cTn>
                                        <p:tgtEl>
                                          <p:spTgt spid="1131530">
                                            <p:txEl>
                                              <p:pRg st="0" end="0"/>
                                            </p:txEl>
                                          </p:spTgt>
                                        </p:tgtEl>
                                        <p:attrNameLst>
                                          <p:attrName>style.visibility</p:attrName>
                                        </p:attrNameLst>
                                      </p:cBhvr>
                                      <p:to>
                                        <p:strVal val="visible"/>
                                      </p:to>
                                    </p:set>
                                    <p:anim calcmode="lin" valueType="num">
                                      <p:cBhvr>
                                        <p:cTn id="7" dur="500" fill="hold"/>
                                        <p:tgtEl>
                                          <p:spTgt spid="1131530">
                                            <p:txEl>
                                              <p:pRg st="0" end="0"/>
                                            </p:txEl>
                                          </p:spTgt>
                                        </p:tgtEl>
                                        <p:attrNameLst>
                                          <p:attrName>ppt_w</p:attrName>
                                        </p:attrNameLst>
                                      </p:cBhvr>
                                      <p:tavLst>
                                        <p:tav tm="0">
                                          <p:val>
                                            <p:strVal val="(6*min(max(#ppt_w*#ppt_h,.3),1)-7.4)/-.7*#ppt_w"/>
                                          </p:val>
                                        </p:tav>
                                        <p:tav tm="100000">
                                          <p:val>
                                            <p:strVal val="#ppt_w"/>
                                          </p:val>
                                        </p:tav>
                                      </p:tavLst>
                                    </p:anim>
                                    <p:anim calcmode="lin" valueType="num">
                                      <p:cBhvr>
                                        <p:cTn id="8" dur="500" fill="hold"/>
                                        <p:tgtEl>
                                          <p:spTgt spid="1131530">
                                            <p:txEl>
                                              <p:pRg st="0" end="0"/>
                                            </p:txEl>
                                          </p:spTgt>
                                        </p:tgtEl>
                                        <p:attrNameLst>
                                          <p:attrName>ppt_h</p:attrName>
                                        </p:attrNameLst>
                                      </p:cBhvr>
                                      <p:tavLst>
                                        <p:tav tm="0">
                                          <p:val>
                                            <p:strVal val="(6*min(max(#ppt_w*#ppt_h,.3),1)-7.4)/-.7*#ppt_h"/>
                                          </p:val>
                                        </p:tav>
                                        <p:tav tm="100000">
                                          <p:val>
                                            <p:strVal val="#ppt_h"/>
                                          </p:val>
                                        </p:tav>
                                      </p:tavLst>
                                    </p:anim>
                                    <p:anim calcmode="lin" valueType="num">
                                      <p:cBhvr>
                                        <p:cTn id="9" dur="500" fill="hold"/>
                                        <p:tgtEl>
                                          <p:spTgt spid="1131530">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1131530">
                                            <p:txEl>
                                              <p:pRg st="0" end="0"/>
                                            </p:txEl>
                                          </p:spTgt>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1530"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solidFill>
                  <a:schemeClr val="accent1">
                    <a:satMod val="150000"/>
                  </a:schemeClr>
                </a:solidFill>
                <a:latin typeface="Arial" pitchFamily="34" charset="0"/>
                <a:cs typeface="Arial" pitchFamily="34" charset="0"/>
              </a:rPr>
              <a:t>Las dos frases más usadas en economía</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774825"/>
            <a:ext cx="8435975" cy="4822825"/>
          </a:xfrm>
        </p:spPr>
        <p:txBody>
          <a:bodyPr rtlCol="0">
            <a:normAutofit fontScale="92500" lnSpcReduction="20000"/>
          </a:bodyPr>
          <a:lstStyle/>
          <a:p>
            <a:pPr marL="438912" indent="-320040" fontAlgn="auto">
              <a:spcBef>
                <a:spcPts val="0"/>
              </a:spcBef>
              <a:spcAft>
                <a:spcPts val="0"/>
              </a:spcAft>
              <a:buFont typeface="Wingdings 2"/>
              <a:buChar char=""/>
              <a:defRPr/>
            </a:pPr>
            <a:r>
              <a:rPr lang="es-MX" b="1" u="sng" dirty="0" smtClean="0">
                <a:latin typeface="Arial" pitchFamily="34" charset="0"/>
                <a:cs typeface="Arial" pitchFamily="34" charset="0"/>
              </a:rPr>
              <a:t>No hay Free Lunch.-</a:t>
            </a:r>
            <a:r>
              <a:rPr lang="es-MX" dirty="0" smtClean="0">
                <a:latin typeface="Arial" pitchFamily="34" charset="0"/>
                <a:cs typeface="Arial" pitchFamily="34" charset="0"/>
              </a:rPr>
              <a:t> Literalmente significa que “no hay almuerzo gratis” y se usa esta frase con frecuencia en economía para describir que no existe nada gratis, es decir, para explicar que “el que quiere algo, algo le cuesta”. </a:t>
            </a:r>
          </a:p>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En el mundo de las finanzas y bursátil se utiliza mucho esta frase, principalmente cuando nos encontramos en escenarios o situaciones de ganancias fáciles. La moraleja de la frase, es que hay que tener cuidado con aquello que nos ofrecen como gratis.</a:t>
            </a:r>
            <a:endParaRPr lang="es-MX" dirty="0" smtClean="0">
              <a:latin typeface="Arial" pitchFamily="34" charset="0"/>
              <a:cs typeface="Arial" pitchFamily="34" charset="0"/>
            </a:endParaRPr>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dirty="0" smtClean="0">
                <a:solidFill>
                  <a:schemeClr val="accent1">
                    <a:satMod val="150000"/>
                  </a:schemeClr>
                </a:solidFill>
                <a:latin typeface="Arial" pitchFamily="34" charset="0"/>
                <a:cs typeface="Arial" pitchFamily="34" charset="0"/>
              </a:rPr>
              <a:t>Introducción </a:t>
            </a:r>
            <a:endParaRPr lang="es-MX" dirty="0">
              <a:solidFill>
                <a:schemeClr val="accent1">
                  <a:satMod val="150000"/>
                </a:schemeClr>
              </a:solidFill>
              <a:latin typeface="Arial" pitchFamily="34" charset="0"/>
              <a:cs typeface="Arial" pitchFamily="34" charset="0"/>
            </a:endParaRPr>
          </a:p>
        </p:txBody>
      </p:sp>
      <p:sp>
        <p:nvSpPr>
          <p:cNvPr id="11267" name="2 Marcador de contenido"/>
          <p:cNvSpPr>
            <a:spLocks noGrp="1"/>
          </p:cNvSpPr>
          <p:nvPr>
            <p:ph idx="1"/>
          </p:nvPr>
        </p:nvSpPr>
        <p:spPr/>
        <p:txBody>
          <a:bodyPr/>
          <a:lstStyle/>
          <a:p>
            <a:r>
              <a:rPr lang="es-ES" smtClean="0">
                <a:latin typeface="Arial" pitchFamily="34" charset="0"/>
                <a:cs typeface="Arial" pitchFamily="34" charset="0"/>
              </a:rPr>
              <a:t>Economía.- Es la ciencia social que estudia como la sociedad administra de manera eficiente sus recursos escasos.</a:t>
            </a:r>
          </a:p>
          <a:p>
            <a:endParaRPr lang="es-MX" smtClean="0">
              <a:latin typeface="Arial" pitchFamily="34" charset="0"/>
              <a:cs typeface="Arial" pitchFamily="34" charset="0"/>
            </a:endParaRPr>
          </a:p>
          <a:p>
            <a:r>
              <a:rPr lang="es-ES" smtClean="0">
                <a:latin typeface="Arial" pitchFamily="34" charset="0"/>
                <a:cs typeface="Arial" pitchFamily="34" charset="0"/>
              </a:rPr>
              <a:t>Dado que todos estamos a menudo administrando nuestros recursos escasos, es aconsejable conocer los principios básicos de economía. </a:t>
            </a:r>
            <a:endParaRPr lang="es-MX" smtClean="0">
              <a:latin typeface="Arial" pitchFamily="34" charset="0"/>
              <a:cs typeface="Arial" pitchFamily="34" charset="0"/>
            </a:endParaRPr>
          </a:p>
          <a:p>
            <a:endParaRPr lang="es-MX" smtClean="0">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solidFill>
                  <a:schemeClr val="accent1">
                    <a:satMod val="150000"/>
                  </a:schemeClr>
                </a:solidFill>
                <a:latin typeface="Arial" pitchFamily="34" charset="0"/>
                <a:cs typeface="Arial" pitchFamily="34" charset="0"/>
              </a:rPr>
              <a:t>Las dos frases más usadas en economía</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p:txBody>
          <a:bodyPr rtlCol="0">
            <a:normAutofit lnSpcReduction="10000"/>
          </a:bodyPr>
          <a:lstStyle/>
          <a:p>
            <a:pPr marL="438912" indent="-320040" fontAlgn="auto">
              <a:spcBef>
                <a:spcPts val="0"/>
              </a:spcBef>
              <a:spcAft>
                <a:spcPts val="0"/>
              </a:spcAft>
              <a:buFont typeface="Wingdings 2"/>
              <a:buChar char=""/>
              <a:defRPr/>
            </a:pPr>
            <a:r>
              <a:rPr lang="es-MX" b="1" u="sng" dirty="0" err="1" smtClean="0">
                <a:latin typeface="Arial" pitchFamily="34" charset="0"/>
                <a:cs typeface="Arial" pitchFamily="34" charset="0"/>
              </a:rPr>
              <a:t>Ceteris</a:t>
            </a:r>
            <a:r>
              <a:rPr lang="es-MX" b="1" u="sng" dirty="0" smtClean="0">
                <a:latin typeface="Arial" pitchFamily="34" charset="0"/>
                <a:cs typeface="Arial" pitchFamily="34" charset="0"/>
              </a:rPr>
              <a:t> </a:t>
            </a:r>
            <a:r>
              <a:rPr lang="es-MX" b="1" u="sng" dirty="0" err="1" smtClean="0">
                <a:latin typeface="Arial" pitchFamily="34" charset="0"/>
                <a:cs typeface="Arial" pitchFamily="34" charset="0"/>
              </a:rPr>
              <a:t>Paribus</a:t>
            </a:r>
            <a:r>
              <a:rPr lang="es-MX" b="1" u="sng" dirty="0" smtClean="0">
                <a:latin typeface="Arial" pitchFamily="34" charset="0"/>
                <a:cs typeface="Arial" pitchFamily="34" charset="0"/>
              </a:rPr>
              <a:t>.-</a:t>
            </a:r>
            <a:r>
              <a:rPr lang="es-MX" dirty="0" smtClean="0">
                <a:latin typeface="Arial" pitchFamily="34" charset="0"/>
                <a:cs typeface="Arial" pitchFamily="34" charset="0"/>
              </a:rPr>
              <a:t> Frecuentemente escrita </a:t>
            </a:r>
            <a:r>
              <a:rPr lang="es-ES" dirty="0" err="1" smtClean="0">
                <a:latin typeface="Arial" pitchFamily="34" charset="0"/>
                <a:cs typeface="Arial" pitchFamily="34" charset="0"/>
              </a:rPr>
              <a:t>caeteris</a:t>
            </a:r>
            <a:r>
              <a:rPr lang="es-ES" dirty="0" smtClean="0">
                <a:latin typeface="Arial" pitchFamily="34" charset="0"/>
                <a:cs typeface="Arial" pitchFamily="34" charset="0"/>
              </a:rPr>
              <a:t> o </a:t>
            </a:r>
            <a:r>
              <a:rPr lang="es-ES" dirty="0" err="1" smtClean="0">
                <a:latin typeface="Arial" pitchFamily="34" charset="0"/>
                <a:cs typeface="Arial" pitchFamily="34" charset="0"/>
              </a:rPr>
              <a:t>céteris</a:t>
            </a:r>
            <a:r>
              <a:rPr lang="es-ES" dirty="0" smtClean="0">
                <a:latin typeface="Arial" pitchFamily="34" charset="0"/>
                <a:cs typeface="Arial" pitchFamily="34" charset="0"/>
              </a:rPr>
              <a:t> </a:t>
            </a:r>
            <a:r>
              <a:rPr lang="es-ES" dirty="0" err="1" smtClean="0">
                <a:latin typeface="Arial" pitchFamily="34" charset="0"/>
                <a:cs typeface="Arial" pitchFamily="34" charset="0"/>
              </a:rPr>
              <a:t>páribus</a:t>
            </a:r>
            <a:r>
              <a:rPr lang="es-ES" dirty="0" smtClean="0">
                <a:latin typeface="Arial" pitchFamily="34" charset="0"/>
                <a:cs typeface="Arial" pitchFamily="34" charset="0"/>
              </a:rPr>
              <a:t>, es una locución latina que significa literalmente “permaneciendo lo demás constante”. </a:t>
            </a:r>
            <a:r>
              <a:rPr lang="es-MX" dirty="0" smtClean="0">
                <a:latin typeface="Arial" pitchFamily="34" charset="0"/>
                <a:cs typeface="Arial" pitchFamily="34" charset="0"/>
              </a:rPr>
              <a:t>En economía, </a:t>
            </a:r>
            <a:r>
              <a:rPr lang="es-MX" dirty="0" err="1" smtClean="0">
                <a:latin typeface="Arial" pitchFamily="34" charset="0"/>
                <a:cs typeface="Arial" pitchFamily="34" charset="0"/>
              </a:rPr>
              <a:t>Ceteris</a:t>
            </a:r>
            <a:r>
              <a:rPr lang="es-MX" dirty="0" smtClean="0">
                <a:latin typeface="Arial" pitchFamily="34" charset="0"/>
                <a:cs typeface="Arial" pitchFamily="34" charset="0"/>
              </a:rPr>
              <a:t> </a:t>
            </a:r>
            <a:r>
              <a:rPr lang="es-MX" dirty="0" err="1" smtClean="0">
                <a:latin typeface="Arial" pitchFamily="34" charset="0"/>
                <a:cs typeface="Arial" pitchFamily="34" charset="0"/>
              </a:rPr>
              <a:t>Paribus</a:t>
            </a:r>
            <a:r>
              <a:rPr lang="es-MX" dirty="0" smtClean="0">
                <a:latin typeface="Arial" pitchFamily="34" charset="0"/>
                <a:cs typeface="Arial" pitchFamily="34" charset="0"/>
              </a:rPr>
              <a:t> es un recurso metodológico al que se recurre para aislar la influencia que alguna variable en particular ejerce sobre un fenómeno que esté condicionado por muchos factores.</a:t>
            </a:r>
          </a:p>
          <a:p>
            <a:pPr marL="438912" indent="-320040" fontAlgn="auto">
              <a:spcBef>
                <a:spcPts val="0"/>
              </a:spcBef>
              <a:spcAft>
                <a:spcPts val="0"/>
              </a:spcAft>
              <a:buFont typeface="Wingdings 2"/>
              <a:buChar char=""/>
              <a:defRPr/>
            </a:pPr>
            <a:endParaRPr lang="es-MX" dirty="0">
              <a:latin typeface="Arial" pitchFamily="34" charset="0"/>
              <a:cs typeface="Arial" pitchFamily="34" charset="0"/>
            </a:endParaRP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155448"/>
            <a:ext cx="8712968" cy="1473352"/>
          </a:xfrm>
        </p:spPr>
        <p:txBody>
          <a:bodyPr/>
          <a:lstStyle/>
          <a:p>
            <a:pPr algn="ctr" fontAlgn="auto">
              <a:spcAft>
                <a:spcPts val="0"/>
              </a:spcAft>
              <a:defRPr/>
            </a:pPr>
            <a:r>
              <a:rPr lang="es-ES" sz="4000" dirty="0" smtClean="0">
                <a:solidFill>
                  <a:schemeClr val="accent1">
                    <a:satMod val="150000"/>
                  </a:schemeClr>
                </a:solidFill>
                <a:latin typeface="Arial" pitchFamily="34" charset="0"/>
                <a:cs typeface="Arial" pitchFamily="34" charset="0"/>
              </a:rPr>
              <a:t>Los dos errores más comunes en la formulación de teoría económica</a:t>
            </a:r>
            <a:endParaRPr lang="es-MX" sz="4000"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p:txBody>
          <a:bodyPr rtlCol="0">
            <a:normAutofit fontScale="92500" lnSpcReduction="10000"/>
          </a:bodyPr>
          <a:lstStyle/>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Son dos los errores típicos en los que caen los economistas cuando están formando teorías acerca del funcionamiento de los mercados. Los economistas tratan de evitar las falacias, errores de razonamiento que conducen a conclusiones equivocadas. Hay dos falacias muy comunes, y usted debe estar prevenido para evitarlas. Son:</a:t>
            </a:r>
          </a:p>
          <a:p>
            <a:pPr marL="731520" lvl="1" indent="-274320" fontAlgn="auto">
              <a:spcAft>
                <a:spcPts val="0"/>
              </a:spcAft>
              <a:buFont typeface="Wingdings"/>
              <a:buChar char=""/>
              <a:defRPr/>
            </a:pPr>
            <a:r>
              <a:rPr lang="es-ES" b="1" u="sng" dirty="0" smtClean="0">
                <a:latin typeface="Arial" pitchFamily="34" charset="0"/>
                <a:cs typeface="Arial" pitchFamily="34" charset="0"/>
              </a:rPr>
              <a:t>Falacia de Composición</a:t>
            </a:r>
          </a:p>
          <a:p>
            <a:pPr marL="731520" lvl="1" indent="-274320" fontAlgn="auto">
              <a:spcAft>
                <a:spcPts val="0"/>
              </a:spcAft>
              <a:buFont typeface="Wingdings"/>
              <a:buChar char=""/>
              <a:defRPr/>
            </a:pPr>
            <a:r>
              <a:rPr lang="es-MX" b="1" u="sng" dirty="0" smtClean="0">
                <a:latin typeface="Arial" pitchFamily="34" charset="0"/>
                <a:cs typeface="Arial" pitchFamily="34" charset="0"/>
              </a:rPr>
              <a:t>Falacia post hoc</a:t>
            </a:r>
            <a:endParaRPr lang="es-MX" dirty="0" smtClean="0">
              <a:latin typeface="Arial" pitchFamily="34" charset="0"/>
              <a:cs typeface="Arial" pitchFamily="34" charset="0"/>
            </a:endParaRPr>
          </a:p>
        </p:txBody>
      </p:sp>
    </p:spTree>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 dirty="0" smtClean="0">
                <a:solidFill>
                  <a:schemeClr val="accent1">
                    <a:satMod val="150000"/>
                  </a:schemeClr>
                </a:solidFill>
                <a:latin typeface="Arial" pitchFamily="34" charset="0"/>
                <a:cs typeface="Arial" pitchFamily="34" charset="0"/>
              </a:rPr>
              <a:t>Falacia de Composición</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700213"/>
            <a:ext cx="8229600" cy="4897437"/>
          </a:xfrm>
        </p:spPr>
        <p:txBody>
          <a:bodyPr rtlCol="0">
            <a:normAutofit fontScale="85000" lnSpcReduction="20000"/>
          </a:bodyPr>
          <a:lstStyle/>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La falacia de composición es una afirmación (falsa) de que lo que es cierto para las partes es cierto para el todo, o que lo que es cierto para el todo es cierto para las partes. </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r>
              <a:rPr lang="es-MX" dirty="0" smtClean="0">
                <a:latin typeface="Arial" pitchFamily="34" charset="0"/>
                <a:cs typeface="Arial" pitchFamily="34" charset="0"/>
              </a:rPr>
              <a:t>Por ejemplo, Si un productor de tomate tiene buena cosecha en forma individual, mayor cosecha significa mayores ingresos. Podríamos estar tentados a creer que si todos los agricultores tienen buenas cosechas todos los productores de tomate estarán mejor. En cambio, si todos los agricultores tienen buenas cosechas, los ingresos ya no serán tan altos para todos, debido a que los precios de sus productos disminuirán, por lo tanto también sus ingresos.</a:t>
            </a:r>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dirty="0" smtClean="0">
                <a:solidFill>
                  <a:schemeClr val="accent1">
                    <a:satMod val="150000"/>
                  </a:schemeClr>
                </a:solidFill>
                <a:latin typeface="Arial" pitchFamily="34" charset="0"/>
                <a:cs typeface="Arial" pitchFamily="34" charset="0"/>
              </a:rPr>
              <a:t>Falacia post hoc</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323850" y="1774825"/>
            <a:ext cx="8569325" cy="4625975"/>
          </a:xfrm>
        </p:spPr>
        <p:txBody>
          <a:bodyPr rtlCol="0">
            <a:normAutofit fontScale="77500" lnSpcReduction="20000"/>
          </a:bodyPr>
          <a:lstStyle/>
          <a:p>
            <a:pPr marL="438912" indent="-320040" fontAlgn="auto">
              <a:spcBef>
                <a:spcPts val="0"/>
              </a:spcBef>
              <a:spcAft>
                <a:spcPts val="0"/>
              </a:spcAft>
              <a:buFont typeface="Wingdings 2"/>
              <a:buChar char=""/>
              <a:defRPr/>
            </a:pPr>
            <a:r>
              <a:rPr lang="es-MX" dirty="0" smtClean="0">
                <a:latin typeface="Arial" pitchFamily="34" charset="0"/>
                <a:cs typeface="Arial" pitchFamily="34" charset="0"/>
              </a:rPr>
              <a:t>La falacia </a:t>
            </a:r>
            <a:r>
              <a:rPr lang="es-ES" dirty="0" smtClean="0">
                <a:latin typeface="Arial" pitchFamily="34" charset="0"/>
                <a:cs typeface="Arial" pitchFamily="34" charset="0"/>
              </a:rPr>
              <a:t>post hoc ergo </a:t>
            </a:r>
            <a:r>
              <a:rPr lang="es-ES" dirty="0" err="1" smtClean="0">
                <a:latin typeface="Arial" pitchFamily="34" charset="0"/>
                <a:cs typeface="Arial" pitchFamily="34" charset="0"/>
              </a:rPr>
              <a:t>propter</a:t>
            </a:r>
            <a:r>
              <a:rPr lang="es-ES" dirty="0" smtClean="0">
                <a:latin typeface="Arial" pitchFamily="34" charset="0"/>
                <a:cs typeface="Arial" pitchFamily="34" charset="0"/>
              </a:rPr>
              <a:t> hoc, significa “después de esto, por tanto debido a esto”. La falacia post hoc es el error de razonar de que un suceso causa otro, simplemente porque uno ocurrió antes que el otro. </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Por ejemplo, suponga que usted es un visitante de un mundo distante. Observa a muchas personas que van de compras a principios de diciembre y después los observa abriendo regalos y festejando la Navidad. </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Usted se pregunta, ¿las compras ocasionaron la navidad? Después de un estudio más profundo, descubre que la navidad causó compras. Un suceso posterior ocasiona el evento anterior.  </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endParaRPr lang="es-MX" dirty="0">
              <a:latin typeface="Arial" pitchFamily="34" charset="0"/>
              <a:cs typeface="Arial" pitchFamily="34" charset="0"/>
            </a:endParaRPr>
          </a:p>
        </p:txBody>
      </p:sp>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668" name="Rectangle 1028"/>
          <p:cNvSpPr>
            <a:spLocks noGrp="1" noChangeArrowheads="1"/>
          </p:cNvSpPr>
          <p:nvPr>
            <p:ph type="title"/>
          </p:nvPr>
        </p:nvSpPr>
        <p:spPr/>
        <p:txBody>
          <a:bodyPr>
            <a:normAutofit fontScale="90000"/>
          </a:bodyPr>
          <a:lstStyle/>
          <a:p>
            <a:pPr algn="ctr" fontAlgn="auto">
              <a:spcAft>
                <a:spcPts val="0"/>
              </a:spcAft>
              <a:defRPr/>
            </a:pPr>
            <a:r>
              <a:rPr lang="es-MX" sz="4000" smtClean="0">
                <a:solidFill>
                  <a:srgbClr val="FFC000"/>
                </a:solidFill>
                <a:latin typeface="Arial" pitchFamily="34" charset="0"/>
                <a:cs typeface="Arial" pitchFamily="34" charset="0"/>
              </a:rPr>
              <a:t>¿Por qué tienen desacuerdos los Economistas?</a:t>
            </a:r>
            <a:endParaRPr lang="es-MX" sz="400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37669" name="Rectangle 1029"/>
          <p:cNvSpPr>
            <a:spLocks noGrp="1" noChangeArrowheads="1"/>
          </p:cNvSpPr>
          <p:nvPr>
            <p:ph idx="1"/>
          </p:nvPr>
        </p:nvSpPr>
        <p:spPr>
          <a:xfrm>
            <a:off x="685800" y="1981200"/>
            <a:ext cx="7162800" cy="4267200"/>
          </a:xfrm>
        </p:spPr>
        <p:txBody>
          <a:bodyPr/>
          <a:lstStyle/>
          <a:p>
            <a:pPr>
              <a:lnSpc>
                <a:spcPct val="110000"/>
              </a:lnSpc>
              <a:buClr>
                <a:srgbClr val="F09A0E"/>
              </a:buClr>
              <a:buFont typeface="Monotype Sorts"/>
              <a:buChar char="u"/>
              <a:tabLst>
                <a:tab pos="333375" algn="l"/>
                <a:tab pos="738188" algn="l"/>
              </a:tabLst>
            </a:pPr>
            <a:r>
              <a:rPr lang="es-MX" smtClean="0">
                <a:latin typeface="Arial" pitchFamily="34" charset="0"/>
                <a:cs typeface="Arial" pitchFamily="34" charset="0"/>
              </a:rPr>
              <a:t>Ellos pueden discrepar en relación a las teorías acerca de cómo funciona el mundo. </a:t>
            </a:r>
            <a:br>
              <a:rPr lang="es-MX" smtClean="0">
                <a:latin typeface="Arial" pitchFamily="34" charset="0"/>
                <a:cs typeface="Arial" pitchFamily="34" charset="0"/>
              </a:rPr>
            </a:br>
            <a:endParaRPr lang="es-MX" sz="1400" smtClean="0">
              <a:latin typeface="Arial" pitchFamily="34" charset="0"/>
              <a:cs typeface="Arial" pitchFamily="34" charset="0"/>
            </a:endParaRPr>
          </a:p>
          <a:p>
            <a:pPr>
              <a:lnSpc>
                <a:spcPct val="110000"/>
              </a:lnSpc>
              <a:buClr>
                <a:srgbClr val="F09A0E"/>
              </a:buClr>
              <a:buFont typeface="Monotype Sorts"/>
              <a:buChar char="u"/>
              <a:tabLst>
                <a:tab pos="333375" algn="l"/>
                <a:tab pos="738188" algn="l"/>
              </a:tabLst>
            </a:pPr>
            <a:r>
              <a:rPr lang="es-MX" smtClean="0">
                <a:latin typeface="Arial" pitchFamily="34" charset="0"/>
                <a:cs typeface="Arial" pitchFamily="34" charset="0"/>
              </a:rPr>
              <a:t>Ellos pueden tener diferentes valores y, en consecuencia, tener puntos de vista normativos diferentes.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37669">
                                            <p:txEl>
                                              <p:pRg st="0" end="0"/>
                                            </p:txEl>
                                          </p:spTgt>
                                        </p:tgtEl>
                                        <p:attrNameLst>
                                          <p:attrName>style.visibility</p:attrName>
                                        </p:attrNameLst>
                                      </p:cBhvr>
                                      <p:to>
                                        <p:strVal val="visible"/>
                                      </p:to>
                                    </p:set>
                                    <p:animEffect transition="in" filter="wipe(left)">
                                      <p:cBhvr>
                                        <p:cTn id="7" dur="500"/>
                                        <p:tgtEl>
                                          <p:spTgt spid="1137669">
                                            <p:txEl>
                                              <p:pRg st="0" end="0"/>
                                            </p:txEl>
                                          </p:spTgt>
                                        </p:tgtEl>
                                      </p:cBhvr>
                                    </p:animEffect>
                                  </p:childTnLst>
                                  <p:subTnLst>
                                    <p:animClr clrSpc="rgb" dir="cw">
                                      <p:cBhvr override="childStyle">
                                        <p:cTn dur="1" fill="hold" display="0" masterRel="nextClick" afterEffect="1"/>
                                        <p:tgtEl>
                                          <p:spTgt spid="1137669">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37669">
                                            <p:txEl>
                                              <p:pRg st="1" end="1"/>
                                            </p:txEl>
                                          </p:spTgt>
                                        </p:tgtEl>
                                        <p:attrNameLst>
                                          <p:attrName>style.visibility</p:attrName>
                                        </p:attrNameLst>
                                      </p:cBhvr>
                                      <p:to>
                                        <p:strVal val="visible"/>
                                      </p:to>
                                    </p:set>
                                    <p:animEffect transition="in" filter="wipe(left)">
                                      <p:cBhvr>
                                        <p:cTn id="12" dur="500"/>
                                        <p:tgtEl>
                                          <p:spTgt spid="1137669">
                                            <p:txEl>
                                              <p:pRg st="1" end="1"/>
                                            </p:txEl>
                                          </p:spTgt>
                                        </p:tgtEl>
                                      </p:cBhvr>
                                    </p:animEffect>
                                  </p:childTnLst>
                                  <p:subTnLst>
                                    <p:animClr clrSpc="rgb" dir="cw">
                                      <p:cBhvr override="childStyle">
                                        <p:cTn dur="1" fill="hold" display="0" masterRel="nextClick" afterEffect="1"/>
                                        <p:tgtEl>
                                          <p:spTgt spid="1137669">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766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9716" name="Rectangle 4"/>
          <p:cNvSpPr>
            <a:spLocks noGrp="1" noChangeArrowheads="1"/>
          </p:cNvSpPr>
          <p:nvPr>
            <p:ph type="title"/>
          </p:nvPr>
        </p:nvSpPr>
        <p:spPr>
          <a:xfrm>
            <a:off x="144016" y="155448"/>
            <a:ext cx="8892480" cy="1252728"/>
          </a:xfrm>
        </p:spPr>
        <p:txBody>
          <a:bodyPr>
            <a:normAutofit fontScale="90000"/>
          </a:bodyPr>
          <a:lstStyle/>
          <a:p>
            <a:pPr algn="ctr" fontAlgn="auto">
              <a:spcAft>
                <a:spcPts val="0"/>
              </a:spcAft>
              <a:defRPr/>
            </a:pPr>
            <a:r>
              <a:rPr lang="es-MX" sz="3600" dirty="0" smtClean="0">
                <a:solidFill>
                  <a:srgbClr val="FFC000"/>
                </a:solidFill>
                <a:latin typeface="Arial" pitchFamily="34" charset="0"/>
                <a:cs typeface="Arial" pitchFamily="34" charset="0"/>
              </a:rPr>
              <a:t>Algunos ejemplos acerca de los cuales la mayor parte de economistas está de acuerdo</a:t>
            </a:r>
            <a:endParaRPr lang="es-MX" sz="3600" dirty="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39717" name="Rectangle 5"/>
          <p:cNvSpPr>
            <a:spLocks noGrp="1" noChangeArrowheads="1"/>
          </p:cNvSpPr>
          <p:nvPr>
            <p:ph idx="1"/>
          </p:nvPr>
        </p:nvSpPr>
        <p:spPr>
          <a:xfrm>
            <a:off x="827088" y="2209800"/>
            <a:ext cx="7478712" cy="4027488"/>
          </a:xfrm>
        </p:spPr>
        <p:txBody>
          <a:bodyPr/>
          <a:lstStyle/>
          <a:p>
            <a:pPr>
              <a:buClr>
                <a:srgbClr val="F09A0E"/>
              </a:buClr>
              <a:buFont typeface="Monotype Sorts"/>
              <a:buChar char="u"/>
              <a:tabLst>
                <a:tab pos="333375" algn="l"/>
                <a:tab pos="738188" algn="l"/>
              </a:tabLst>
            </a:pPr>
            <a:r>
              <a:rPr lang="es-MX" smtClean="0">
                <a:latin typeface="Arial" pitchFamily="34" charset="0"/>
                <a:cs typeface="Arial" pitchFamily="34" charset="0"/>
              </a:rPr>
              <a:t>Los precios máximos de los alquileres reducen la cantidad y la calidad de viviendas disponibles para alquilar.</a:t>
            </a:r>
          </a:p>
          <a:p>
            <a:pPr>
              <a:buClr>
                <a:srgbClr val="F09A0E"/>
              </a:buClr>
              <a:buFont typeface="Monotype Sorts"/>
              <a:buChar char="u"/>
              <a:tabLst>
                <a:tab pos="333375" algn="l"/>
                <a:tab pos="738188" algn="l"/>
              </a:tabLst>
            </a:pPr>
            <a:r>
              <a:rPr lang="es-ES" smtClean="0">
                <a:latin typeface="Arial" pitchFamily="34" charset="0"/>
                <a:cs typeface="Arial" pitchFamily="34" charset="0"/>
              </a:rPr>
              <a:t>El salario mínimo aumenta el desempleo de los trabajadores jóvenes y de los pocos calificados.</a:t>
            </a:r>
            <a:endParaRPr lang="es-MX" smtClean="0">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139717">
                                            <p:txEl>
                                              <p:pRg st="0" end="0"/>
                                            </p:txEl>
                                          </p:spTgt>
                                        </p:tgtEl>
                                        <p:attrNameLst>
                                          <p:attrName>style.visibility</p:attrName>
                                        </p:attrNameLst>
                                      </p:cBhvr>
                                      <p:to>
                                        <p:strVal val="visible"/>
                                      </p:to>
                                    </p:set>
                                    <p:anim calcmode="lin" valueType="num">
                                      <p:cBhvr>
                                        <p:cTn id="7" dur="500" fill="hold"/>
                                        <p:tgtEl>
                                          <p:spTgt spid="113971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39717">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139717">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1139717">
                                            <p:txEl>
                                              <p:pRg st="0" end="0"/>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1139717">
                                            <p:txEl>
                                              <p:pRg st="0" end="0"/>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139717">
                                            <p:txEl>
                                              <p:pRg st="1" end="1"/>
                                            </p:txEl>
                                          </p:spTgt>
                                        </p:tgtEl>
                                        <p:attrNameLst>
                                          <p:attrName>style.visibility</p:attrName>
                                        </p:attrNameLst>
                                      </p:cBhvr>
                                      <p:to>
                                        <p:strVal val="visible"/>
                                      </p:to>
                                    </p:set>
                                    <p:anim calcmode="lin" valueType="num">
                                      <p:cBhvr>
                                        <p:cTn id="15" dur="500" fill="hold"/>
                                        <p:tgtEl>
                                          <p:spTgt spid="113971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139717">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139717">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1139717">
                                            <p:txEl>
                                              <p:pRg st="1" end="1"/>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1139717">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971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3811" name="Rectangle 3"/>
          <p:cNvSpPr>
            <a:spLocks noGrp="1" noChangeArrowheads="1"/>
          </p:cNvSpPr>
          <p:nvPr>
            <p:ph idx="1"/>
          </p:nvPr>
        </p:nvSpPr>
        <p:spPr>
          <a:xfrm>
            <a:off x="762000" y="1447800"/>
            <a:ext cx="7772400" cy="5029200"/>
          </a:xfrm>
        </p:spPr>
        <p:txBody>
          <a:bodyPr rtlCol="0">
            <a:normAutofit fontScale="92500"/>
          </a:bodyPr>
          <a:lstStyle/>
          <a:p>
            <a:pPr marL="438912" indent="-320040" fontAlgn="auto">
              <a:spcBef>
                <a:spcPts val="0"/>
              </a:spcBef>
              <a:spcAft>
                <a:spcPts val="0"/>
              </a:spcAft>
              <a:buClr>
                <a:srgbClr val="F09A0E"/>
              </a:buClr>
              <a:buFont typeface="Monotype Sorts" pitchFamily="2" charset="2"/>
              <a:buChar char="u"/>
              <a:defRPr/>
            </a:pPr>
            <a:r>
              <a:rPr lang="es-MX" sz="3600" dirty="0" smtClean="0">
                <a:latin typeface="Arial" pitchFamily="34" charset="0"/>
                <a:cs typeface="Arial" pitchFamily="34" charset="0"/>
              </a:rPr>
              <a:t>Las afirmaciones positivas describen cómo es el mundo, mientras que las normativas se refieren a cómo debe ser el mundo.</a:t>
            </a:r>
          </a:p>
          <a:p>
            <a:pPr marL="438912" indent="-320040" fontAlgn="auto">
              <a:spcBef>
                <a:spcPts val="0"/>
              </a:spcBef>
              <a:spcAft>
                <a:spcPts val="0"/>
              </a:spcAft>
              <a:buClr>
                <a:srgbClr val="F09A0E"/>
              </a:buClr>
              <a:buFont typeface="Monotype Sorts" pitchFamily="2" charset="2"/>
              <a:buChar char="u"/>
              <a:defRPr/>
            </a:pPr>
            <a:r>
              <a:rPr lang="es-MX" sz="3600" dirty="0" smtClean="0">
                <a:latin typeface="Arial" pitchFamily="34" charset="0"/>
                <a:cs typeface="Arial" pitchFamily="34" charset="0"/>
              </a:rPr>
              <a:t>Los economistas podrían hacer propuestas conflictivas debido a diferentes juicios normativos o diferencias en cuanto a sus valores.</a:t>
            </a:r>
            <a:endParaRPr lang="es-MX" sz="3600" dirty="0">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1143811">
                                            <p:txEl>
                                              <p:pRg st="0" end="0"/>
                                            </p:txEl>
                                          </p:spTgt>
                                        </p:tgtEl>
                                        <p:attrNameLst>
                                          <p:attrName>style.visibility</p:attrName>
                                        </p:attrNameLst>
                                      </p:cBhvr>
                                      <p:to>
                                        <p:strVal val="visible"/>
                                      </p:to>
                                    </p:set>
                                    <p:anim calcmode="lin" valueType="num">
                                      <p:cBhvr>
                                        <p:cTn id="7" dur="500" fill="hold"/>
                                        <p:tgtEl>
                                          <p:spTgt spid="1143811">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1143811">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1143811">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1143811">
                                            <p:txEl>
                                              <p:pRg st="0" end="0"/>
                                            </p:txEl>
                                          </p:spTgt>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1143811">
                                            <p:txEl>
                                              <p:pRg st="0" end="0"/>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7" presetClass="entr" presetSubtype="4" fill="hold" grpId="0" nodeType="clickEffect">
                                  <p:stCondLst>
                                    <p:cond delay="0"/>
                                  </p:stCondLst>
                                  <p:childTnLst>
                                    <p:set>
                                      <p:cBhvr>
                                        <p:cTn id="14" dur="1" fill="hold">
                                          <p:stCondLst>
                                            <p:cond delay="0"/>
                                          </p:stCondLst>
                                        </p:cTn>
                                        <p:tgtEl>
                                          <p:spTgt spid="1143811">
                                            <p:txEl>
                                              <p:pRg st="1" end="1"/>
                                            </p:txEl>
                                          </p:spTgt>
                                        </p:tgtEl>
                                        <p:attrNameLst>
                                          <p:attrName>style.visibility</p:attrName>
                                        </p:attrNameLst>
                                      </p:cBhvr>
                                      <p:to>
                                        <p:strVal val="visible"/>
                                      </p:to>
                                    </p:set>
                                    <p:anim calcmode="lin" valueType="num">
                                      <p:cBhvr>
                                        <p:cTn id="15" dur="500" fill="hold"/>
                                        <p:tgtEl>
                                          <p:spTgt spid="1143811">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143811">
                                            <p:txEl>
                                              <p:pRg st="1" end="1"/>
                                            </p:txEl>
                                          </p:spTgt>
                                        </p:tgtEl>
                                        <p:attrNameLst>
                                          <p:attrName>ppt_y</p:attrName>
                                        </p:attrNameLst>
                                      </p:cBhvr>
                                      <p:tavLst>
                                        <p:tav tm="0">
                                          <p:val>
                                            <p:strVal val="#ppt_y+#ppt_h/2"/>
                                          </p:val>
                                        </p:tav>
                                        <p:tav tm="100000">
                                          <p:val>
                                            <p:strVal val="#ppt_y"/>
                                          </p:val>
                                        </p:tav>
                                      </p:tavLst>
                                    </p:anim>
                                    <p:anim calcmode="lin" valueType="num">
                                      <p:cBhvr>
                                        <p:cTn id="17" dur="500" fill="hold"/>
                                        <p:tgtEl>
                                          <p:spTgt spid="1143811">
                                            <p:txEl>
                                              <p:pRg st="1" end="1"/>
                                            </p:txEl>
                                          </p:spTgt>
                                        </p:tgtEl>
                                        <p:attrNameLst>
                                          <p:attrName>ppt_w</p:attrName>
                                        </p:attrNameLst>
                                      </p:cBhvr>
                                      <p:tavLst>
                                        <p:tav tm="0">
                                          <p:val>
                                            <p:strVal val="#ppt_w"/>
                                          </p:val>
                                        </p:tav>
                                        <p:tav tm="100000">
                                          <p:val>
                                            <p:strVal val="#ppt_w"/>
                                          </p:val>
                                        </p:tav>
                                      </p:tavLst>
                                    </p:anim>
                                    <p:anim calcmode="lin" valueType="num">
                                      <p:cBhvr>
                                        <p:cTn id="18" dur="500" fill="hold"/>
                                        <p:tgtEl>
                                          <p:spTgt spid="1143811">
                                            <p:txEl>
                                              <p:pRg st="1" end="1"/>
                                            </p:txEl>
                                          </p:spTgt>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1143811">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381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3 Subtítulo"/>
          <p:cNvSpPr>
            <a:spLocks noGrp="1"/>
          </p:cNvSpPr>
          <p:nvPr>
            <p:ph type="subTitle" idx="1"/>
          </p:nvPr>
        </p:nvSpPr>
        <p:spPr>
          <a:xfrm>
            <a:off x="755650" y="620713"/>
            <a:ext cx="8077200" cy="1500187"/>
          </a:xfrm>
        </p:spPr>
        <p:txBody>
          <a:bodyPr/>
          <a:lstStyle/>
          <a:p>
            <a:pPr algn="ctr"/>
            <a:r>
              <a:rPr lang="es-MX" smtClean="0">
                <a:latin typeface="Arial" pitchFamily="34" charset="0"/>
                <a:cs typeface="Arial" pitchFamily="34" charset="0"/>
              </a:rPr>
              <a:t>Capitulo 3</a:t>
            </a:r>
          </a:p>
        </p:txBody>
      </p:sp>
      <p:sp>
        <p:nvSpPr>
          <p:cNvPr id="2050" name="2 Título"/>
          <p:cNvSpPr>
            <a:spLocks noGrp="1"/>
          </p:cNvSpPr>
          <p:nvPr>
            <p:ph type="ctrTitle"/>
          </p:nvPr>
        </p:nvSpPr>
        <p:spPr/>
        <p:txBody>
          <a:bodyPr/>
          <a:lstStyle/>
          <a:p>
            <a:pPr algn="ctr" fontAlgn="auto">
              <a:spcAft>
                <a:spcPts val="0"/>
              </a:spcAft>
              <a:defRPr/>
            </a:pPr>
            <a:r>
              <a:rPr lang="es-MX" dirty="0" smtClean="0">
                <a:solidFill>
                  <a:schemeClr val="accent1">
                    <a:satMod val="150000"/>
                  </a:schemeClr>
                </a:solidFill>
                <a:latin typeface="Arial" pitchFamily="34" charset="0"/>
                <a:cs typeface="Arial" pitchFamily="34" charset="0"/>
              </a:rPr>
              <a:t>Escasez y Elección </a:t>
            </a:r>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xfrm>
            <a:off x="971550" y="274638"/>
            <a:ext cx="7416800" cy="1143000"/>
          </a:xfrm>
        </p:spPr>
        <p:txBody>
          <a:bodyPr/>
          <a:lstStyle/>
          <a:p>
            <a:pPr algn="ctr" fontAlgn="auto">
              <a:spcAft>
                <a:spcPts val="0"/>
              </a:spcAft>
              <a:defRPr/>
            </a:pPr>
            <a:r>
              <a:rPr lang="es-MX">
                <a:solidFill>
                  <a:schemeClr val="accent1">
                    <a:satMod val="150000"/>
                  </a:schemeClr>
                </a:solidFill>
                <a:latin typeface="Arial" pitchFamily="34" charset="0"/>
                <a:cs typeface="Arial" pitchFamily="34" charset="0"/>
              </a:rPr>
              <a:t>Modelos económicos </a:t>
            </a:r>
            <a:r>
              <a:rPr lang="es-MX" sz="2900">
                <a:solidFill>
                  <a:schemeClr val="accent1">
                    <a:satMod val="150000"/>
                  </a:schemeClr>
                </a:solidFill>
                <a:latin typeface="Arial" pitchFamily="34" charset="0"/>
                <a:cs typeface="Arial" pitchFamily="34" charset="0"/>
              </a:rPr>
              <a:t> </a:t>
            </a:r>
          </a:p>
        </p:txBody>
      </p:sp>
      <p:sp>
        <p:nvSpPr>
          <p:cNvPr id="37891" name="Rectangle 3"/>
          <p:cNvSpPr>
            <a:spLocks noGrp="1" noChangeArrowheads="1"/>
          </p:cNvSpPr>
          <p:nvPr>
            <p:ph type="body" idx="1"/>
          </p:nvPr>
        </p:nvSpPr>
        <p:spPr>
          <a:xfrm>
            <a:off x="250825" y="1700213"/>
            <a:ext cx="8642350" cy="4897437"/>
          </a:xfrm>
        </p:spPr>
        <p:txBody>
          <a:bodyPr/>
          <a:lstStyle/>
          <a:p>
            <a:pPr algn="just">
              <a:lnSpc>
                <a:spcPct val="90000"/>
              </a:lnSpc>
            </a:pPr>
            <a:r>
              <a:rPr lang="es-MX" sz="2800" smtClean="0">
                <a:solidFill>
                  <a:srgbClr val="000000"/>
                </a:solidFill>
                <a:latin typeface="Arial" pitchFamily="34" charset="0"/>
                <a:cs typeface="Arial" pitchFamily="34" charset="0"/>
              </a:rPr>
              <a:t>Los profesores de biología de preparatoria enseñan anatomía básica con reproducciones del cuerpo humano hechas de plástico. Estos modelos tienen todos los órganos importantes como el corazón, el hígado, los riñones, etc. Les permite mostrar a sus estudiantes de una manera sencilla como encajan las partes importantes del cuerpo. Por supuesto, estos modelos de plástico no son cuerpos humanos reales, son objetos esquemáticos y omiten muchos detalles. Sin embargo, a pesar de su falta de realismo sirven para aprender como funciona el cuerpo humano.</a:t>
            </a:r>
            <a:r>
              <a:rPr lang="es-MX" sz="2800" smtClean="0">
                <a:latin typeface="Arial" pitchFamily="34" charset="0"/>
                <a:cs typeface="Arial" pitchFamily="34" charset="0"/>
              </a:rPr>
              <a:t> </a:t>
            </a:r>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3634" name="Rectangle 2"/>
          <p:cNvSpPr>
            <a:spLocks noGrp="1" noChangeArrowheads="1"/>
          </p:cNvSpPr>
          <p:nvPr>
            <p:ph type="title"/>
          </p:nvPr>
        </p:nvSpPr>
        <p:spPr/>
        <p:txBody>
          <a:bodyPr/>
          <a:lstStyle/>
          <a:p>
            <a:pPr algn="ctr" fontAlgn="auto">
              <a:spcAft>
                <a:spcPts val="0"/>
              </a:spcAft>
              <a:defRPr/>
            </a:pPr>
            <a:r>
              <a:rPr lang="en-US" sz="4000">
                <a:solidFill>
                  <a:schemeClr val="accent1">
                    <a:satMod val="150000"/>
                  </a:schemeClr>
                </a:solidFill>
                <a:latin typeface="Arial" pitchFamily="34" charset="0"/>
                <a:cs typeface="Arial" pitchFamily="34" charset="0"/>
              </a:rPr>
              <a:t>Modelos Económicos</a:t>
            </a:r>
            <a:endParaRPr lang="en-US" sz="4000">
              <a:solidFill>
                <a:schemeClr val="accent1">
                  <a:satMod val="150000"/>
                </a:schemeClr>
              </a:solidFill>
              <a:effectLst>
                <a:outerShdw blurRad="38100" dist="38100" dir="2700000" algn="tl">
                  <a:srgbClr val="000000"/>
                </a:outerShdw>
              </a:effectLst>
              <a:latin typeface="Arial" pitchFamily="34" charset="0"/>
              <a:cs typeface="Arial" pitchFamily="34" charset="0"/>
            </a:endParaRPr>
          </a:p>
        </p:txBody>
      </p:sp>
      <p:sp>
        <p:nvSpPr>
          <p:cNvPr id="1093635" name="Rectangle 3"/>
          <p:cNvSpPr>
            <a:spLocks noGrp="1" noChangeArrowheads="1"/>
          </p:cNvSpPr>
          <p:nvPr>
            <p:ph sz="quarter" idx="1"/>
          </p:nvPr>
        </p:nvSpPr>
        <p:spPr/>
        <p:txBody>
          <a:bodyPr/>
          <a:lstStyle/>
          <a:p>
            <a:pPr>
              <a:buClr>
                <a:srgbClr val="F09A0E"/>
              </a:buClr>
              <a:buFont typeface="Monotype Sorts"/>
              <a:buChar char="u"/>
            </a:pPr>
            <a:r>
              <a:rPr lang="en-US" smtClean="0">
                <a:solidFill>
                  <a:srgbClr val="474A81"/>
                </a:solidFill>
                <a:latin typeface="Arial" pitchFamily="34" charset="0"/>
                <a:cs typeface="Arial" pitchFamily="34" charset="0"/>
              </a:rPr>
              <a:t>Los economistas emplean modelos para simplificar la realidad y mejorar nuestra comprensión del mundo.</a:t>
            </a:r>
          </a:p>
          <a:p>
            <a:pPr>
              <a:buClr>
                <a:srgbClr val="F09A0E"/>
              </a:buClr>
              <a:buFont typeface="Monotype Sorts"/>
              <a:buChar char="u"/>
            </a:pPr>
            <a:r>
              <a:rPr lang="en-US" smtClean="0">
                <a:solidFill>
                  <a:srgbClr val="474A81"/>
                </a:solidFill>
                <a:latin typeface="Arial" pitchFamily="34" charset="0"/>
                <a:cs typeface="Arial" pitchFamily="34" charset="0"/>
              </a:rPr>
              <a:t>Dos de los más sencillos modelos:</a:t>
            </a:r>
            <a:endParaRPr lang="en-US" smtClean="0">
              <a:latin typeface="Arial" pitchFamily="34" charset="0"/>
              <a:cs typeface="Arial" pitchFamily="34" charset="0"/>
            </a:endParaRPr>
          </a:p>
        </p:txBody>
      </p:sp>
      <p:sp>
        <p:nvSpPr>
          <p:cNvPr id="1093636" name="Text Box 4"/>
          <p:cNvSpPr txBox="1">
            <a:spLocks noChangeArrowheads="1"/>
          </p:cNvSpPr>
          <p:nvPr/>
        </p:nvSpPr>
        <p:spPr bwMode="auto">
          <a:xfrm>
            <a:off x="1066800" y="4724400"/>
            <a:ext cx="7772400" cy="641350"/>
          </a:xfrm>
          <a:prstGeom prst="rect">
            <a:avLst/>
          </a:prstGeom>
          <a:noFill/>
          <a:ln w="12700">
            <a:noFill/>
            <a:miter lim="800000"/>
            <a:headEnd type="none" w="sm" len="sm"/>
            <a:tailEnd type="none" w="sm" len="sm"/>
          </a:ln>
        </p:spPr>
        <p:txBody>
          <a:bodyPr>
            <a:spAutoFit/>
          </a:bodyPr>
          <a:lstStyle/>
          <a:p>
            <a:pPr marL="392113" lvl="1" indent="-277813" eaLnBrk="0" hangingPunct="0">
              <a:buClr>
                <a:schemeClr val="bg2"/>
              </a:buClr>
              <a:buSzPct val="50000"/>
              <a:buFont typeface="Monotype Sorts"/>
              <a:buChar char="u"/>
            </a:pPr>
            <a:r>
              <a:rPr lang="en-US" sz="3600" b="1" i="1">
                <a:solidFill>
                  <a:srgbClr val="B0001D"/>
                </a:solidFill>
                <a:latin typeface="Arial" pitchFamily="34" charset="0"/>
              </a:rPr>
              <a:t>El modelo de flujo circular</a:t>
            </a:r>
          </a:p>
        </p:txBody>
      </p:sp>
      <p:sp>
        <p:nvSpPr>
          <p:cNvPr id="1093639" name="Text Box 7"/>
          <p:cNvSpPr txBox="1">
            <a:spLocks noChangeArrowheads="1"/>
          </p:cNvSpPr>
          <p:nvPr/>
        </p:nvSpPr>
        <p:spPr bwMode="auto">
          <a:xfrm>
            <a:off x="1066800" y="5334000"/>
            <a:ext cx="7772400" cy="1190625"/>
          </a:xfrm>
          <a:prstGeom prst="rect">
            <a:avLst/>
          </a:prstGeom>
          <a:noFill/>
          <a:ln w="12700">
            <a:noFill/>
            <a:miter lim="800000"/>
            <a:headEnd type="none" w="sm" len="sm"/>
            <a:tailEnd type="none" w="sm" len="sm"/>
          </a:ln>
        </p:spPr>
        <p:txBody>
          <a:bodyPr>
            <a:spAutoFit/>
          </a:bodyPr>
          <a:lstStyle/>
          <a:p>
            <a:pPr marL="392113" lvl="1" indent="-277813" eaLnBrk="0" hangingPunct="0">
              <a:buClr>
                <a:schemeClr val="bg2"/>
              </a:buClr>
              <a:buSzPct val="50000"/>
              <a:buFont typeface="Monotype Sorts"/>
              <a:buChar char="u"/>
            </a:pPr>
            <a:r>
              <a:rPr lang="en-US" sz="3600" b="1" i="1">
                <a:solidFill>
                  <a:srgbClr val="B0001D"/>
                </a:solidFill>
                <a:latin typeface="Arial" pitchFamily="34" charset="0"/>
              </a:rPr>
              <a:t>La frontera de posibilidades de producción</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093635">
                                            <p:txEl>
                                              <p:pRg st="0" end="0"/>
                                            </p:txEl>
                                          </p:spTgt>
                                        </p:tgtEl>
                                        <p:attrNameLst>
                                          <p:attrName>style.visibility</p:attrName>
                                        </p:attrNameLst>
                                      </p:cBhvr>
                                      <p:to>
                                        <p:strVal val="visible"/>
                                      </p:to>
                                    </p:set>
                                    <p:animEffect transition="in" filter="barn(outVertical)">
                                      <p:cBhvr>
                                        <p:cTn id="7" dur="500"/>
                                        <p:tgtEl>
                                          <p:spTgt spid="1093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093635">
                                            <p:txEl>
                                              <p:pRg st="1" end="1"/>
                                            </p:txEl>
                                          </p:spTgt>
                                        </p:tgtEl>
                                        <p:attrNameLst>
                                          <p:attrName>style.visibility</p:attrName>
                                        </p:attrNameLst>
                                      </p:cBhvr>
                                      <p:to>
                                        <p:strVal val="visible"/>
                                      </p:to>
                                    </p:set>
                                    <p:animEffect transition="in" filter="barn(outVertical)">
                                      <p:cBhvr>
                                        <p:cTn id="12" dur="500"/>
                                        <p:tgtEl>
                                          <p:spTgt spid="10936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93636">
                                            <p:txEl>
                                              <p:pRg st="0" end="0"/>
                                            </p:txEl>
                                          </p:spTgt>
                                        </p:tgtEl>
                                        <p:attrNameLst>
                                          <p:attrName>style.visibility</p:attrName>
                                        </p:attrNameLst>
                                      </p:cBhvr>
                                      <p:to>
                                        <p:strVal val="visible"/>
                                      </p:to>
                                    </p:set>
                                    <p:animEffect transition="in" filter="wipe(left)">
                                      <p:cBhvr>
                                        <p:cTn id="17" dur="500"/>
                                        <p:tgtEl>
                                          <p:spTgt spid="109363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93639">
                                            <p:txEl>
                                              <p:pRg st="0" end="0"/>
                                            </p:txEl>
                                          </p:spTgt>
                                        </p:tgtEl>
                                        <p:attrNameLst>
                                          <p:attrName>style.visibility</p:attrName>
                                        </p:attrNameLst>
                                      </p:cBhvr>
                                      <p:to>
                                        <p:strVal val="visible"/>
                                      </p:to>
                                    </p:set>
                                    <p:animEffect transition="in" filter="wipe(left)">
                                      <p:cBhvr>
                                        <p:cTn id="22" dur="500"/>
                                        <p:tgtEl>
                                          <p:spTgt spid="10936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3635" grpId="0" build="p" autoUpdateAnimBg="0"/>
      <p:bldP spid="1093636" grpId="0" build="p" autoUpdateAnimBg="0"/>
      <p:bldP spid="109363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dirty="0" smtClean="0">
                <a:solidFill>
                  <a:schemeClr val="accent1">
                    <a:satMod val="150000"/>
                  </a:schemeClr>
                </a:solidFill>
                <a:latin typeface="Arial" pitchFamily="34" charset="0"/>
                <a:cs typeface="Arial" pitchFamily="34" charset="0"/>
              </a:rPr>
              <a:t>Introducción</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774825"/>
            <a:ext cx="8229600" cy="4749800"/>
          </a:xfrm>
        </p:spPr>
        <p:txBody>
          <a:bodyPr rtlCol="0">
            <a:normAutofit fontScale="92500"/>
          </a:bodyPr>
          <a:lstStyle/>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De esta manera, cobra mucha importancia el sentido central de la ciencia económica hasta en ámbitos que a primera vista no tienen relación con economía, sin embargo recordemos que economía no tiene que ver únicamente con dinero, sino que trata sobre la administración de todos los recursos escasos de los que disponemos: tiempo, espacio, comida, dinero y todo lo que nos pueda venir a la mente. </a:t>
            </a:r>
            <a:endParaRPr lang="es-MX" dirty="0" smtClean="0">
              <a:latin typeface="Arial" pitchFamily="34" charset="0"/>
              <a:cs typeface="Arial" pitchFamily="34" charset="0"/>
            </a:endParaRPr>
          </a:p>
        </p:txBody>
      </p:sp>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4660" name="Rectangle 4"/>
          <p:cNvSpPr>
            <a:spLocks noGrp="1" noChangeArrowheads="1"/>
          </p:cNvSpPr>
          <p:nvPr>
            <p:ph type="title"/>
          </p:nvPr>
        </p:nvSpPr>
        <p:spPr/>
        <p:txBody>
          <a:bodyPr/>
          <a:lstStyle/>
          <a:p>
            <a:pPr algn="ctr" fontAlgn="auto">
              <a:spcAft>
                <a:spcPts val="0"/>
              </a:spcAft>
              <a:defRPr/>
            </a:pPr>
            <a:r>
              <a:rPr lang="en-US" sz="4000" dirty="0">
                <a:solidFill>
                  <a:schemeClr val="accent1">
                    <a:satMod val="150000"/>
                  </a:schemeClr>
                </a:solidFill>
                <a:latin typeface="Arial" pitchFamily="34" charset="0"/>
                <a:cs typeface="Arial" pitchFamily="34" charset="0"/>
              </a:rPr>
              <a:t>El </a:t>
            </a:r>
            <a:r>
              <a:rPr lang="en-US" sz="4000" dirty="0" err="1">
                <a:solidFill>
                  <a:schemeClr val="accent1">
                    <a:satMod val="150000"/>
                  </a:schemeClr>
                </a:solidFill>
                <a:latin typeface="Arial" pitchFamily="34" charset="0"/>
                <a:cs typeface="Arial" pitchFamily="34" charset="0"/>
              </a:rPr>
              <a:t>modelo</a:t>
            </a:r>
            <a:r>
              <a:rPr lang="en-US" sz="4000" dirty="0">
                <a:solidFill>
                  <a:schemeClr val="accent1">
                    <a:satMod val="150000"/>
                  </a:schemeClr>
                </a:solidFill>
                <a:latin typeface="Arial" pitchFamily="34" charset="0"/>
                <a:cs typeface="Arial" pitchFamily="34" charset="0"/>
              </a:rPr>
              <a:t> de </a:t>
            </a:r>
            <a:r>
              <a:rPr lang="en-US" sz="4000" dirty="0" err="1">
                <a:solidFill>
                  <a:schemeClr val="accent1">
                    <a:satMod val="150000"/>
                  </a:schemeClr>
                </a:solidFill>
                <a:latin typeface="Arial" pitchFamily="34" charset="0"/>
                <a:cs typeface="Arial" pitchFamily="34" charset="0"/>
              </a:rPr>
              <a:t>flujo</a:t>
            </a:r>
            <a:r>
              <a:rPr lang="en-US" sz="4000" dirty="0">
                <a:solidFill>
                  <a:schemeClr val="accent1">
                    <a:satMod val="150000"/>
                  </a:schemeClr>
                </a:solidFill>
                <a:latin typeface="Arial" pitchFamily="34" charset="0"/>
                <a:cs typeface="Arial" pitchFamily="34" charset="0"/>
              </a:rPr>
              <a:t> circular</a:t>
            </a:r>
            <a:endParaRPr lang="en-US" sz="4000" dirty="0">
              <a:solidFill>
                <a:schemeClr val="accent1">
                  <a:satMod val="150000"/>
                </a:schemeClr>
              </a:solidFill>
              <a:effectLst>
                <a:outerShdw blurRad="38100" dist="38100" dir="2700000" algn="tl">
                  <a:srgbClr val="000000"/>
                </a:outerShdw>
              </a:effectLst>
              <a:latin typeface="Arial" pitchFamily="34" charset="0"/>
              <a:cs typeface="Arial" pitchFamily="34" charset="0"/>
            </a:endParaRPr>
          </a:p>
        </p:txBody>
      </p:sp>
      <p:sp>
        <p:nvSpPr>
          <p:cNvPr id="1094661" name="Rectangle 5"/>
          <p:cNvSpPr>
            <a:spLocks noGrp="1" noChangeArrowheads="1"/>
          </p:cNvSpPr>
          <p:nvPr>
            <p:ph sz="quarter" idx="1"/>
          </p:nvPr>
        </p:nvSpPr>
        <p:spPr>
          <a:xfrm>
            <a:off x="914400" y="1916113"/>
            <a:ext cx="7772400" cy="4103687"/>
          </a:xfrm>
          <a:ln w="50800">
            <a:solidFill>
              <a:srgbClr val="474A81"/>
            </a:solidFill>
          </a:ln>
        </p:spPr>
        <p:txBody>
          <a:bodyPr/>
          <a:lstStyle/>
          <a:p>
            <a:r>
              <a:rPr lang="es-MX" smtClean="0">
                <a:solidFill>
                  <a:srgbClr val="474A81"/>
                </a:solidFill>
                <a:latin typeface="Arial" pitchFamily="34" charset="0"/>
                <a:cs typeface="Arial" pitchFamily="34" charset="0"/>
              </a:rPr>
              <a:t>El </a:t>
            </a:r>
            <a:r>
              <a:rPr lang="es-MX" smtClean="0">
                <a:solidFill>
                  <a:srgbClr val="000099"/>
                </a:solidFill>
                <a:latin typeface="Arial" pitchFamily="34" charset="0"/>
                <a:cs typeface="Arial" pitchFamily="34" charset="0"/>
              </a:rPr>
              <a:t> </a:t>
            </a:r>
            <a:r>
              <a:rPr lang="es-MX" u="sng" smtClean="0">
                <a:solidFill>
                  <a:srgbClr val="B0001D"/>
                </a:solidFill>
                <a:latin typeface="Arial" pitchFamily="34" charset="0"/>
                <a:cs typeface="Arial" pitchFamily="34" charset="0"/>
              </a:rPr>
              <a:t>modelo de flujo circular</a:t>
            </a:r>
            <a:r>
              <a:rPr lang="es-MX" smtClean="0">
                <a:solidFill>
                  <a:srgbClr val="000099"/>
                </a:solidFill>
                <a:latin typeface="Arial" pitchFamily="34" charset="0"/>
                <a:cs typeface="Arial" pitchFamily="34" charset="0"/>
              </a:rPr>
              <a:t> </a:t>
            </a:r>
            <a:r>
              <a:rPr lang="es-MX" smtClean="0">
                <a:solidFill>
                  <a:srgbClr val="474A81"/>
                </a:solidFill>
                <a:latin typeface="Arial" pitchFamily="34" charset="0"/>
                <a:cs typeface="Arial" pitchFamily="34" charset="0"/>
              </a:rPr>
              <a:t>es una forma sencilla para visualizar las transacciones económicas que ocurren entre las familias y las empresas en la economía.</a:t>
            </a:r>
            <a:endParaRPr lang="es-MX" smtClean="0">
              <a:solidFill>
                <a:srgbClr val="000099"/>
              </a:solidFill>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88" fill="hold" grpId="0" nodeType="clickEffect">
                                  <p:stCondLst>
                                    <p:cond delay="0"/>
                                  </p:stCondLst>
                                  <p:childTnLst>
                                    <p:set>
                                      <p:cBhvr>
                                        <p:cTn id="6" dur="1" fill="hold">
                                          <p:stCondLst>
                                            <p:cond delay="0"/>
                                          </p:stCondLst>
                                        </p:cTn>
                                        <p:tgtEl>
                                          <p:spTgt spid="1094661">
                                            <p:txEl>
                                              <p:pRg st="0" end="0"/>
                                            </p:txEl>
                                          </p:spTgt>
                                        </p:tgtEl>
                                        <p:attrNameLst>
                                          <p:attrName>style.visibility</p:attrName>
                                        </p:attrNameLst>
                                      </p:cBhvr>
                                      <p:to>
                                        <p:strVal val="visible"/>
                                      </p:to>
                                    </p:set>
                                    <p:anim calcmode="lin" valueType="num">
                                      <p:cBhvr>
                                        <p:cTn id="7" dur="500" fill="hold"/>
                                        <p:tgtEl>
                                          <p:spTgt spid="1094661">
                                            <p:txEl>
                                              <p:pRg st="0" end="0"/>
                                            </p:txEl>
                                          </p:spTgt>
                                        </p:tgtEl>
                                        <p:attrNameLst>
                                          <p:attrName>ppt_w</p:attrName>
                                        </p:attrNameLst>
                                      </p:cBhvr>
                                      <p:tavLst>
                                        <p:tav tm="0">
                                          <p:val>
                                            <p:strVal val="4/3*#ppt_w"/>
                                          </p:val>
                                        </p:tav>
                                        <p:tav tm="100000">
                                          <p:val>
                                            <p:strVal val="#ppt_w"/>
                                          </p:val>
                                        </p:tav>
                                      </p:tavLst>
                                    </p:anim>
                                    <p:anim calcmode="lin" valueType="num">
                                      <p:cBhvr>
                                        <p:cTn id="8" dur="500" fill="hold"/>
                                        <p:tgtEl>
                                          <p:spTgt spid="1094661">
                                            <p:txEl>
                                              <p:pRg st="0" end="0"/>
                                            </p:txEl>
                                          </p:spTgt>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466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754" name="Rectangle 2"/>
          <p:cNvSpPr>
            <a:spLocks noGrp="1" noChangeArrowheads="1"/>
          </p:cNvSpPr>
          <p:nvPr>
            <p:ph type="title"/>
          </p:nvPr>
        </p:nvSpPr>
        <p:spPr>
          <a:xfrm>
            <a:off x="457200" y="304800"/>
            <a:ext cx="7772400" cy="1143000"/>
          </a:xfrm>
        </p:spPr>
        <p:txBody>
          <a:bodyPr/>
          <a:lstStyle/>
          <a:p>
            <a:pPr algn="ctr" fontAlgn="auto">
              <a:spcAft>
                <a:spcPts val="0"/>
              </a:spcAft>
              <a:defRPr/>
            </a:pPr>
            <a:r>
              <a:rPr lang="en-US" sz="4000" dirty="0" err="1">
                <a:solidFill>
                  <a:srgbClr val="FFC000"/>
                </a:solidFill>
                <a:latin typeface="Arial Narrow" pitchFamily="34" charset="0"/>
              </a:rPr>
              <a:t>Diagrama</a:t>
            </a:r>
            <a:r>
              <a:rPr lang="en-US" sz="4000" dirty="0">
                <a:solidFill>
                  <a:srgbClr val="FFC000"/>
                </a:solidFill>
                <a:latin typeface="Arial Narrow" pitchFamily="34" charset="0"/>
              </a:rPr>
              <a:t> de </a:t>
            </a:r>
            <a:r>
              <a:rPr lang="en-US" sz="4000" dirty="0" err="1">
                <a:solidFill>
                  <a:srgbClr val="FFC000"/>
                </a:solidFill>
                <a:latin typeface="Arial Narrow" pitchFamily="34" charset="0"/>
              </a:rPr>
              <a:t>Flujo</a:t>
            </a:r>
            <a:r>
              <a:rPr lang="en-US" sz="4000" dirty="0">
                <a:solidFill>
                  <a:srgbClr val="FFC000"/>
                </a:solidFill>
                <a:latin typeface="Arial Narrow" pitchFamily="34" charset="0"/>
              </a:rPr>
              <a:t> Circular</a:t>
            </a:r>
            <a:endParaRPr lang="en-US" sz="4000" dirty="0">
              <a:solidFill>
                <a:srgbClr val="FFC000"/>
              </a:solidFill>
              <a:effectLst>
                <a:outerShdw blurRad="38100" dist="38100" dir="2700000" algn="tl">
                  <a:srgbClr val="000000"/>
                </a:outerShdw>
              </a:effectLst>
              <a:latin typeface="Arial Narrow" pitchFamily="34" charset="0"/>
            </a:endParaRPr>
          </a:p>
        </p:txBody>
      </p:sp>
      <p:sp>
        <p:nvSpPr>
          <p:cNvPr id="1098755" name="Oval 3"/>
          <p:cNvSpPr>
            <a:spLocks noChangeArrowheads="1"/>
          </p:cNvSpPr>
          <p:nvPr/>
        </p:nvSpPr>
        <p:spPr bwMode="auto">
          <a:xfrm>
            <a:off x="381000" y="3124200"/>
            <a:ext cx="1828800" cy="1295400"/>
          </a:xfrm>
          <a:prstGeom prst="ellipse">
            <a:avLst/>
          </a:prstGeom>
          <a:solidFill>
            <a:srgbClr val="FFCC00"/>
          </a:solidFill>
          <a:ln w="12700">
            <a:solidFill>
              <a:schemeClr val="tx1"/>
            </a:solidFill>
            <a:round/>
            <a:headEnd type="none" w="sm" len="sm"/>
            <a:tailEnd type="none" w="sm" len="sm"/>
          </a:ln>
        </p:spPr>
        <p:txBody>
          <a:bodyPr wrap="none" anchor="ctr"/>
          <a:lstStyle/>
          <a:p>
            <a:pPr algn="ctr" eaLnBrk="0" hangingPunct="0"/>
            <a:r>
              <a:rPr lang="en-US" sz="2400" b="1">
                <a:solidFill>
                  <a:srgbClr val="000099"/>
                </a:solidFill>
                <a:latin typeface="Arial Narrow" pitchFamily="34" charset="0"/>
              </a:rPr>
              <a:t>Empresas</a:t>
            </a:r>
          </a:p>
        </p:txBody>
      </p:sp>
      <p:sp>
        <p:nvSpPr>
          <p:cNvPr id="1098756" name="Oval 4"/>
          <p:cNvSpPr>
            <a:spLocks noChangeArrowheads="1"/>
          </p:cNvSpPr>
          <p:nvPr/>
        </p:nvSpPr>
        <p:spPr bwMode="auto">
          <a:xfrm>
            <a:off x="6705600" y="3276600"/>
            <a:ext cx="1828800" cy="1295400"/>
          </a:xfrm>
          <a:prstGeom prst="ellipse">
            <a:avLst/>
          </a:prstGeom>
          <a:solidFill>
            <a:srgbClr val="FFCC00"/>
          </a:solidFill>
          <a:ln w="12700">
            <a:solidFill>
              <a:schemeClr val="tx1"/>
            </a:solidFill>
            <a:round/>
            <a:headEnd type="none" w="sm" len="sm"/>
            <a:tailEnd type="none" w="sm" len="sm"/>
          </a:ln>
        </p:spPr>
        <p:txBody>
          <a:bodyPr wrap="none" anchor="ctr"/>
          <a:lstStyle/>
          <a:p>
            <a:pPr algn="ctr" eaLnBrk="0" hangingPunct="0"/>
            <a:r>
              <a:rPr lang="en-US" sz="2400" b="1">
                <a:solidFill>
                  <a:srgbClr val="000099"/>
                </a:solidFill>
                <a:latin typeface="Arial Narrow" pitchFamily="34" charset="0"/>
              </a:rPr>
              <a:t>Familias</a:t>
            </a:r>
          </a:p>
        </p:txBody>
      </p:sp>
      <p:sp>
        <p:nvSpPr>
          <p:cNvPr id="1098757" name="Rectangle 5"/>
          <p:cNvSpPr>
            <a:spLocks noChangeArrowheads="1"/>
          </p:cNvSpPr>
          <p:nvPr/>
        </p:nvSpPr>
        <p:spPr bwMode="auto">
          <a:xfrm>
            <a:off x="3276600" y="5181600"/>
            <a:ext cx="2286000" cy="12192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r>
              <a:rPr lang="en-US" sz="2400" b="1">
                <a:latin typeface="Arial Narrow" pitchFamily="34" charset="0"/>
              </a:rPr>
              <a:t>Mercado de</a:t>
            </a:r>
            <a:br>
              <a:rPr lang="en-US" sz="2400" b="1">
                <a:latin typeface="Arial Narrow" pitchFamily="34" charset="0"/>
              </a:rPr>
            </a:br>
            <a:r>
              <a:rPr lang="en-US" sz="2400" b="1">
                <a:latin typeface="Arial Narrow" pitchFamily="34" charset="0"/>
              </a:rPr>
              <a:t>Factores de </a:t>
            </a:r>
          </a:p>
          <a:p>
            <a:pPr algn="ctr" eaLnBrk="0" hangingPunct="0"/>
            <a:r>
              <a:rPr lang="en-US" sz="2400" b="1">
                <a:latin typeface="Arial Narrow" pitchFamily="34" charset="0"/>
              </a:rPr>
              <a:t>Producción</a:t>
            </a:r>
          </a:p>
        </p:txBody>
      </p:sp>
      <p:sp>
        <p:nvSpPr>
          <p:cNvPr id="1098758" name="Rectangle 6"/>
          <p:cNvSpPr>
            <a:spLocks noChangeArrowheads="1"/>
          </p:cNvSpPr>
          <p:nvPr/>
        </p:nvSpPr>
        <p:spPr bwMode="auto">
          <a:xfrm>
            <a:off x="3276600" y="1447800"/>
            <a:ext cx="2286000" cy="1219200"/>
          </a:xfrm>
          <a:prstGeom prst="rect">
            <a:avLst/>
          </a:prstGeom>
          <a:solidFill>
            <a:schemeClr val="bg1"/>
          </a:solidFill>
          <a:ln w="12700">
            <a:solidFill>
              <a:schemeClr val="tx1"/>
            </a:solidFill>
            <a:miter lim="800000"/>
            <a:headEnd type="none" w="sm" len="sm"/>
            <a:tailEnd type="none" w="sm" len="sm"/>
          </a:ln>
        </p:spPr>
        <p:txBody>
          <a:bodyPr wrap="none" anchor="ctr"/>
          <a:lstStyle/>
          <a:p>
            <a:pPr algn="ctr" eaLnBrk="0" hangingPunct="0"/>
            <a:r>
              <a:rPr lang="en-US" sz="2400" b="1">
                <a:latin typeface="Arial Narrow" pitchFamily="34" charset="0"/>
              </a:rPr>
              <a:t>Mercado de</a:t>
            </a:r>
            <a:br>
              <a:rPr lang="en-US" sz="2400" b="1">
                <a:latin typeface="Arial Narrow" pitchFamily="34" charset="0"/>
              </a:rPr>
            </a:br>
            <a:r>
              <a:rPr lang="en-US" sz="2400" b="1">
                <a:latin typeface="Arial Narrow" pitchFamily="34" charset="0"/>
              </a:rPr>
              <a:t>Bienes y Servicios</a:t>
            </a:r>
          </a:p>
        </p:txBody>
      </p:sp>
      <p:graphicFrame>
        <p:nvGraphicFramePr>
          <p:cNvPr id="1026" name="Object 2"/>
          <p:cNvGraphicFramePr>
            <a:graphicFrameLocks noChangeAspect="1"/>
          </p:cNvGraphicFramePr>
          <p:nvPr/>
        </p:nvGraphicFramePr>
        <p:xfrm>
          <a:off x="4514850" y="3244850"/>
          <a:ext cx="112713" cy="214313"/>
        </p:xfrm>
        <a:graphic>
          <a:graphicData uri="http://schemas.openxmlformats.org/presentationml/2006/ole">
            <p:oleObj spid="_x0000_s1026" name="Equation" r:id="rId4" imgW="114120" imgH="215640" progId="Equation.3">
              <p:embed/>
            </p:oleObj>
          </a:graphicData>
        </a:graphic>
      </p:graphicFrame>
      <p:grpSp>
        <p:nvGrpSpPr>
          <p:cNvPr id="2" name="Group 60"/>
          <p:cNvGrpSpPr>
            <a:grpSpLocks/>
          </p:cNvGrpSpPr>
          <p:nvPr/>
        </p:nvGrpSpPr>
        <p:grpSpPr bwMode="auto">
          <a:xfrm>
            <a:off x="1066800" y="1371600"/>
            <a:ext cx="6553200" cy="1905000"/>
            <a:chOff x="672" y="912"/>
            <a:chExt cx="4128" cy="1200"/>
          </a:xfrm>
        </p:grpSpPr>
        <p:sp>
          <p:nvSpPr>
            <p:cNvPr id="1054" name="Text Box 8"/>
            <p:cNvSpPr txBox="1">
              <a:spLocks noChangeArrowheads="1"/>
            </p:cNvSpPr>
            <p:nvPr/>
          </p:nvSpPr>
          <p:spPr bwMode="auto">
            <a:xfrm>
              <a:off x="3696" y="912"/>
              <a:ext cx="1104" cy="2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n-US" sz="2000" b="1">
                  <a:latin typeface="Arial Narrow" pitchFamily="34" charset="0"/>
                </a:rPr>
                <a:t>Gastos</a:t>
              </a:r>
            </a:p>
          </p:txBody>
        </p:sp>
        <p:sp>
          <p:nvSpPr>
            <p:cNvPr id="1055" name="Text Box 11"/>
            <p:cNvSpPr txBox="1">
              <a:spLocks noChangeArrowheads="1"/>
            </p:cNvSpPr>
            <p:nvPr/>
          </p:nvSpPr>
          <p:spPr bwMode="auto">
            <a:xfrm>
              <a:off x="1056" y="912"/>
              <a:ext cx="1104" cy="25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n-US" sz="2000" b="1">
                  <a:latin typeface="Arial Narrow" pitchFamily="34" charset="0"/>
                </a:rPr>
                <a:t>Ingresos</a:t>
              </a:r>
            </a:p>
          </p:txBody>
        </p:sp>
        <p:cxnSp>
          <p:nvCxnSpPr>
            <p:cNvPr id="1056" name="AutoShape 28"/>
            <p:cNvCxnSpPr>
              <a:cxnSpLocks noChangeShapeType="1"/>
              <a:endCxn id="1098756" idx="0"/>
            </p:cNvCxnSpPr>
            <p:nvPr/>
          </p:nvCxnSpPr>
          <p:spPr bwMode="auto">
            <a:xfrm>
              <a:off x="3504" y="1200"/>
              <a:ext cx="1296" cy="912"/>
            </a:xfrm>
            <a:prstGeom prst="bentConnector2">
              <a:avLst/>
            </a:prstGeom>
            <a:noFill/>
            <a:ln w="57150">
              <a:solidFill>
                <a:srgbClr val="474A81"/>
              </a:solidFill>
              <a:miter lim="800000"/>
              <a:headEnd type="triangle" w="med" len="med"/>
              <a:tailEnd/>
            </a:ln>
          </p:spPr>
        </p:cxnSp>
        <p:sp>
          <p:nvSpPr>
            <p:cNvPr id="1057" name="Line 45"/>
            <p:cNvSpPr>
              <a:spLocks noChangeShapeType="1"/>
            </p:cNvSpPr>
            <p:nvPr/>
          </p:nvSpPr>
          <p:spPr bwMode="auto">
            <a:xfrm flipH="1">
              <a:off x="672" y="1200"/>
              <a:ext cx="1392" cy="0"/>
            </a:xfrm>
            <a:prstGeom prst="line">
              <a:avLst/>
            </a:prstGeom>
            <a:noFill/>
            <a:ln w="57150">
              <a:solidFill>
                <a:srgbClr val="474A81"/>
              </a:solidFill>
              <a:round/>
              <a:headEnd type="none" w="sm" len="sm"/>
              <a:tailEnd type="none" w="sm" len="sm"/>
            </a:ln>
          </p:spPr>
          <p:txBody>
            <a:bodyPr wrap="none" anchor="ctr"/>
            <a:lstStyle/>
            <a:p>
              <a:endParaRPr lang="es-MX"/>
            </a:p>
          </p:txBody>
        </p:sp>
        <p:sp>
          <p:nvSpPr>
            <p:cNvPr id="1058" name="Line 46"/>
            <p:cNvSpPr>
              <a:spLocks noChangeShapeType="1"/>
            </p:cNvSpPr>
            <p:nvPr/>
          </p:nvSpPr>
          <p:spPr bwMode="auto">
            <a:xfrm>
              <a:off x="672" y="1200"/>
              <a:ext cx="0" cy="864"/>
            </a:xfrm>
            <a:prstGeom prst="line">
              <a:avLst/>
            </a:prstGeom>
            <a:noFill/>
            <a:ln w="57150">
              <a:solidFill>
                <a:srgbClr val="474A81"/>
              </a:solidFill>
              <a:round/>
              <a:headEnd/>
              <a:tailEnd type="triangle" w="med" len="med"/>
            </a:ln>
          </p:spPr>
          <p:txBody>
            <a:bodyPr wrap="none" anchor="ctr"/>
            <a:lstStyle/>
            <a:p>
              <a:endParaRPr lang="es-MX"/>
            </a:p>
          </p:txBody>
        </p:sp>
      </p:grpSp>
      <p:grpSp>
        <p:nvGrpSpPr>
          <p:cNvPr id="3" name="Group 62"/>
          <p:cNvGrpSpPr>
            <a:grpSpLocks/>
          </p:cNvGrpSpPr>
          <p:nvPr/>
        </p:nvGrpSpPr>
        <p:grpSpPr bwMode="auto">
          <a:xfrm>
            <a:off x="990600" y="4419600"/>
            <a:ext cx="6629400" cy="2241550"/>
            <a:chOff x="624" y="2832"/>
            <a:chExt cx="4176" cy="1412"/>
          </a:xfrm>
        </p:grpSpPr>
        <p:sp>
          <p:nvSpPr>
            <p:cNvPr id="1048" name="Text Box 13"/>
            <p:cNvSpPr txBox="1">
              <a:spLocks noChangeArrowheads="1"/>
            </p:cNvSpPr>
            <p:nvPr/>
          </p:nvSpPr>
          <p:spPr bwMode="auto">
            <a:xfrm>
              <a:off x="672" y="3840"/>
              <a:ext cx="1248" cy="404"/>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1800" b="1">
                  <a:latin typeface="Arial Narrow" pitchFamily="34" charset="0"/>
                </a:rPr>
                <a:t>Salarios, rentas y Beneficios</a:t>
              </a:r>
            </a:p>
          </p:txBody>
        </p:sp>
        <p:sp>
          <p:nvSpPr>
            <p:cNvPr id="1049" name="Text Box 14"/>
            <p:cNvSpPr txBox="1">
              <a:spLocks noChangeArrowheads="1"/>
            </p:cNvSpPr>
            <p:nvPr/>
          </p:nvSpPr>
          <p:spPr bwMode="auto">
            <a:xfrm>
              <a:off x="3648" y="3840"/>
              <a:ext cx="1104" cy="25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000" b="1">
                  <a:latin typeface="Arial Narrow" pitchFamily="34" charset="0"/>
                </a:rPr>
                <a:t>Ingresos</a:t>
              </a:r>
            </a:p>
          </p:txBody>
        </p:sp>
        <p:sp>
          <p:nvSpPr>
            <p:cNvPr id="1050" name="Line 47"/>
            <p:cNvSpPr>
              <a:spLocks noChangeShapeType="1"/>
            </p:cNvSpPr>
            <p:nvPr/>
          </p:nvSpPr>
          <p:spPr bwMode="auto">
            <a:xfrm>
              <a:off x="624" y="2832"/>
              <a:ext cx="0" cy="960"/>
            </a:xfrm>
            <a:prstGeom prst="line">
              <a:avLst/>
            </a:prstGeom>
            <a:noFill/>
            <a:ln w="57150">
              <a:solidFill>
                <a:srgbClr val="474A81"/>
              </a:solidFill>
              <a:round/>
              <a:headEnd type="none" w="sm" len="sm"/>
              <a:tailEnd type="none" w="sm" len="sm"/>
            </a:ln>
          </p:spPr>
          <p:txBody>
            <a:bodyPr wrap="none" anchor="ctr"/>
            <a:lstStyle/>
            <a:p>
              <a:endParaRPr lang="es-MX"/>
            </a:p>
          </p:txBody>
        </p:sp>
        <p:sp>
          <p:nvSpPr>
            <p:cNvPr id="1051" name="Line 48"/>
            <p:cNvSpPr>
              <a:spLocks noChangeShapeType="1"/>
            </p:cNvSpPr>
            <p:nvPr/>
          </p:nvSpPr>
          <p:spPr bwMode="auto">
            <a:xfrm>
              <a:off x="624" y="3792"/>
              <a:ext cx="1440" cy="0"/>
            </a:xfrm>
            <a:prstGeom prst="line">
              <a:avLst/>
            </a:prstGeom>
            <a:noFill/>
            <a:ln w="57150">
              <a:solidFill>
                <a:srgbClr val="474A81"/>
              </a:solidFill>
              <a:round/>
              <a:headEnd/>
              <a:tailEnd type="triangle" w="med" len="med"/>
            </a:ln>
          </p:spPr>
          <p:txBody>
            <a:bodyPr wrap="none" anchor="ctr"/>
            <a:lstStyle/>
            <a:p>
              <a:endParaRPr lang="es-MX"/>
            </a:p>
          </p:txBody>
        </p:sp>
        <p:sp>
          <p:nvSpPr>
            <p:cNvPr id="1052" name="Line 49"/>
            <p:cNvSpPr>
              <a:spLocks noChangeShapeType="1"/>
            </p:cNvSpPr>
            <p:nvPr/>
          </p:nvSpPr>
          <p:spPr bwMode="auto">
            <a:xfrm>
              <a:off x="3504" y="3840"/>
              <a:ext cx="1296" cy="0"/>
            </a:xfrm>
            <a:prstGeom prst="line">
              <a:avLst/>
            </a:prstGeom>
            <a:noFill/>
            <a:ln w="57150">
              <a:solidFill>
                <a:srgbClr val="474A81"/>
              </a:solidFill>
              <a:round/>
              <a:headEnd type="none" w="sm" len="sm"/>
              <a:tailEnd type="none" w="sm" len="sm"/>
            </a:ln>
          </p:spPr>
          <p:txBody>
            <a:bodyPr wrap="none" anchor="ctr"/>
            <a:lstStyle/>
            <a:p>
              <a:endParaRPr lang="es-MX"/>
            </a:p>
          </p:txBody>
        </p:sp>
        <p:sp>
          <p:nvSpPr>
            <p:cNvPr id="1053" name="Line 50"/>
            <p:cNvSpPr>
              <a:spLocks noChangeShapeType="1"/>
            </p:cNvSpPr>
            <p:nvPr/>
          </p:nvSpPr>
          <p:spPr bwMode="auto">
            <a:xfrm flipV="1">
              <a:off x="4800" y="2928"/>
              <a:ext cx="0" cy="912"/>
            </a:xfrm>
            <a:prstGeom prst="line">
              <a:avLst/>
            </a:prstGeom>
            <a:noFill/>
            <a:ln w="57150">
              <a:solidFill>
                <a:srgbClr val="474A81"/>
              </a:solidFill>
              <a:round/>
              <a:headEnd type="none" w="sm" len="sm"/>
              <a:tailEnd type="triangle" w="med" len="med"/>
            </a:ln>
          </p:spPr>
          <p:txBody>
            <a:bodyPr wrap="none" anchor="ctr"/>
            <a:lstStyle/>
            <a:p>
              <a:endParaRPr lang="es-MX"/>
            </a:p>
          </p:txBody>
        </p:sp>
      </p:grpSp>
      <p:grpSp>
        <p:nvGrpSpPr>
          <p:cNvPr id="4" name="Group 59"/>
          <p:cNvGrpSpPr>
            <a:grpSpLocks/>
          </p:cNvGrpSpPr>
          <p:nvPr/>
        </p:nvGrpSpPr>
        <p:grpSpPr bwMode="auto">
          <a:xfrm>
            <a:off x="1295400" y="2057400"/>
            <a:ext cx="6172200" cy="1219200"/>
            <a:chOff x="816" y="1344"/>
            <a:chExt cx="3888" cy="768"/>
          </a:xfrm>
        </p:grpSpPr>
        <p:sp>
          <p:nvSpPr>
            <p:cNvPr id="1042" name="Text Box 21"/>
            <p:cNvSpPr txBox="1">
              <a:spLocks noChangeArrowheads="1"/>
            </p:cNvSpPr>
            <p:nvPr/>
          </p:nvSpPr>
          <p:spPr bwMode="auto">
            <a:xfrm>
              <a:off x="864" y="1344"/>
              <a:ext cx="1248" cy="634"/>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000" b="1">
                  <a:latin typeface="Arial Narrow" pitchFamily="34" charset="0"/>
                </a:rPr>
                <a:t>Bienes y Servicios vendidos</a:t>
              </a:r>
            </a:p>
          </p:txBody>
        </p:sp>
        <p:sp>
          <p:nvSpPr>
            <p:cNvPr id="1043" name="Text Box 23"/>
            <p:cNvSpPr txBox="1">
              <a:spLocks noChangeArrowheads="1"/>
            </p:cNvSpPr>
            <p:nvPr/>
          </p:nvSpPr>
          <p:spPr bwMode="auto">
            <a:xfrm>
              <a:off x="3456" y="1392"/>
              <a:ext cx="1248" cy="634"/>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000" b="1">
                  <a:latin typeface="Arial Narrow" pitchFamily="34" charset="0"/>
                </a:rPr>
                <a:t>Bienes y servicios comprados</a:t>
              </a:r>
            </a:p>
          </p:txBody>
        </p:sp>
        <p:sp>
          <p:nvSpPr>
            <p:cNvPr id="1044" name="Line 51"/>
            <p:cNvSpPr>
              <a:spLocks noChangeShapeType="1"/>
            </p:cNvSpPr>
            <p:nvPr/>
          </p:nvSpPr>
          <p:spPr bwMode="auto">
            <a:xfrm>
              <a:off x="3504" y="1392"/>
              <a:ext cx="1104" cy="0"/>
            </a:xfrm>
            <a:prstGeom prst="line">
              <a:avLst/>
            </a:prstGeom>
            <a:noFill/>
            <a:ln w="57150">
              <a:solidFill>
                <a:srgbClr val="DE381C"/>
              </a:solidFill>
              <a:round/>
              <a:headEnd type="none" w="sm" len="sm"/>
              <a:tailEnd type="none" w="sm" len="sm"/>
            </a:ln>
          </p:spPr>
          <p:txBody>
            <a:bodyPr wrap="none" anchor="ctr"/>
            <a:lstStyle/>
            <a:p>
              <a:endParaRPr lang="es-MX"/>
            </a:p>
          </p:txBody>
        </p:sp>
        <p:sp>
          <p:nvSpPr>
            <p:cNvPr id="1045" name="Line 52"/>
            <p:cNvSpPr>
              <a:spLocks noChangeShapeType="1"/>
            </p:cNvSpPr>
            <p:nvPr/>
          </p:nvSpPr>
          <p:spPr bwMode="auto">
            <a:xfrm>
              <a:off x="4608" y="1392"/>
              <a:ext cx="0" cy="720"/>
            </a:xfrm>
            <a:prstGeom prst="line">
              <a:avLst/>
            </a:prstGeom>
            <a:noFill/>
            <a:ln w="57150">
              <a:solidFill>
                <a:srgbClr val="DE381C"/>
              </a:solidFill>
              <a:round/>
              <a:headEnd type="none" w="sm" len="sm"/>
              <a:tailEnd type="triangle" w="med" len="med"/>
            </a:ln>
          </p:spPr>
          <p:txBody>
            <a:bodyPr wrap="none" anchor="ctr"/>
            <a:lstStyle/>
            <a:p>
              <a:endParaRPr lang="es-MX"/>
            </a:p>
          </p:txBody>
        </p:sp>
        <p:sp>
          <p:nvSpPr>
            <p:cNvPr id="1046" name="Line 53"/>
            <p:cNvSpPr>
              <a:spLocks noChangeShapeType="1"/>
            </p:cNvSpPr>
            <p:nvPr/>
          </p:nvSpPr>
          <p:spPr bwMode="auto">
            <a:xfrm flipV="1">
              <a:off x="816" y="1344"/>
              <a:ext cx="0" cy="672"/>
            </a:xfrm>
            <a:prstGeom prst="line">
              <a:avLst/>
            </a:prstGeom>
            <a:noFill/>
            <a:ln w="57150">
              <a:solidFill>
                <a:srgbClr val="DE381C"/>
              </a:solidFill>
              <a:round/>
              <a:headEnd type="none" w="sm" len="sm"/>
              <a:tailEnd type="none" w="sm" len="sm"/>
            </a:ln>
          </p:spPr>
          <p:txBody>
            <a:bodyPr wrap="none" anchor="ctr"/>
            <a:lstStyle/>
            <a:p>
              <a:endParaRPr lang="es-MX"/>
            </a:p>
          </p:txBody>
        </p:sp>
        <p:sp>
          <p:nvSpPr>
            <p:cNvPr id="1047" name="Line 54"/>
            <p:cNvSpPr>
              <a:spLocks noChangeShapeType="1"/>
            </p:cNvSpPr>
            <p:nvPr/>
          </p:nvSpPr>
          <p:spPr bwMode="auto">
            <a:xfrm>
              <a:off x="816" y="1344"/>
              <a:ext cx="1248" cy="0"/>
            </a:xfrm>
            <a:prstGeom prst="line">
              <a:avLst/>
            </a:prstGeom>
            <a:noFill/>
            <a:ln w="57150">
              <a:solidFill>
                <a:srgbClr val="DE381C"/>
              </a:solidFill>
              <a:round/>
              <a:headEnd type="none" w="sm" len="sm"/>
              <a:tailEnd type="triangle" w="med" len="med"/>
            </a:ln>
          </p:spPr>
          <p:txBody>
            <a:bodyPr wrap="none" anchor="ctr"/>
            <a:lstStyle/>
            <a:p>
              <a:endParaRPr lang="es-MX"/>
            </a:p>
          </p:txBody>
        </p:sp>
      </p:grpSp>
      <p:grpSp>
        <p:nvGrpSpPr>
          <p:cNvPr id="5" name="Group 61"/>
          <p:cNvGrpSpPr>
            <a:grpSpLocks/>
          </p:cNvGrpSpPr>
          <p:nvPr/>
        </p:nvGrpSpPr>
        <p:grpSpPr bwMode="auto">
          <a:xfrm>
            <a:off x="1295400" y="4365625"/>
            <a:ext cx="6172200" cy="1371600"/>
            <a:chOff x="816" y="2832"/>
            <a:chExt cx="3888" cy="864"/>
          </a:xfrm>
        </p:grpSpPr>
        <p:sp>
          <p:nvSpPr>
            <p:cNvPr id="1036" name="Line 57"/>
            <p:cNvSpPr>
              <a:spLocks noChangeShapeType="1"/>
            </p:cNvSpPr>
            <p:nvPr/>
          </p:nvSpPr>
          <p:spPr bwMode="auto">
            <a:xfrm>
              <a:off x="4656" y="2880"/>
              <a:ext cx="0" cy="816"/>
            </a:xfrm>
            <a:prstGeom prst="line">
              <a:avLst/>
            </a:prstGeom>
            <a:noFill/>
            <a:ln w="57150">
              <a:solidFill>
                <a:srgbClr val="DE381C"/>
              </a:solidFill>
              <a:round/>
              <a:headEnd type="none" w="sm" len="sm"/>
              <a:tailEnd type="none" w="sm" len="sm"/>
            </a:ln>
          </p:spPr>
          <p:txBody>
            <a:bodyPr wrap="none" anchor="ctr"/>
            <a:lstStyle/>
            <a:p>
              <a:endParaRPr lang="es-MX"/>
            </a:p>
          </p:txBody>
        </p:sp>
        <p:sp>
          <p:nvSpPr>
            <p:cNvPr id="1037" name="Text Box 17"/>
            <p:cNvSpPr txBox="1">
              <a:spLocks noChangeArrowheads="1"/>
            </p:cNvSpPr>
            <p:nvPr/>
          </p:nvSpPr>
          <p:spPr bwMode="auto">
            <a:xfrm>
              <a:off x="3456" y="3168"/>
              <a:ext cx="1248" cy="404"/>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1800" b="1">
                  <a:latin typeface="Arial Narrow" pitchFamily="34" charset="0"/>
                </a:rPr>
                <a:t>Trabajo, tierra y capital</a:t>
              </a:r>
            </a:p>
          </p:txBody>
        </p:sp>
        <p:sp>
          <p:nvSpPr>
            <p:cNvPr id="1038" name="Text Box 19"/>
            <p:cNvSpPr txBox="1">
              <a:spLocks noChangeArrowheads="1"/>
            </p:cNvSpPr>
            <p:nvPr/>
          </p:nvSpPr>
          <p:spPr bwMode="auto">
            <a:xfrm>
              <a:off x="816" y="3168"/>
              <a:ext cx="1248" cy="442"/>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000" b="1">
                  <a:latin typeface="Arial Narrow" pitchFamily="34" charset="0"/>
                </a:rPr>
                <a:t>Factores de producción</a:t>
              </a:r>
            </a:p>
          </p:txBody>
        </p:sp>
        <p:sp>
          <p:nvSpPr>
            <p:cNvPr id="1039" name="Line 55"/>
            <p:cNvSpPr>
              <a:spLocks noChangeShapeType="1"/>
            </p:cNvSpPr>
            <p:nvPr/>
          </p:nvSpPr>
          <p:spPr bwMode="auto">
            <a:xfrm flipH="1">
              <a:off x="816" y="3648"/>
              <a:ext cx="1248" cy="0"/>
            </a:xfrm>
            <a:prstGeom prst="line">
              <a:avLst/>
            </a:prstGeom>
            <a:noFill/>
            <a:ln w="57150">
              <a:solidFill>
                <a:srgbClr val="DE381C"/>
              </a:solidFill>
              <a:round/>
              <a:headEnd type="none" w="sm" len="sm"/>
              <a:tailEnd type="none" w="sm" len="sm"/>
            </a:ln>
          </p:spPr>
          <p:txBody>
            <a:bodyPr wrap="none" anchor="ctr"/>
            <a:lstStyle/>
            <a:p>
              <a:endParaRPr lang="es-MX"/>
            </a:p>
          </p:txBody>
        </p:sp>
        <p:sp>
          <p:nvSpPr>
            <p:cNvPr id="1040" name="Line 56"/>
            <p:cNvSpPr>
              <a:spLocks noChangeShapeType="1"/>
            </p:cNvSpPr>
            <p:nvPr/>
          </p:nvSpPr>
          <p:spPr bwMode="auto">
            <a:xfrm flipV="1">
              <a:off x="816" y="2832"/>
              <a:ext cx="0" cy="816"/>
            </a:xfrm>
            <a:prstGeom prst="line">
              <a:avLst/>
            </a:prstGeom>
            <a:noFill/>
            <a:ln w="57150">
              <a:solidFill>
                <a:srgbClr val="DE381C"/>
              </a:solidFill>
              <a:round/>
              <a:headEnd type="none" w="sm" len="sm"/>
              <a:tailEnd type="triangle" w="med" len="med"/>
            </a:ln>
          </p:spPr>
          <p:txBody>
            <a:bodyPr wrap="none" anchor="ctr"/>
            <a:lstStyle/>
            <a:p>
              <a:endParaRPr lang="es-MX"/>
            </a:p>
          </p:txBody>
        </p:sp>
        <p:sp>
          <p:nvSpPr>
            <p:cNvPr id="1041" name="Line 58"/>
            <p:cNvSpPr>
              <a:spLocks noChangeShapeType="1"/>
            </p:cNvSpPr>
            <p:nvPr/>
          </p:nvSpPr>
          <p:spPr bwMode="auto">
            <a:xfrm flipH="1">
              <a:off x="3504" y="3696"/>
              <a:ext cx="1152" cy="0"/>
            </a:xfrm>
            <a:prstGeom prst="line">
              <a:avLst/>
            </a:prstGeom>
            <a:noFill/>
            <a:ln w="57150">
              <a:solidFill>
                <a:srgbClr val="DE381C"/>
              </a:solidFill>
              <a:round/>
              <a:headEnd type="none" w="sm" len="sm"/>
              <a:tailEnd type="triangle" w="med" len="med"/>
            </a:ln>
          </p:spPr>
          <p:txBody>
            <a:bodyPr wrap="none" anchor="ctr"/>
            <a:lstStyle/>
            <a:p>
              <a:endParaRPr lang="es-MX"/>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98758"/>
                                        </p:tgtEl>
                                        <p:attrNameLst>
                                          <p:attrName>style.visibility</p:attrName>
                                        </p:attrNameLst>
                                      </p:cBhvr>
                                      <p:to>
                                        <p:strVal val="visible"/>
                                      </p:to>
                                    </p:set>
                                    <p:animEffect transition="in" filter="dissolve">
                                      <p:cBhvr>
                                        <p:cTn id="7" dur="500"/>
                                        <p:tgtEl>
                                          <p:spTgt spid="10987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98757"/>
                                        </p:tgtEl>
                                        <p:attrNameLst>
                                          <p:attrName>style.visibility</p:attrName>
                                        </p:attrNameLst>
                                      </p:cBhvr>
                                      <p:to>
                                        <p:strVal val="visible"/>
                                      </p:to>
                                    </p:set>
                                    <p:animEffect transition="in" filter="dissolve">
                                      <p:cBhvr>
                                        <p:cTn id="12" dur="500"/>
                                        <p:tgtEl>
                                          <p:spTgt spid="109875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98755"/>
                                        </p:tgtEl>
                                        <p:attrNameLst>
                                          <p:attrName>style.visibility</p:attrName>
                                        </p:attrNameLst>
                                      </p:cBhvr>
                                      <p:to>
                                        <p:strVal val="visible"/>
                                      </p:to>
                                    </p:set>
                                    <p:animEffect transition="in" filter="dissolve">
                                      <p:cBhvr>
                                        <p:cTn id="17" dur="500"/>
                                        <p:tgtEl>
                                          <p:spTgt spid="109875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98756"/>
                                        </p:tgtEl>
                                        <p:attrNameLst>
                                          <p:attrName>style.visibility</p:attrName>
                                        </p:attrNameLst>
                                      </p:cBhvr>
                                      <p:to>
                                        <p:strVal val="visible"/>
                                      </p:to>
                                    </p:set>
                                    <p:animEffect transition="in" filter="dissolve">
                                      <p:cBhvr>
                                        <p:cTn id="22" dur="500"/>
                                        <p:tgtEl>
                                          <p:spTgt spid="109875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right)">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right)">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wipe(left)">
                                      <p:cBhvr>
                                        <p:cTn id="4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8755" grpId="0" animBg="1" autoUpdateAnimBg="0"/>
      <p:bldP spid="1098756" grpId="0" animBg="1" autoUpdateAnimBg="0"/>
      <p:bldP spid="1098757" grpId="0" animBg="1" autoUpdateAnimBg="0"/>
      <p:bldP spid="1098758"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a:xfrm>
            <a:off x="457200" y="152400"/>
            <a:ext cx="8229600" cy="1251062"/>
          </a:xfrm>
        </p:spPr>
        <p:txBody>
          <a:bodyPr/>
          <a:lstStyle/>
          <a:p>
            <a:pPr algn="ctr" fontAlgn="auto">
              <a:spcAft>
                <a:spcPts val="0"/>
              </a:spcAft>
              <a:defRPr/>
            </a:pPr>
            <a:r>
              <a:rPr lang="en-US" sz="4000" dirty="0" err="1">
                <a:solidFill>
                  <a:srgbClr val="FFC000"/>
                </a:solidFill>
                <a:latin typeface="Arial" pitchFamily="34" charset="0"/>
                <a:cs typeface="Arial" pitchFamily="34" charset="0"/>
              </a:rPr>
              <a:t>Diagrama</a:t>
            </a:r>
            <a:r>
              <a:rPr lang="en-US" sz="4000" dirty="0">
                <a:solidFill>
                  <a:srgbClr val="FFC000"/>
                </a:solidFill>
                <a:latin typeface="Arial" pitchFamily="34" charset="0"/>
                <a:cs typeface="Arial" pitchFamily="34" charset="0"/>
              </a:rPr>
              <a:t> de </a:t>
            </a:r>
            <a:r>
              <a:rPr lang="en-US" sz="4000" dirty="0" err="1">
                <a:solidFill>
                  <a:srgbClr val="FFC000"/>
                </a:solidFill>
                <a:latin typeface="Arial" pitchFamily="34" charset="0"/>
                <a:cs typeface="Arial" pitchFamily="34" charset="0"/>
              </a:rPr>
              <a:t>Flujo</a:t>
            </a:r>
            <a:r>
              <a:rPr lang="en-US" sz="4000" dirty="0">
                <a:solidFill>
                  <a:srgbClr val="FFC000"/>
                </a:solidFill>
                <a:latin typeface="Arial" pitchFamily="34" charset="0"/>
                <a:cs typeface="Arial" pitchFamily="34" charset="0"/>
              </a:rPr>
              <a:t> Circular</a:t>
            </a:r>
            <a:endParaRPr lang="en-US" sz="4000" dirty="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00803" name="Text Box 3"/>
          <p:cNvSpPr txBox="1">
            <a:spLocks noChangeArrowheads="1"/>
          </p:cNvSpPr>
          <p:nvPr/>
        </p:nvSpPr>
        <p:spPr bwMode="auto">
          <a:xfrm>
            <a:off x="304800" y="3810000"/>
            <a:ext cx="8839200" cy="2530475"/>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b="1" u="sng">
                <a:solidFill>
                  <a:srgbClr val="B0001D"/>
                </a:solidFill>
                <a:latin typeface="Arial" pitchFamily="34" charset="0"/>
              </a:rPr>
              <a:t>Familias</a:t>
            </a:r>
            <a:endParaRPr lang="en-US" b="1">
              <a:solidFill>
                <a:srgbClr val="000099"/>
              </a:solidFill>
              <a:latin typeface="Arial" pitchFamily="34" charset="0"/>
            </a:endParaRPr>
          </a:p>
          <a:p>
            <a:pPr eaLnBrk="0" hangingPunct="0">
              <a:spcBef>
                <a:spcPct val="50000"/>
              </a:spcBef>
              <a:buClr>
                <a:schemeClr val="bg2"/>
              </a:buClr>
              <a:buSzPct val="75000"/>
              <a:buFont typeface="Monotype Sorts"/>
              <a:buChar char="u"/>
            </a:pPr>
            <a:r>
              <a:rPr lang="en-US" i="1">
                <a:solidFill>
                  <a:srgbClr val="474A81"/>
                </a:solidFill>
                <a:latin typeface="Arial" pitchFamily="34" charset="0"/>
              </a:rPr>
              <a:t> </a:t>
            </a:r>
            <a:r>
              <a:rPr lang="en-US" b="1">
                <a:solidFill>
                  <a:srgbClr val="474A81"/>
                </a:solidFill>
                <a:latin typeface="Arial" pitchFamily="34" charset="0"/>
              </a:rPr>
              <a:t>Compran y consumen bienes y servicios</a:t>
            </a:r>
          </a:p>
          <a:p>
            <a:pPr eaLnBrk="0" hangingPunct="0">
              <a:spcBef>
                <a:spcPct val="50000"/>
              </a:spcBef>
              <a:buClr>
                <a:schemeClr val="bg2"/>
              </a:buClr>
              <a:buSzPct val="75000"/>
              <a:buFont typeface="Monotype Sorts"/>
              <a:buChar char="u"/>
            </a:pPr>
            <a:r>
              <a:rPr lang="en-US" b="1">
                <a:solidFill>
                  <a:srgbClr val="474A81"/>
                </a:solidFill>
                <a:latin typeface="Arial" pitchFamily="34" charset="0"/>
              </a:rPr>
              <a:t> Son propietarios y venden los factores de producción</a:t>
            </a:r>
            <a:endParaRPr lang="en-US">
              <a:solidFill>
                <a:srgbClr val="474A81"/>
              </a:solidFill>
              <a:latin typeface="Arial" pitchFamily="34" charset="0"/>
            </a:endParaRPr>
          </a:p>
        </p:txBody>
      </p:sp>
      <p:sp>
        <p:nvSpPr>
          <p:cNvPr id="1100804" name="Text Box 4"/>
          <p:cNvSpPr txBox="1">
            <a:spLocks noChangeArrowheads="1"/>
          </p:cNvSpPr>
          <p:nvPr/>
        </p:nvSpPr>
        <p:spPr bwMode="auto">
          <a:xfrm>
            <a:off x="304800" y="1447800"/>
            <a:ext cx="8534400" cy="2530475"/>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b="1" u="sng">
                <a:solidFill>
                  <a:srgbClr val="B0001D"/>
                </a:solidFill>
                <a:latin typeface="Arial" pitchFamily="34" charset="0"/>
              </a:rPr>
              <a:t>Empresas</a:t>
            </a:r>
            <a:endParaRPr lang="en-US" b="1">
              <a:solidFill>
                <a:srgbClr val="B0001D"/>
              </a:solidFill>
              <a:latin typeface="Arial" pitchFamily="34" charset="0"/>
            </a:endParaRPr>
          </a:p>
          <a:p>
            <a:pPr eaLnBrk="0" hangingPunct="0">
              <a:spcBef>
                <a:spcPct val="50000"/>
              </a:spcBef>
              <a:buClr>
                <a:schemeClr val="bg2"/>
              </a:buClr>
              <a:buSzPct val="75000"/>
              <a:buFont typeface="Monotype Sorts"/>
              <a:buChar char="u"/>
            </a:pPr>
            <a:r>
              <a:rPr lang="en-US" i="1">
                <a:solidFill>
                  <a:srgbClr val="474A81"/>
                </a:solidFill>
                <a:latin typeface="Arial" pitchFamily="34" charset="0"/>
              </a:rPr>
              <a:t> </a:t>
            </a:r>
            <a:r>
              <a:rPr lang="en-US" b="1">
                <a:solidFill>
                  <a:srgbClr val="474A81"/>
                </a:solidFill>
                <a:latin typeface="Arial" pitchFamily="34" charset="0"/>
              </a:rPr>
              <a:t>Producen y venden bienes y servicios</a:t>
            </a:r>
          </a:p>
          <a:p>
            <a:pPr eaLnBrk="0" hangingPunct="0">
              <a:spcBef>
                <a:spcPct val="50000"/>
              </a:spcBef>
              <a:buClr>
                <a:schemeClr val="bg2"/>
              </a:buClr>
              <a:buSzPct val="75000"/>
              <a:buFont typeface="Monotype Sorts"/>
              <a:buChar char="u"/>
            </a:pPr>
            <a:r>
              <a:rPr lang="en-US" b="1">
                <a:solidFill>
                  <a:srgbClr val="474A81"/>
                </a:solidFill>
                <a:latin typeface="Arial" pitchFamily="34" charset="0"/>
              </a:rPr>
              <a:t> Contratan y emplean los factores de producción</a:t>
            </a:r>
            <a:endParaRPr lang="en-US">
              <a:latin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00804">
                                            <p:txEl>
                                              <p:pRg st="0" end="0"/>
                                            </p:txEl>
                                          </p:spTgt>
                                        </p:tgtEl>
                                        <p:attrNameLst>
                                          <p:attrName>style.visibility</p:attrName>
                                        </p:attrNameLst>
                                      </p:cBhvr>
                                      <p:to>
                                        <p:strVal val="visible"/>
                                      </p:to>
                                    </p:set>
                                    <p:animEffect transition="in" filter="wipe(up)">
                                      <p:cBhvr>
                                        <p:cTn id="7" dur="500"/>
                                        <p:tgtEl>
                                          <p:spTgt spid="11008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00804">
                                            <p:txEl>
                                              <p:pRg st="1" end="1"/>
                                            </p:txEl>
                                          </p:spTgt>
                                        </p:tgtEl>
                                        <p:attrNameLst>
                                          <p:attrName>style.visibility</p:attrName>
                                        </p:attrNameLst>
                                      </p:cBhvr>
                                      <p:to>
                                        <p:strVal val="visible"/>
                                      </p:to>
                                    </p:set>
                                    <p:animEffect transition="in" filter="wipe(up)">
                                      <p:cBhvr>
                                        <p:cTn id="12" dur="500"/>
                                        <p:tgtEl>
                                          <p:spTgt spid="110080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00804">
                                            <p:txEl>
                                              <p:pRg st="2" end="2"/>
                                            </p:txEl>
                                          </p:spTgt>
                                        </p:tgtEl>
                                        <p:attrNameLst>
                                          <p:attrName>style.visibility</p:attrName>
                                        </p:attrNameLst>
                                      </p:cBhvr>
                                      <p:to>
                                        <p:strVal val="visible"/>
                                      </p:to>
                                    </p:set>
                                    <p:animEffect transition="in" filter="wipe(up)">
                                      <p:cBhvr>
                                        <p:cTn id="17" dur="500"/>
                                        <p:tgtEl>
                                          <p:spTgt spid="110080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00803">
                                            <p:txEl>
                                              <p:pRg st="0" end="0"/>
                                            </p:txEl>
                                          </p:spTgt>
                                        </p:tgtEl>
                                        <p:attrNameLst>
                                          <p:attrName>style.visibility</p:attrName>
                                        </p:attrNameLst>
                                      </p:cBhvr>
                                      <p:to>
                                        <p:strVal val="visible"/>
                                      </p:to>
                                    </p:set>
                                    <p:animEffect transition="in" filter="wipe(down)">
                                      <p:cBhvr>
                                        <p:cTn id="22" dur="500"/>
                                        <p:tgtEl>
                                          <p:spTgt spid="110080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00803">
                                            <p:txEl>
                                              <p:pRg st="1" end="1"/>
                                            </p:txEl>
                                          </p:spTgt>
                                        </p:tgtEl>
                                        <p:attrNameLst>
                                          <p:attrName>style.visibility</p:attrName>
                                        </p:attrNameLst>
                                      </p:cBhvr>
                                      <p:to>
                                        <p:strVal val="visible"/>
                                      </p:to>
                                    </p:set>
                                    <p:animEffect transition="in" filter="wipe(down)">
                                      <p:cBhvr>
                                        <p:cTn id="27" dur="500"/>
                                        <p:tgtEl>
                                          <p:spTgt spid="110080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00803">
                                            <p:txEl>
                                              <p:pRg st="2" end="2"/>
                                            </p:txEl>
                                          </p:spTgt>
                                        </p:tgtEl>
                                        <p:attrNameLst>
                                          <p:attrName>style.visibility</p:attrName>
                                        </p:attrNameLst>
                                      </p:cBhvr>
                                      <p:to>
                                        <p:strVal val="visible"/>
                                      </p:to>
                                    </p:set>
                                    <p:animEffect transition="in" filter="wipe(down)">
                                      <p:cBhvr>
                                        <p:cTn id="32" dur="500"/>
                                        <p:tgtEl>
                                          <p:spTgt spid="11008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0803" grpId="0" build="p" autoUpdateAnimBg="0"/>
      <p:bldP spid="1100804"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850" name="Rectangle 3074"/>
          <p:cNvSpPr>
            <a:spLocks noGrp="1" noChangeArrowheads="1"/>
          </p:cNvSpPr>
          <p:nvPr>
            <p:ph type="title"/>
          </p:nvPr>
        </p:nvSpPr>
        <p:spPr>
          <a:xfrm>
            <a:off x="457200" y="457200"/>
            <a:ext cx="7772400" cy="1143000"/>
          </a:xfrm>
        </p:spPr>
        <p:txBody>
          <a:bodyPr/>
          <a:lstStyle/>
          <a:p>
            <a:pPr algn="ctr" fontAlgn="auto">
              <a:spcAft>
                <a:spcPts val="0"/>
              </a:spcAft>
              <a:defRPr/>
            </a:pPr>
            <a:r>
              <a:rPr lang="en-US" sz="4000" dirty="0" err="1">
                <a:solidFill>
                  <a:srgbClr val="FFC000"/>
                </a:solidFill>
                <a:latin typeface="Arial" pitchFamily="34" charset="0"/>
                <a:cs typeface="Arial" pitchFamily="34" charset="0"/>
              </a:rPr>
              <a:t>Diagrama</a:t>
            </a:r>
            <a:r>
              <a:rPr lang="en-US" sz="4000" dirty="0">
                <a:solidFill>
                  <a:srgbClr val="FFC000"/>
                </a:solidFill>
                <a:latin typeface="Arial" pitchFamily="34" charset="0"/>
                <a:cs typeface="Arial" pitchFamily="34" charset="0"/>
              </a:rPr>
              <a:t> de </a:t>
            </a:r>
            <a:r>
              <a:rPr lang="en-US" sz="4000" dirty="0" err="1">
                <a:solidFill>
                  <a:srgbClr val="FFC000"/>
                </a:solidFill>
                <a:latin typeface="Arial" pitchFamily="34" charset="0"/>
                <a:cs typeface="Arial" pitchFamily="34" charset="0"/>
              </a:rPr>
              <a:t>Flujo</a:t>
            </a:r>
            <a:r>
              <a:rPr lang="en-US" sz="4000" dirty="0">
                <a:solidFill>
                  <a:srgbClr val="FFC000"/>
                </a:solidFill>
                <a:latin typeface="Arial" pitchFamily="34" charset="0"/>
                <a:cs typeface="Arial" pitchFamily="34" charset="0"/>
              </a:rPr>
              <a:t> Circular</a:t>
            </a:r>
            <a:endParaRPr lang="en-US" sz="4000" dirty="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02851" name="Text Box 3075"/>
          <p:cNvSpPr txBox="1">
            <a:spLocks noChangeArrowheads="1"/>
          </p:cNvSpPr>
          <p:nvPr/>
        </p:nvSpPr>
        <p:spPr bwMode="auto">
          <a:xfrm>
            <a:off x="304800" y="3962400"/>
            <a:ext cx="8610600" cy="2289175"/>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3600" b="1" u="sng">
                <a:solidFill>
                  <a:srgbClr val="B0001D"/>
                </a:solidFill>
                <a:latin typeface="Arial" pitchFamily="34" charset="0"/>
              </a:rPr>
              <a:t>Mercados de Factores de Producción</a:t>
            </a:r>
          </a:p>
          <a:p>
            <a:pPr eaLnBrk="0" hangingPunct="0">
              <a:spcBef>
                <a:spcPct val="50000"/>
              </a:spcBef>
              <a:buClr>
                <a:schemeClr val="bg2"/>
              </a:buClr>
              <a:buSzPct val="75000"/>
              <a:buFont typeface="Monotype Sorts"/>
              <a:buChar char="u"/>
            </a:pPr>
            <a:r>
              <a:rPr lang="en-US" sz="3600" i="1">
                <a:latin typeface="Arial" pitchFamily="34" charset="0"/>
              </a:rPr>
              <a:t> </a:t>
            </a:r>
            <a:r>
              <a:rPr lang="en-US" sz="3600" b="1">
                <a:solidFill>
                  <a:srgbClr val="474A81"/>
                </a:solidFill>
                <a:latin typeface="Arial" pitchFamily="34" charset="0"/>
              </a:rPr>
              <a:t>Familias venden</a:t>
            </a:r>
          </a:p>
          <a:p>
            <a:pPr eaLnBrk="0" hangingPunct="0">
              <a:spcBef>
                <a:spcPct val="50000"/>
              </a:spcBef>
              <a:buClr>
                <a:schemeClr val="bg2"/>
              </a:buClr>
              <a:buSzPct val="75000"/>
              <a:buFont typeface="Monotype Sorts"/>
              <a:buChar char="u"/>
            </a:pPr>
            <a:r>
              <a:rPr lang="en-US" sz="3600" b="1">
                <a:solidFill>
                  <a:srgbClr val="474A81"/>
                </a:solidFill>
                <a:latin typeface="Arial" pitchFamily="34" charset="0"/>
              </a:rPr>
              <a:t> Empresas compran</a:t>
            </a:r>
            <a:endParaRPr lang="en-US" sz="3600" b="1">
              <a:latin typeface="Arial" pitchFamily="34" charset="0"/>
            </a:endParaRPr>
          </a:p>
        </p:txBody>
      </p:sp>
      <p:sp>
        <p:nvSpPr>
          <p:cNvPr id="1102852" name="Text Box 3076"/>
          <p:cNvSpPr txBox="1">
            <a:spLocks noChangeArrowheads="1"/>
          </p:cNvSpPr>
          <p:nvPr/>
        </p:nvSpPr>
        <p:spPr bwMode="auto">
          <a:xfrm>
            <a:off x="304800" y="1447800"/>
            <a:ext cx="8839200" cy="2289175"/>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3600" b="1" u="sng">
                <a:solidFill>
                  <a:srgbClr val="B0001D"/>
                </a:solidFill>
                <a:latin typeface="Arial" pitchFamily="34" charset="0"/>
              </a:rPr>
              <a:t>Mercados de Bienes y Servicios</a:t>
            </a:r>
          </a:p>
          <a:p>
            <a:pPr eaLnBrk="0" hangingPunct="0">
              <a:spcBef>
                <a:spcPct val="50000"/>
              </a:spcBef>
              <a:buClr>
                <a:schemeClr val="bg2"/>
              </a:buClr>
              <a:buSzPct val="75000"/>
              <a:buFont typeface="Monotype Sorts"/>
              <a:buChar char="u"/>
            </a:pPr>
            <a:r>
              <a:rPr lang="en-US" sz="3600">
                <a:solidFill>
                  <a:srgbClr val="474A81"/>
                </a:solidFill>
                <a:latin typeface="Arial" pitchFamily="34" charset="0"/>
              </a:rPr>
              <a:t> </a:t>
            </a:r>
            <a:r>
              <a:rPr lang="en-US" sz="3600" b="1">
                <a:solidFill>
                  <a:srgbClr val="474A81"/>
                </a:solidFill>
                <a:latin typeface="Arial" pitchFamily="34" charset="0"/>
              </a:rPr>
              <a:t>Empresas venden</a:t>
            </a:r>
          </a:p>
          <a:p>
            <a:pPr eaLnBrk="0" hangingPunct="0">
              <a:spcBef>
                <a:spcPct val="50000"/>
              </a:spcBef>
              <a:buClr>
                <a:schemeClr val="bg2"/>
              </a:buClr>
              <a:buSzPct val="75000"/>
              <a:buFont typeface="Monotype Sorts"/>
              <a:buChar char="u"/>
            </a:pPr>
            <a:r>
              <a:rPr lang="en-US" sz="3600" b="1">
                <a:solidFill>
                  <a:srgbClr val="474A81"/>
                </a:solidFill>
                <a:latin typeface="Arial" pitchFamily="34" charset="0"/>
              </a:rPr>
              <a:t> Familias compran</a:t>
            </a:r>
            <a:endParaRPr lang="en-US" sz="3600" b="1">
              <a:latin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02852">
                                            <p:txEl>
                                              <p:pRg st="0" end="0"/>
                                            </p:txEl>
                                          </p:spTgt>
                                        </p:tgtEl>
                                        <p:attrNameLst>
                                          <p:attrName>style.visibility</p:attrName>
                                        </p:attrNameLst>
                                      </p:cBhvr>
                                      <p:to>
                                        <p:strVal val="visible"/>
                                      </p:to>
                                    </p:set>
                                    <p:animEffect transition="in" filter="strips(downRight)">
                                      <p:cBhvr>
                                        <p:cTn id="7" dur="500"/>
                                        <p:tgtEl>
                                          <p:spTgt spid="11028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02852">
                                            <p:txEl>
                                              <p:pRg st="1" end="1"/>
                                            </p:txEl>
                                          </p:spTgt>
                                        </p:tgtEl>
                                        <p:attrNameLst>
                                          <p:attrName>style.visibility</p:attrName>
                                        </p:attrNameLst>
                                      </p:cBhvr>
                                      <p:to>
                                        <p:strVal val="visible"/>
                                      </p:to>
                                    </p:set>
                                    <p:animEffect transition="in" filter="strips(downRight)">
                                      <p:cBhvr>
                                        <p:cTn id="12" dur="500"/>
                                        <p:tgtEl>
                                          <p:spTgt spid="110285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02852">
                                            <p:txEl>
                                              <p:pRg st="2" end="2"/>
                                            </p:txEl>
                                          </p:spTgt>
                                        </p:tgtEl>
                                        <p:attrNameLst>
                                          <p:attrName>style.visibility</p:attrName>
                                        </p:attrNameLst>
                                      </p:cBhvr>
                                      <p:to>
                                        <p:strVal val="visible"/>
                                      </p:to>
                                    </p:set>
                                    <p:animEffect transition="in" filter="strips(downRight)">
                                      <p:cBhvr>
                                        <p:cTn id="17" dur="500"/>
                                        <p:tgtEl>
                                          <p:spTgt spid="110285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02851">
                                            <p:txEl>
                                              <p:pRg st="0" end="0"/>
                                            </p:txEl>
                                          </p:spTgt>
                                        </p:tgtEl>
                                        <p:attrNameLst>
                                          <p:attrName>style.visibility</p:attrName>
                                        </p:attrNameLst>
                                      </p:cBhvr>
                                      <p:to>
                                        <p:strVal val="visible"/>
                                      </p:to>
                                    </p:set>
                                    <p:animEffect transition="in" filter="strips(downRight)">
                                      <p:cBhvr>
                                        <p:cTn id="22" dur="500"/>
                                        <p:tgtEl>
                                          <p:spTgt spid="110285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102851">
                                            <p:txEl>
                                              <p:pRg st="1" end="1"/>
                                            </p:txEl>
                                          </p:spTgt>
                                        </p:tgtEl>
                                        <p:attrNameLst>
                                          <p:attrName>style.visibility</p:attrName>
                                        </p:attrNameLst>
                                      </p:cBhvr>
                                      <p:to>
                                        <p:strVal val="visible"/>
                                      </p:to>
                                    </p:set>
                                    <p:animEffect transition="in" filter="strips(downRight)">
                                      <p:cBhvr>
                                        <p:cTn id="27" dur="500"/>
                                        <p:tgtEl>
                                          <p:spTgt spid="110285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102851">
                                            <p:txEl>
                                              <p:pRg st="2" end="2"/>
                                            </p:txEl>
                                          </p:spTgt>
                                        </p:tgtEl>
                                        <p:attrNameLst>
                                          <p:attrName>style.visibility</p:attrName>
                                        </p:attrNameLst>
                                      </p:cBhvr>
                                      <p:to>
                                        <p:strVal val="visible"/>
                                      </p:to>
                                    </p:set>
                                    <p:animEffect transition="in" filter="strips(downRight)">
                                      <p:cBhvr>
                                        <p:cTn id="32" dur="500"/>
                                        <p:tgtEl>
                                          <p:spTgt spid="11028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2851" grpId="0" build="p" autoUpdateAnimBg="0"/>
      <p:bldP spid="1102852"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4898" name="Rectangle 1026"/>
          <p:cNvSpPr>
            <a:spLocks noGrp="1" noChangeArrowheads="1"/>
          </p:cNvSpPr>
          <p:nvPr>
            <p:ph type="title"/>
          </p:nvPr>
        </p:nvSpPr>
        <p:spPr/>
        <p:txBody>
          <a:bodyPr/>
          <a:lstStyle/>
          <a:p>
            <a:pPr algn="ctr" fontAlgn="auto">
              <a:spcAft>
                <a:spcPts val="0"/>
              </a:spcAft>
              <a:defRPr/>
            </a:pPr>
            <a:r>
              <a:rPr lang="en-US" sz="4000" dirty="0" err="1">
                <a:solidFill>
                  <a:srgbClr val="FFC000"/>
                </a:solidFill>
                <a:latin typeface="Arial" pitchFamily="34" charset="0"/>
                <a:cs typeface="Arial" pitchFamily="34" charset="0"/>
              </a:rPr>
              <a:t>Diagrama</a:t>
            </a:r>
            <a:r>
              <a:rPr lang="en-US" sz="4000" dirty="0">
                <a:solidFill>
                  <a:srgbClr val="FFC000"/>
                </a:solidFill>
                <a:latin typeface="Arial" pitchFamily="34" charset="0"/>
                <a:cs typeface="Arial" pitchFamily="34" charset="0"/>
              </a:rPr>
              <a:t> de </a:t>
            </a:r>
            <a:r>
              <a:rPr lang="en-US" sz="4000" dirty="0" err="1">
                <a:solidFill>
                  <a:srgbClr val="FFC000"/>
                </a:solidFill>
                <a:latin typeface="Arial" pitchFamily="34" charset="0"/>
                <a:cs typeface="Arial" pitchFamily="34" charset="0"/>
              </a:rPr>
              <a:t>Flujo</a:t>
            </a:r>
            <a:r>
              <a:rPr lang="en-US" sz="4000" dirty="0">
                <a:solidFill>
                  <a:srgbClr val="FFC000"/>
                </a:solidFill>
                <a:latin typeface="Arial" pitchFamily="34" charset="0"/>
                <a:cs typeface="Arial" pitchFamily="34" charset="0"/>
              </a:rPr>
              <a:t> Circular</a:t>
            </a:r>
            <a:endParaRPr lang="en-US" sz="4000" dirty="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04899" name="Rectangle 1027"/>
          <p:cNvSpPr>
            <a:spLocks noGrp="1" noChangeArrowheads="1"/>
          </p:cNvSpPr>
          <p:nvPr>
            <p:ph sz="quarter" idx="1"/>
          </p:nvPr>
        </p:nvSpPr>
        <p:spPr/>
        <p:txBody>
          <a:bodyPr/>
          <a:lstStyle/>
          <a:p>
            <a:pPr algn="ctr">
              <a:spcBef>
                <a:spcPct val="50000"/>
              </a:spcBef>
              <a:buFont typeface="Monotype Sorts"/>
              <a:buNone/>
            </a:pPr>
            <a:r>
              <a:rPr lang="en-US" sz="3600" u="sng" smtClean="0">
                <a:solidFill>
                  <a:srgbClr val="B0001D"/>
                </a:solidFill>
                <a:latin typeface="Arial" pitchFamily="34" charset="0"/>
                <a:cs typeface="Arial" pitchFamily="34" charset="0"/>
              </a:rPr>
              <a:t>Factores de Producción</a:t>
            </a:r>
            <a:endParaRPr lang="en-US" sz="4400" u="sng" smtClean="0">
              <a:solidFill>
                <a:srgbClr val="B0001D"/>
              </a:solidFill>
              <a:latin typeface="Arial" pitchFamily="34" charset="0"/>
              <a:cs typeface="Arial" pitchFamily="34" charset="0"/>
            </a:endParaRPr>
          </a:p>
          <a:p>
            <a:pPr>
              <a:spcBef>
                <a:spcPct val="50000"/>
              </a:spcBef>
              <a:buClr>
                <a:srgbClr val="F09A0E"/>
              </a:buClr>
              <a:buFont typeface="Monotype Sorts"/>
              <a:buChar char="u"/>
            </a:pPr>
            <a:r>
              <a:rPr lang="en-US" sz="3600" i="1" smtClean="0">
                <a:solidFill>
                  <a:srgbClr val="474A81"/>
                </a:solidFill>
                <a:latin typeface="Arial" pitchFamily="34" charset="0"/>
                <a:cs typeface="Arial" pitchFamily="34" charset="0"/>
              </a:rPr>
              <a:t> </a:t>
            </a:r>
            <a:r>
              <a:rPr lang="en-US" sz="3600" smtClean="0">
                <a:solidFill>
                  <a:srgbClr val="474A81"/>
                </a:solidFill>
                <a:latin typeface="Arial" pitchFamily="34" charset="0"/>
                <a:cs typeface="Arial" pitchFamily="34" charset="0"/>
              </a:rPr>
              <a:t>Insumos empleados para producir bienes y servicios</a:t>
            </a:r>
          </a:p>
          <a:p>
            <a:pPr>
              <a:spcBef>
                <a:spcPct val="50000"/>
              </a:spcBef>
              <a:buClr>
                <a:srgbClr val="F09A0E"/>
              </a:buClr>
              <a:buFont typeface="Monotype Sorts"/>
              <a:buChar char="u"/>
            </a:pPr>
            <a:r>
              <a:rPr lang="en-US" sz="3600" smtClean="0">
                <a:solidFill>
                  <a:srgbClr val="474A81"/>
                </a:solidFill>
                <a:latin typeface="Arial" pitchFamily="34" charset="0"/>
                <a:cs typeface="Arial" pitchFamily="34" charset="0"/>
              </a:rPr>
              <a:t> Tierra, trabajo y capital</a:t>
            </a:r>
            <a:endParaRPr lang="en-US" sz="4400" smtClean="0">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4899">
                                            <p:txEl>
                                              <p:pRg st="0" end="0"/>
                                            </p:txEl>
                                          </p:spTgt>
                                        </p:tgtEl>
                                        <p:attrNameLst>
                                          <p:attrName>style.visibility</p:attrName>
                                        </p:attrNameLst>
                                      </p:cBhvr>
                                      <p:to>
                                        <p:strVal val="visible"/>
                                      </p:to>
                                    </p:set>
                                    <p:animEffect transition="in" filter="wipe(left)">
                                      <p:cBhvr>
                                        <p:cTn id="7" dur="500"/>
                                        <p:tgtEl>
                                          <p:spTgt spid="1104899">
                                            <p:txEl>
                                              <p:pRg st="0" end="0"/>
                                            </p:txEl>
                                          </p:spTgt>
                                        </p:tgtEl>
                                      </p:cBhvr>
                                    </p:animEffect>
                                  </p:childTnLst>
                                  <p:subTnLst>
                                    <p:animClr clrSpc="rgb" dir="cw">
                                      <p:cBhvr override="childStyle">
                                        <p:cTn dur="1" fill="hold" display="0" masterRel="nextClick" afterEffect="1"/>
                                        <p:tgtEl>
                                          <p:spTgt spid="1104899">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04899">
                                            <p:txEl>
                                              <p:pRg st="1" end="1"/>
                                            </p:txEl>
                                          </p:spTgt>
                                        </p:tgtEl>
                                        <p:attrNameLst>
                                          <p:attrName>style.visibility</p:attrName>
                                        </p:attrNameLst>
                                      </p:cBhvr>
                                      <p:to>
                                        <p:strVal val="visible"/>
                                      </p:to>
                                    </p:set>
                                    <p:animEffect transition="in" filter="wipe(left)">
                                      <p:cBhvr>
                                        <p:cTn id="12" dur="500"/>
                                        <p:tgtEl>
                                          <p:spTgt spid="1104899">
                                            <p:txEl>
                                              <p:pRg st="1" end="1"/>
                                            </p:txEl>
                                          </p:spTgt>
                                        </p:tgtEl>
                                      </p:cBhvr>
                                    </p:animEffect>
                                  </p:childTnLst>
                                  <p:subTnLst>
                                    <p:animClr clrSpc="rgb" dir="cw">
                                      <p:cBhvr override="childStyle">
                                        <p:cTn dur="1" fill="hold" display="0" masterRel="nextClick" afterEffect="1"/>
                                        <p:tgtEl>
                                          <p:spTgt spid="1104899">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04899">
                                            <p:txEl>
                                              <p:pRg st="2" end="2"/>
                                            </p:txEl>
                                          </p:spTgt>
                                        </p:tgtEl>
                                        <p:attrNameLst>
                                          <p:attrName>style.visibility</p:attrName>
                                        </p:attrNameLst>
                                      </p:cBhvr>
                                      <p:to>
                                        <p:strVal val="visible"/>
                                      </p:to>
                                    </p:set>
                                    <p:animEffect transition="in" filter="wipe(left)">
                                      <p:cBhvr>
                                        <p:cTn id="17" dur="500"/>
                                        <p:tgtEl>
                                          <p:spTgt spid="1104899">
                                            <p:txEl>
                                              <p:pRg st="2" end="2"/>
                                            </p:txEl>
                                          </p:spTgt>
                                        </p:tgtEl>
                                      </p:cBhvr>
                                    </p:animEffect>
                                  </p:childTnLst>
                                  <p:subTnLst>
                                    <p:animClr clrSpc="rgb" dir="cw">
                                      <p:cBhvr override="childStyle">
                                        <p:cTn dur="1" fill="hold" display="0" masterRel="nextClick" afterEffect="1"/>
                                        <p:tgtEl>
                                          <p:spTgt spid="1104899">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4899"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6948" name="Rectangle 1028"/>
          <p:cNvSpPr>
            <a:spLocks noGrp="1" noChangeArrowheads="1"/>
          </p:cNvSpPr>
          <p:nvPr>
            <p:ph type="title"/>
          </p:nvPr>
        </p:nvSpPr>
        <p:spPr/>
        <p:txBody>
          <a:bodyPr>
            <a:normAutofit fontScale="90000"/>
          </a:bodyPr>
          <a:lstStyle/>
          <a:p>
            <a:pPr algn="ctr" fontAlgn="auto">
              <a:spcAft>
                <a:spcPts val="0"/>
              </a:spcAft>
              <a:defRPr/>
            </a:pPr>
            <a:r>
              <a:rPr lang="en-US" sz="4000" dirty="0" err="1">
                <a:solidFill>
                  <a:srgbClr val="FFC000"/>
                </a:solidFill>
                <a:latin typeface="Arial" pitchFamily="34" charset="0"/>
                <a:cs typeface="Arial" pitchFamily="34" charset="0"/>
              </a:rPr>
              <a:t>Frontera</a:t>
            </a:r>
            <a:r>
              <a:rPr lang="en-US" sz="4000" dirty="0">
                <a:solidFill>
                  <a:srgbClr val="FFC000"/>
                </a:solidFill>
                <a:latin typeface="Arial" pitchFamily="34" charset="0"/>
                <a:cs typeface="Arial" pitchFamily="34" charset="0"/>
              </a:rPr>
              <a:t> de </a:t>
            </a:r>
            <a:r>
              <a:rPr lang="en-US" sz="4000" dirty="0" err="1">
                <a:solidFill>
                  <a:srgbClr val="FFC000"/>
                </a:solidFill>
                <a:latin typeface="Arial" pitchFamily="34" charset="0"/>
                <a:cs typeface="Arial" pitchFamily="34" charset="0"/>
              </a:rPr>
              <a:t>Posibilidades</a:t>
            </a:r>
            <a:r>
              <a:rPr lang="en-US" sz="4000" dirty="0">
                <a:solidFill>
                  <a:srgbClr val="FFC000"/>
                </a:solidFill>
                <a:latin typeface="Arial" pitchFamily="34" charset="0"/>
                <a:cs typeface="Arial" pitchFamily="34" charset="0"/>
              </a:rPr>
              <a:t> de </a:t>
            </a:r>
            <a:r>
              <a:rPr lang="en-US" sz="4000" dirty="0" err="1">
                <a:solidFill>
                  <a:srgbClr val="FFC000"/>
                </a:solidFill>
                <a:latin typeface="Arial" pitchFamily="34" charset="0"/>
                <a:cs typeface="Arial" pitchFamily="34" charset="0"/>
              </a:rPr>
              <a:t>Producción</a:t>
            </a:r>
            <a:endParaRPr lang="en-US" sz="4000" dirty="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06949" name="Rectangle 1029"/>
          <p:cNvSpPr>
            <a:spLocks noGrp="1" noChangeArrowheads="1"/>
          </p:cNvSpPr>
          <p:nvPr>
            <p:ph sz="quarter" idx="1"/>
          </p:nvPr>
        </p:nvSpPr>
        <p:spPr>
          <a:ln w="50800">
            <a:solidFill>
              <a:srgbClr val="474A81"/>
            </a:solidFill>
          </a:ln>
        </p:spPr>
        <p:txBody>
          <a:bodyPr/>
          <a:lstStyle/>
          <a:p>
            <a:r>
              <a:rPr lang="en-US" sz="3600" smtClean="0">
                <a:solidFill>
                  <a:srgbClr val="474A81"/>
                </a:solidFill>
                <a:latin typeface="Arial" pitchFamily="34" charset="0"/>
                <a:cs typeface="Arial" pitchFamily="34" charset="0"/>
              </a:rPr>
              <a:t>La </a:t>
            </a:r>
            <a:r>
              <a:rPr lang="en-US" sz="3600" u="sng" smtClean="0">
                <a:solidFill>
                  <a:srgbClr val="B0001D"/>
                </a:solidFill>
                <a:latin typeface="Arial" pitchFamily="34" charset="0"/>
                <a:cs typeface="Arial" pitchFamily="34" charset="0"/>
              </a:rPr>
              <a:t>frontera de posibilidades de producción</a:t>
            </a:r>
            <a:r>
              <a:rPr lang="en-US" sz="3600" smtClean="0">
                <a:solidFill>
                  <a:srgbClr val="474A81"/>
                </a:solidFill>
                <a:latin typeface="Arial" pitchFamily="34" charset="0"/>
                <a:cs typeface="Arial" pitchFamily="34" charset="0"/>
              </a:rPr>
              <a:t> es un gráfico que muestra varias combinaciones de producción que la economía puede producir dados los factores de producción y la tecnología.</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106949">
                                            <p:txEl>
                                              <p:pRg st="0" end="0"/>
                                            </p:txEl>
                                          </p:spTgt>
                                        </p:tgtEl>
                                        <p:attrNameLst>
                                          <p:attrName>style.visibility</p:attrName>
                                        </p:attrNameLst>
                                      </p:cBhvr>
                                      <p:to>
                                        <p:strVal val="visible"/>
                                      </p:to>
                                    </p:set>
                                    <p:animEffect transition="in" filter="barn(outVertical)">
                                      <p:cBhvr>
                                        <p:cTn id="7" dur="500"/>
                                        <p:tgtEl>
                                          <p:spTgt spid="11069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94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p:txBody>
          <a:bodyPr>
            <a:normAutofit fontScale="90000"/>
          </a:bodyPr>
          <a:lstStyle/>
          <a:p>
            <a:pPr algn="ctr" fontAlgn="auto">
              <a:spcAft>
                <a:spcPts val="0"/>
              </a:spcAft>
              <a:defRPr/>
            </a:pPr>
            <a:r>
              <a:rPr lang="es-MX">
                <a:solidFill>
                  <a:schemeClr val="accent1">
                    <a:satMod val="150000"/>
                  </a:schemeClr>
                </a:solidFill>
                <a:latin typeface="Arial" pitchFamily="34" charset="0"/>
                <a:cs typeface="Arial" pitchFamily="34" charset="0"/>
              </a:rPr>
              <a:t>La Frontera de </a:t>
            </a:r>
            <a:br>
              <a:rPr lang="es-MX">
                <a:solidFill>
                  <a:schemeClr val="accent1">
                    <a:satMod val="150000"/>
                  </a:schemeClr>
                </a:solidFill>
                <a:latin typeface="Arial" pitchFamily="34" charset="0"/>
                <a:cs typeface="Arial" pitchFamily="34" charset="0"/>
              </a:rPr>
            </a:br>
            <a:r>
              <a:rPr lang="es-MX">
                <a:solidFill>
                  <a:schemeClr val="accent1">
                    <a:satMod val="150000"/>
                  </a:schemeClr>
                </a:solidFill>
                <a:latin typeface="Arial" pitchFamily="34" charset="0"/>
                <a:cs typeface="Arial" pitchFamily="34" charset="0"/>
              </a:rPr>
              <a:t>Posibilidades de Producción</a:t>
            </a:r>
          </a:p>
        </p:txBody>
      </p:sp>
      <p:sp>
        <p:nvSpPr>
          <p:cNvPr id="45059" name="Rectangle 3"/>
          <p:cNvSpPr>
            <a:spLocks noGrp="1" noChangeArrowheads="1"/>
          </p:cNvSpPr>
          <p:nvPr>
            <p:ph type="body" idx="1"/>
          </p:nvPr>
        </p:nvSpPr>
        <p:spPr>
          <a:xfrm>
            <a:off x="250825" y="1981200"/>
            <a:ext cx="8642350" cy="4114800"/>
          </a:xfrm>
        </p:spPr>
        <p:txBody>
          <a:bodyPr/>
          <a:lstStyle/>
          <a:p>
            <a:r>
              <a:rPr lang="es-ES" smtClean="0">
                <a:latin typeface="Arial" pitchFamily="34" charset="0"/>
                <a:cs typeface="Arial" pitchFamily="34" charset="0"/>
              </a:rPr>
              <a:t>Nuestro modelo a estudiar se trata de </a:t>
            </a:r>
            <a:r>
              <a:rPr lang="es-MX" smtClean="0">
                <a:latin typeface="Arial" pitchFamily="34" charset="0"/>
                <a:cs typeface="Arial" pitchFamily="34" charset="0"/>
              </a:rPr>
              <a:t>un gráfico que muestra varias combinaciones de producción que la economía puede producir dados los factores de producción y la tecnología existentes en el momento. Es como una fotografía del momento acerca del potencial posible de producción. </a:t>
            </a:r>
          </a:p>
        </p:txBody>
      </p:sp>
    </p:spTree>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p:txBody>
          <a:bodyPr>
            <a:normAutofit fontScale="90000"/>
          </a:bodyPr>
          <a:lstStyle/>
          <a:p>
            <a:pPr algn="ctr" fontAlgn="auto">
              <a:spcAft>
                <a:spcPts val="0"/>
              </a:spcAft>
              <a:defRPr/>
            </a:pPr>
            <a:r>
              <a:rPr lang="es-MX">
                <a:solidFill>
                  <a:schemeClr val="accent1">
                    <a:satMod val="150000"/>
                  </a:schemeClr>
                </a:solidFill>
                <a:latin typeface="Arial" pitchFamily="34" charset="0"/>
                <a:cs typeface="Arial" pitchFamily="34" charset="0"/>
              </a:rPr>
              <a:t>La Frontera de </a:t>
            </a:r>
            <a:br>
              <a:rPr lang="es-MX">
                <a:solidFill>
                  <a:schemeClr val="accent1">
                    <a:satMod val="150000"/>
                  </a:schemeClr>
                </a:solidFill>
                <a:latin typeface="Arial" pitchFamily="34" charset="0"/>
                <a:cs typeface="Arial" pitchFamily="34" charset="0"/>
              </a:rPr>
            </a:br>
            <a:r>
              <a:rPr lang="es-MX">
                <a:solidFill>
                  <a:schemeClr val="accent1">
                    <a:satMod val="150000"/>
                  </a:schemeClr>
                </a:solidFill>
                <a:latin typeface="Arial" pitchFamily="34" charset="0"/>
                <a:cs typeface="Arial" pitchFamily="34" charset="0"/>
              </a:rPr>
              <a:t>Posibilidades de Producción</a:t>
            </a:r>
          </a:p>
        </p:txBody>
      </p:sp>
      <p:sp>
        <p:nvSpPr>
          <p:cNvPr id="46083" name="Rectangle 3"/>
          <p:cNvSpPr>
            <a:spLocks noGrp="1" noChangeArrowheads="1"/>
          </p:cNvSpPr>
          <p:nvPr>
            <p:ph type="body" idx="1"/>
          </p:nvPr>
        </p:nvSpPr>
        <p:spPr>
          <a:xfrm>
            <a:off x="323850" y="1981200"/>
            <a:ext cx="8569325" cy="4114800"/>
          </a:xfrm>
        </p:spPr>
        <p:txBody>
          <a:bodyPr/>
          <a:lstStyle/>
          <a:p>
            <a:r>
              <a:rPr lang="es-ES" smtClean="0">
                <a:latin typeface="Arial" pitchFamily="34" charset="0"/>
                <a:cs typeface="Arial" pitchFamily="34" charset="0"/>
              </a:rPr>
              <a:t>En la realidad, la sociedad se enfrenta a la elección entre muchas opciones posibles teniendo una gran variedad de bienes y servicios, sin embargo, como ya lo explicamos la idea fundamental de los modelos económicos es la de simplificar la realidad para mejorar la comprensión de la economía. </a:t>
            </a:r>
            <a:endParaRPr lang="es-MX" smtClean="0">
              <a:latin typeface="Arial" pitchFamily="34" charset="0"/>
              <a:cs typeface="Arial" pitchFamily="34" charset="0"/>
            </a:endParaRPr>
          </a:p>
        </p:txBody>
      </p:sp>
    </p:spTree>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p:cNvSpPr>
            <a:spLocks noGrp="1" noChangeArrowheads="1"/>
          </p:cNvSpPr>
          <p:nvPr>
            <p:ph type="title"/>
          </p:nvPr>
        </p:nvSpPr>
        <p:spPr/>
        <p:txBody>
          <a:bodyPr>
            <a:normAutofit fontScale="90000"/>
          </a:bodyPr>
          <a:lstStyle/>
          <a:p>
            <a:pPr algn="ctr" fontAlgn="auto">
              <a:spcAft>
                <a:spcPts val="0"/>
              </a:spcAft>
              <a:defRPr/>
            </a:pPr>
            <a:r>
              <a:rPr lang="es-MX">
                <a:solidFill>
                  <a:schemeClr val="accent1">
                    <a:satMod val="150000"/>
                  </a:schemeClr>
                </a:solidFill>
                <a:latin typeface="Arial" pitchFamily="34" charset="0"/>
                <a:cs typeface="Arial" pitchFamily="34" charset="0"/>
              </a:rPr>
              <a:t>La Frontera de </a:t>
            </a:r>
            <a:br>
              <a:rPr lang="es-MX">
                <a:solidFill>
                  <a:schemeClr val="accent1">
                    <a:satMod val="150000"/>
                  </a:schemeClr>
                </a:solidFill>
                <a:latin typeface="Arial" pitchFamily="34" charset="0"/>
                <a:cs typeface="Arial" pitchFamily="34" charset="0"/>
              </a:rPr>
            </a:br>
            <a:r>
              <a:rPr lang="es-MX">
                <a:solidFill>
                  <a:schemeClr val="accent1">
                    <a:satMod val="150000"/>
                  </a:schemeClr>
                </a:solidFill>
                <a:latin typeface="Arial" pitchFamily="34" charset="0"/>
                <a:cs typeface="Arial" pitchFamily="34" charset="0"/>
              </a:rPr>
              <a:t>Posibilidades de Producción</a:t>
            </a:r>
          </a:p>
        </p:txBody>
      </p:sp>
      <p:sp>
        <p:nvSpPr>
          <p:cNvPr id="47107" name="Rectangle 3"/>
          <p:cNvSpPr>
            <a:spLocks noGrp="1" noChangeArrowheads="1"/>
          </p:cNvSpPr>
          <p:nvPr>
            <p:ph type="body" idx="1"/>
          </p:nvPr>
        </p:nvSpPr>
        <p:spPr>
          <a:xfrm>
            <a:off x="611188" y="1981200"/>
            <a:ext cx="8208962" cy="4471988"/>
          </a:xfrm>
        </p:spPr>
        <p:txBody>
          <a:bodyPr/>
          <a:lstStyle/>
          <a:p>
            <a:r>
              <a:rPr lang="es-ES" sz="2800" smtClean="0">
                <a:latin typeface="Arial" pitchFamily="34" charset="0"/>
                <a:cs typeface="Arial" pitchFamily="34" charset="0"/>
              </a:rPr>
              <a:t>El modelo esta basado en cuatro supuestos:</a:t>
            </a:r>
          </a:p>
          <a:p>
            <a:pPr lvl="1"/>
            <a:r>
              <a:rPr lang="es-ES" sz="2400" smtClean="0">
                <a:latin typeface="Arial" pitchFamily="34" charset="0"/>
                <a:cs typeface="Arial" pitchFamily="34" charset="0"/>
              </a:rPr>
              <a:t>Solo se producen 2 bienes.</a:t>
            </a:r>
          </a:p>
          <a:p>
            <a:pPr lvl="1"/>
            <a:r>
              <a:rPr lang="es-ES" sz="2400" smtClean="0">
                <a:latin typeface="Arial" pitchFamily="34" charset="0"/>
                <a:cs typeface="Arial" pitchFamily="34" charset="0"/>
              </a:rPr>
              <a:t>Los recursos existentes no varían en el corto plazo, es decir, son constantes.</a:t>
            </a:r>
          </a:p>
          <a:p>
            <a:pPr lvl="1"/>
            <a:r>
              <a:rPr lang="es-ES" sz="2400" smtClean="0">
                <a:latin typeface="Arial" pitchFamily="34" charset="0"/>
                <a:cs typeface="Arial" pitchFamily="34" charset="0"/>
              </a:rPr>
              <a:t>El nivel tecnológico no varía el corto plazo, es decir, es constante.</a:t>
            </a:r>
          </a:p>
          <a:p>
            <a:pPr lvl="1"/>
            <a:r>
              <a:rPr lang="es-ES" sz="2400" smtClean="0">
                <a:latin typeface="Arial" pitchFamily="34" charset="0"/>
                <a:cs typeface="Arial" pitchFamily="34" charset="0"/>
              </a:rPr>
              <a:t>Nos encontramos en la situación en pleno empleo donde los recursos son utilizados de la manera más eficientemente posible. Es decir, el país trabaja con eficiencia.</a:t>
            </a:r>
            <a:endParaRPr lang="es-MX" sz="2400" smtClean="0">
              <a:latin typeface="Arial" pitchFamily="34" charset="0"/>
              <a:cs typeface="Arial" pitchFamily="34" charset="0"/>
            </a:endParaRPr>
          </a:p>
        </p:txBody>
      </p:sp>
    </p:spTree>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994" name="Rectangle 2"/>
          <p:cNvSpPr>
            <a:spLocks noGrp="1" noChangeArrowheads="1"/>
          </p:cNvSpPr>
          <p:nvPr>
            <p:ph type="title"/>
          </p:nvPr>
        </p:nvSpPr>
        <p:spPr>
          <a:xfrm>
            <a:off x="609600" y="152400"/>
            <a:ext cx="7772400" cy="1143000"/>
          </a:xfrm>
        </p:spPr>
        <p:txBody>
          <a:bodyPr>
            <a:normAutofit fontScale="90000"/>
          </a:bodyPr>
          <a:lstStyle/>
          <a:p>
            <a:pPr algn="ctr" fontAlgn="auto">
              <a:spcAft>
                <a:spcPts val="0"/>
              </a:spcAft>
              <a:defRPr/>
            </a:pPr>
            <a:r>
              <a:rPr lang="en-US" sz="4000" dirty="0" err="1">
                <a:solidFill>
                  <a:srgbClr val="FFC000"/>
                </a:solidFill>
                <a:latin typeface="Arial" pitchFamily="34" charset="0"/>
                <a:cs typeface="Arial" pitchFamily="34" charset="0"/>
              </a:rPr>
              <a:t>Frontera</a:t>
            </a:r>
            <a:r>
              <a:rPr lang="en-US" sz="4000" dirty="0">
                <a:solidFill>
                  <a:srgbClr val="FFC000"/>
                </a:solidFill>
                <a:latin typeface="Arial" pitchFamily="34" charset="0"/>
                <a:cs typeface="Arial" pitchFamily="34" charset="0"/>
              </a:rPr>
              <a:t> de </a:t>
            </a:r>
            <a:r>
              <a:rPr lang="en-US" sz="4000" dirty="0" err="1">
                <a:solidFill>
                  <a:srgbClr val="FFC000"/>
                </a:solidFill>
                <a:latin typeface="Arial" pitchFamily="34" charset="0"/>
                <a:cs typeface="Arial" pitchFamily="34" charset="0"/>
              </a:rPr>
              <a:t>Posibilidades</a:t>
            </a:r>
            <a:r>
              <a:rPr lang="en-US" sz="4000" dirty="0">
                <a:solidFill>
                  <a:srgbClr val="FFC000"/>
                </a:solidFill>
                <a:latin typeface="Arial" pitchFamily="34" charset="0"/>
                <a:cs typeface="Arial" pitchFamily="34" charset="0"/>
              </a:rPr>
              <a:t> de </a:t>
            </a:r>
            <a:r>
              <a:rPr lang="en-US" sz="4000" dirty="0" err="1">
                <a:solidFill>
                  <a:srgbClr val="FFC000"/>
                </a:solidFill>
                <a:latin typeface="Arial" pitchFamily="34" charset="0"/>
                <a:cs typeface="Arial" pitchFamily="34" charset="0"/>
              </a:rPr>
              <a:t>Producción</a:t>
            </a:r>
            <a:endParaRPr lang="en-US" sz="4000" dirty="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08995" name="Freeform 3"/>
          <p:cNvSpPr>
            <a:spLocks/>
          </p:cNvSpPr>
          <p:nvPr/>
        </p:nvSpPr>
        <p:spPr bwMode="auto">
          <a:xfrm>
            <a:off x="1524000" y="2514600"/>
            <a:ext cx="4443413" cy="3756025"/>
          </a:xfrm>
          <a:custGeom>
            <a:avLst/>
            <a:gdLst>
              <a:gd name="T0" fmla="*/ 2798 w 2799"/>
              <a:gd name="T1" fmla="*/ 2365 h 2366"/>
              <a:gd name="T2" fmla="*/ 2659 w 2799"/>
              <a:gd name="T3" fmla="*/ 1853 h 2366"/>
              <a:gd name="T4" fmla="*/ 2464 w 2799"/>
              <a:gd name="T5" fmla="*/ 1411 h 2366"/>
              <a:gd name="T6" fmla="*/ 2199 w 2799"/>
              <a:gd name="T7" fmla="*/ 1037 h 2366"/>
              <a:gd name="T8" fmla="*/ 1879 w 2799"/>
              <a:gd name="T9" fmla="*/ 733 h 2366"/>
              <a:gd name="T10" fmla="*/ 1517 w 2799"/>
              <a:gd name="T11" fmla="*/ 470 h 2366"/>
              <a:gd name="T12" fmla="*/ 1072 w 2799"/>
              <a:gd name="T13" fmla="*/ 263 h 2366"/>
              <a:gd name="T14" fmla="*/ 571 w 2799"/>
              <a:gd name="T15" fmla="*/ 111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99"/>
              <a:gd name="T28" fmla="*/ 0 h 2366"/>
              <a:gd name="T29" fmla="*/ 2799 w 2799"/>
              <a:gd name="T30" fmla="*/ 2366 h 23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38100" cap="rnd" cmpd="sng">
            <a:solidFill>
              <a:srgbClr val="000099"/>
            </a:solidFill>
            <a:prstDash val="solid"/>
            <a:round/>
            <a:headEnd type="none" w="sm" len="sm"/>
            <a:tailEnd type="none" w="sm" len="sm"/>
          </a:ln>
        </p:spPr>
        <p:txBody>
          <a:bodyPr/>
          <a:lstStyle/>
          <a:p>
            <a:endParaRPr lang="es-MX"/>
          </a:p>
        </p:txBody>
      </p:sp>
      <p:sp>
        <p:nvSpPr>
          <p:cNvPr id="1108997" name="Rectangle 5"/>
          <p:cNvSpPr>
            <a:spLocks noChangeArrowheads="1"/>
          </p:cNvSpPr>
          <p:nvPr/>
        </p:nvSpPr>
        <p:spPr bwMode="auto">
          <a:xfrm>
            <a:off x="152400" y="1524000"/>
            <a:ext cx="1590675" cy="830263"/>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Cantidad</a:t>
            </a:r>
            <a:br>
              <a:rPr lang="en-US" sz="1800" b="1">
                <a:solidFill>
                  <a:srgbClr val="000000"/>
                </a:solidFill>
                <a:latin typeface="Arial" pitchFamily="34" charset="0"/>
              </a:rPr>
            </a:br>
            <a:r>
              <a:rPr lang="en-US" sz="1800" b="1">
                <a:solidFill>
                  <a:srgbClr val="000000"/>
                </a:solidFill>
                <a:latin typeface="Arial" pitchFamily="34" charset="0"/>
              </a:rPr>
              <a:t>computadoras</a:t>
            </a:r>
            <a:br>
              <a:rPr lang="en-US" sz="1800" b="1">
                <a:solidFill>
                  <a:srgbClr val="000000"/>
                </a:solidFill>
                <a:latin typeface="Arial" pitchFamily="34" charset="0"/>
              </a:rPr>
            </a:br>
            <a:r>
              <a:rPr lang="en-US" sz="1800" b="1">
                <a:solidFill>
                  <a:srgbClr val="000000"/>
                </a:solidFill>
                <a:latin typeface="Arial" pitchFamily="34" charset="0"/>
              </a:rPr>
              <a:t>producidas</a:t>
            </a:r>
          </a:p>
        </p:txBody>
      </p:sp>
      <p:sp>
        <p:nvSpPr>
          <p:cNvPr id="1108998" name="Rectangle 6"/>
          <p:cNvSpPr>
            <a:spLocks noChangeArrowheads="1"/>
          </p:cNvSpPr>
          <p:nvPr/>
        </p:nvSpPr>
        <p:spPr bwMode="auto">
          <a:xfrm>
            <a:off x="7315200" y="6308725"/>
            <a:ext cx="1828800" cy="549275"/>
          </a:xfrm>
          <a:prstGeom prst="rect">
            <a:avLst/>
          </a:prstGeom>
          <a:noFill/>
          <a:ln w="9525">
            <a:noFill/>
            <a:miter lim="800000"/>
            <a:headEnd/>
            <a:tailEnd/>
          </a:ln>
        </p:spPr>
        <p:txBody>
          <a:bodyPr lIns="0" tIns="0" rIns="0" bIns="0">
            <a:spAutoFit/>
          </a:bodyPr>
          <a:lstStyle/>
          <a:p>
            <a:pPr eaLnBrk="0" hangingPunct="0"/>
            <a:r>
              <a:rPr lang="en-US" sz="1800" b="1">
                <a:solidFill>
                  <a:srgbClr val="000000"/>
                </a:solidFill>
                <a:latin typeface="Arial" pitchFamily="34" charset="0"/>
              </a:rPr>
              <a:t>Cantidad carros producidos</a:t>
            </a:r>
          </a:p>
        </p:txBody>
      </p:sp>
      <p:sp>
        <p:nvSpPr>
          <p:cNvPr id="1108999" name="Rectangle 7"/>
          <p:cNvSpPr>
            <a:spLocks noChangeArrowheads="1"/>
          </p:cNvSpPr>
          <p:nvPr/>
        </p:nvSpPr>
        <p:spPr bwMode="auto">
          <a:xfrm>
            <a:off x="884238" y="2427288"/>
            <a:ext cx="5778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3,000</a:t>
            </a:r>
          </a:p>
        </p:txBody>
      </p:sp>
      <p:grpSp>
        <p:nvGrpSpPr>
          <p:cNvPr id="2" name="Group 31"/>
          <p:cNvGrpSpPr>
            <a:grpSpLocks/>
          </p:cNvGrpSpPr>
          <p:nvPr/>
        </p:nvGrpSpPr>
        <p:grpSpPr bwMode="auto">
          <a:xfrm>
            <a:off x="1325563" y="1525588"/>
            <a:ext cx="6675437" cy="5106987"/>
            <a:chOff x="835" y="961"/>
            <a:chExt cx="4205" cy="3217"/>
          </a:xfrm>
        </p:grpSpPr>
        <p:sp>
          <p:nvSpPr>
            <p:cNvPr id="48167" name="Freeform 4"/>
            <p:cNvSpPr>
              <a:spLocks/>
            </p:cNvSpPr>
            <p:nvPr/>
          </p:nvSpPr>
          <p:spPr bwMode="auto">
            <a:xfrm>
              <a:off x="960" y="961"/>
              <a:ext cx="4080" cy="3017"/>
            </a:xfrm>
            <a:custGeom>
              <a:avLst/>
              <a:gdLst>
                <a:gd name="T0" fmla="*/ 0 w 4080"/>
                <a:gd name="T1" fmla="*/ 0 h 3017"/>
                <a:gd name="T2" fmla="*/ 0 w 4080"/>
                <a:gd name="T3" fmla="*/ 3016 h 3017"/>
                <a:gd name="T4" fmla="*/ 4079 w 4080"/>
                <a:gd name="T5" fmla="*/ 3016 h 3017"/>
                <a:gd name="T6" fmla="*/ 0 60000 65536"/>
                <a:gd name="T7" fmla="*/ 0 60000 65536"/>
                <a:gd name="T8" fmla="*/ 0 60000 65536"/>
                <a:gd name="T9" fmla="*/ 0 w 4080"/>
                <a:gd name="T10" fmla="*/ 0 h 3017"/>
                <a:gd name="T11" fmla="*/ 4080 w 4080"/>
                <a:gd name="T12" fmla="*/ 3017 h 3017"/>
              </a:gdLst>
              <a:ahLst/>
              <a:cxnLst>
                <a:cxn ang="T6">
                  <a:pos x="T0" y="T1"/>
                </a:cxn>
                <a:cxn ang="T7">
                  <a:pos x="T2" y="T3"/>
                </a:cxn>
                <a:cxn ang="T8">
                  <a:pos x="T4" y="T5"/>
                </a:cxn>
              </a:cxnLst>
              <a:rect l="T9" t="T10" r="T11" b="T12"/>
              <a:pathLst>
                <a:path w="4080" h="3017">
                  <a:moveTo>
                    <a:pt x="0" y="0"/>
                  </a:moveTo>
                  <a:lnTo>
                    <a:pt x="0" y="3016"/>
                  </a:lnTo>
                  <a:lnTo>
                    <a:pt x="4079" y="3016"/>
                  </a:lnTo>
                </a:path>
              </a:pathLst>
            </a:custGeom>
            <a:noFill/>
            <a:ln w="28575" cap="rnd" cmpd="sng">
              <a:solidFill>
                <a:srgbClr val="000000"/>
              </a:solidFill>
              <a:prstDash val="solid"/>
              <a:round/>
              <a:headEnd type="none" w="sm" len="sm"/>
              <a:tailEnd type="none" w="sm" len="sm"/>
            </a:ln>
          </p:spPr>
          <p:txBody>
            <a:bodyPr/>
            <a:lstStyle/>
            <a:p>
              <a:endParaRPr lang="es-MX"/>
            </a:p>
          </p:txBody>
        </p:sp>
        <p:sp>
          <p:nvSpPr>
            <p:cNvPr id="48168" name="Rectangle 15"/>
            <p:cNvSpPr>
              <a:spLocks noChangeArrowheads="1"/>
            </p:cNvSpPr>
            <p:nvPr/>
          </p:nvSpPr>
          <p:spPr bwMode="auto">
            <a:xfrm>
              <a:off x="835" y="4004"/>
              <a:ext cx="81"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0</a:t>
              </a:r>
            </a:p>
          </p:txBody>
        </p:sp>
      </p:grpSp>
      <p:sp>
        <p:nvSpPr>
          <p:cNvPr id="1109008" name="Rectangle 16"/>
          <p:cNvSpPr>
            <a:spLocks noChangeArrowheads="1"/>
          </p:cNvSpPr>
          <p:nvPr/>
        </p:nvSpPr>
        <p:spPr bwMode="auto">
          <a:xfrm>
            <a:off x="5700713" y="6356350"/>
            <a:ext cx="5778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1,000</a:t>
            </a:r>
          </a:p>
        </p:txBody>
      </p:sp>
      <p:grpSp>
        <p:nvGrpSpPr>
          <p:cNvPr id="3" name="Group 33"/>
          <p:cNvGrpSpPr>
            <a:grpSpLocks/>
          </p:cNvGrpSpPr>
          <p:nvPr/>
        </p:nvGrpSpPr>
        <p:grpSpPr bwMode="auto">
          <a:xfrm>
            <a:off x="884238" y="3678238"/>
            <a:ext cx="3763962" cy="276225"/>
            <a:chOff x="557" y="2317"/>
            <a:chExt cx="2371" cy="174"/>
          </a:xfrm>
        </p:grpSpPr>
        <p:sp>
          <p:nvSpPr>
            <p:cNvPr id="48165" name="Rectangle 9"/>
            <p:cNvSpPr>
              <a:spLocks noChangeArrowheads="1"/>
            </p:cNvSpPr>
            <p:nvPr/>
          </p:nvSpPr>
          <p:spPr bwMode="auto">
            <a:xfrm>
              <a:off x="557" y="2317"/>
              <a:ext cx="364"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2,000</a:t>
              </a:r>
            </a:p>
          </p:txBody>
        </p:sp>
        <p:sp>
          <p:nvSpPr>
            <p:cNvPr id="48166" name="Line 17"/>
            <p:cNvSpPr>
              <a:spLocks noChangeShapeType="1"/>
            </p:cNvSpPr>
            <p:nvPr/>
          </p:nvSpPr>
          <p:spPr bwMode="auto">
            <a:xfrm>
              <a:off x="960" y="2400"/>
              <a:ext cx="1968"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4" name="Group 34"/>
          <p:cNvGrpSpPr>
            <a:grpSpLocks/>
          </p:cNvGrpSpPr>
          <p:nvPr/>
        </p:nvGrpSpPr>
        <p:grpSpPr bwMode="auto">
          <a:xfrm>
            <a:off x="4572000" y="3810000"/>
            <a:ext cx="384175" cy="2820988"/>
            <a:chOff x="2880" y="2400"/>
            <a:chExt cx="242" cy="1777"/>
          </a:xfrm>
        </p:grpSpPr>
        <p:sp>
          <p:nvSpPr>
            <p:cNvPr id="48163" name="Rectangle 12"/>
            <p:cNvSpPr>
              <a:spLocks noChangeArrowheads="1"/>
            </p:cNvSpPr>
            <p:nvPr/>
          </p:nvSpPr>
          <p:spPr bwMode="auto">
            <a:xfrm>
              <a:off x="2880" y="4003"/>
              <a:ext cx="242"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700</a:t>
              </a:r>
            </a:p>
          </p:txBody>
        </p:sp>
        <p:sp>
          <p:nvSpPr>
            <p:cNvPr id="48164" name="Line 18"/>
            <p:cNvSpPr>
              <a:spLocks noChangeShapeType="1"/>
            </p:cNvSpPr>
            <p:nvPr/>
          </p:nvSpPr>
          <p:spPr bwMode="auto">
            <a:xfrm>
              <a:off x="2928" y="2400"/>
              <a:ext cx="0" cy="1584"/>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5" name="Group 36"/>
          <p:cNvGrpSpPr>
            <a:grpSpLocks/>
          </p:cNvGrpSpPr>
          <p:nvPr/>
        </p:nvGrpSpPr>
        <p:grpSpPr bwMode="auto">
          <a:xfrm>
            <a:off x="884238" y="4930775"/>
            <a:ext cx="1935162" cy="276225"/>
            <a:chOff x="557" y="3106"/>
            <a:chExt cx="1219" cy="174"/>
          </a:xfrm>
        </p:grpSpPr>
        <p:sp>
          <p:nvSpPr>
            <p:cNvPr id="48161" name="Rectangle 8"/>
            <p:cNvSpPr>
              <a:spLocks noChangeArrowheads="1"/>
            </p:cNvSpPr>
            <p:nvPr/>
          </p:nvSpPr>
          <p:spPr bwMode="auto">
            <a:xfrm>
              <a:off x="557" y="3106"/>
              <a:ext cx="364"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1,000</a:t>
              </a:r>
            </a:p>
          </p:txBody>
        </p:sp>
        <p:sp>
          <p:nvSpPr>
            <p:cNvPr id="48162" name="Line 19"/>
            <p:cNvSpPr>
              <a:spLocks noChangeShapeType="1"/>
            </p:cNvSpPr>
            <p:nvPr/>
          </p:nvSpPr>
          <p:spPr bwMode="auto">
            <a:xfrm>
              <a:off x="960" y="3168"/>
              <a:ext cx="816"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6" name="Group 37"/>
          <p:cNvGrpSpPr>
            <a:grpSpLocks/>
          </p:cNvGrpSpPr>
          <p:nvPr/>
        </p:nvGrpSpPr>
        <p:grpSpPr bwMode="auto">
          <a:xfrm>
            <a:off x="2673350" y="5029200"/>
            <a:ext cx="384175" cy="1603375"/>
            <a:chOff x="1684" y="3168"/>
            <a:chExt cx="242" cy="1010"/>
          </a:xfrm>
        </p:grpSpPr>
        <p:sp>
          <p:nvSpPr>
            <p:cNvPr id="48159" name="Rectangle 14"/>
            <p:cNvSpPr>
              <a:spLocks noChangeArrowheads="1"/>
            </p:cNvSpPr>
            <p:nvPr/>
          </p:nvSpPr>
          <p:spPr bwMode="auto">
            <a:xfrm>
              <a:off x="1684" y="4004"/>
              <a:ext cx="242"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300</a:t>
              </a:r>
            </a:p>
          </p:txBody>
        </p:sp>
        <p:sp>
          <p:nvSpPr>
            <p:cNvPr id="48160" name="Line 20"/>
            <p:cNvSpPr>
              <a:spLocks noChangeShapeType="1"/>
            </p:cNvSpPr>
            <p:nvPr/>
          </p:nvSpPr>
          <p:spPr bwMode="auto">
            <a:xfrm>
              <a:off x="1776" y="3168"/>
              <a:ext cx="0" cy="816"/>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7" name="Group 32"/>
          <p:cNvGrpSpPr>
            <a:grpSpLocks/>
          </p:cNvGrpSpPr>
          <p:nvPr/>
        </p:nvGrpSpPr>
        <p:grpSpPr bwMode="auto">
          <a:xfrm>
            <a:off x="4572000" y="3581400"/>
            <a:ext cx="414338" cy="307975"/>
            <a:chOff x="2880" y="2256"/>
            <a:chExt cx="261" cy="194"/>
          </a:xfrm>
        </p:grpSpPr>
        <p:sp>
          <p:nvSpPr>
            <p:cNvPr id="48157" name="Rectangle 11"/>
            <p:cNvSpPr>
              <a:spLocks noChangeArrowheads="1"/>
            </p:cNvSpPr>
            <p:nvPr/>
          </p:nvSpPr>
          <p:spPr bwMode="auto">
            <a:xfrm>
              <a:off x="3024" y="2256"/>
              <a:ext cx="117" cy="194"/>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A</a:t>
              </a:r>
            </a:p>
          </p:txBody>
        </p:sp>
        <p:sp>
          <p:nvSpPr>
            <p:cNvPr id="48158" name="Freeform 22"/>
            <p:cNvSpPr>
              <a:spLocks/>
            </p:cNvSpPr>
            <p:nvPr/>
          </p:nvSpPr>
          <p:spPr bwMode="auto">
            <a:xfrm>
              <a:off x="2880" y="2352"/>
              <a:ext cx="70" cy="8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grpSp>
      <p:grpSp>
        <p:nvGrpSpPr>
          <p:cNvPr id="8" name="Group 35"/>
          <p:cNvGrpSpPr>
            <a:grpSpLocks/>
          </p:cNvGrpSpPr>
          <p:nvPr/>
        </p:nvGrpSpPr>
        <p:grpSpPr bwMode="auto">
          <a:xfrm>
            <a:off x="2743200" y="4724400"/>
            <a:ext cx="338138" cy="360363"/>
            <a:chOff x="1728" y="2976"/>
            <a:chExt cx="213" cy="227"/>
          </a:xfrm>
        </p:grpSpPr>
        <p:sp>
          <p:nvSpPr>
            <p:cNvPr id="48155" name="Freeform 21"/>
            <p:cNvSpPr>
              <a:spLocks/>
            </p:cNvSpPr>
            <p:nvPr/>
          </p:nvSpPr>
          <p:spPr bwMode="auto">
            <a:xfrm>
              <a:off x="1728" y="3120"/>
              <a:ext cx="70" cy="8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48156" name="Rectangle 23"/>
            <p:cNvSpPr>
              <a:spLocks noChangeArrowheads="1"/>
            </p:cNvSpPr>
            <p:nvPr/>
          </p:nvSpPr>
          <p:spPr bwMode="auto">
            <a:xfrm>
              <a:off x="1824" y="2976"/>
              <a:ext cx="117" cy="194"/>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B</a:t>
              </a:r>
            </a:p>
          </p:txBody>
        </p:sp>
      </p:grpSp>
      <p:grpSp>
        <p:nvGrpSpPr>
          <p:cNvPr id="9" name="Group 40"/>
          <p:cNvGrpSpPr>
            <a:grpSpLocks/>
          </p:cNvGrpSpPr>
          <p:nvPr/>
        </p:nvGrpSpPr>
        <p:grpSpPr bwMode="auto">
          <a:xfrm>
            <a:off x="884238" y="3348038"/>
            <a:ext cx="3382962" cy="276225"/>
            <a:chOff x="557" y="2109"/>
            <a:chExt cx="2131" cy="174"/>
          </a:xfrm>
        </p:grpSpPr>
        <p:sp>
          <p:nvSpPr>
            <p:cNvPr id="48153" name="Rectangle 10"/>
            <p:cNvSpPr>
              <a:spLocks noChangeArrowheads="1"/>
            </p:cNvSpPr>
            <p:nvPr/>
          </p:nvSpPr>
          <p:spPr bwMode="auto">
            <a:xfrm>
              <a:off x="557" y="2109"/>
              <a:ext cx="364"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2,200</a:t>
              </a:r>
            </a:p>
          </p:txBody>
        </p:sp>
        <p:sp>
          <p:nvSpPr>
            <p:cNvPr id="48154" name="Line 24"/>
            <p:cNvSpPr>
              <a:spLocks noChangeShapeType="1"/>
            </p:cNvSpPr>
            <p:nvPr/>
          </p:nvSpPr>
          <p:spPr bwMode="auto">
            <a:xfrm>
              <a:off x="960" y="2208"/>
              <a:ext cx="1728"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10" name="Group 41"/>
          <p:cNvGrpSpPr>
            <a:grpSpLocks/>
          </p:cNvGrpSpPr>
          <p:nvPr/>
        </p:nvGrpSpPr>
        <p:grpSpPr bwMode="auto">
          <a:xfrm>
            <a:off x="4022725" y="3505200"/>
            <a:ext cx="384175" cy="3127375"/>
            <a:chOff x="2534" y="2208"/>
            <a:chExt cx="242" cy="1970"/>
          </a:xfrm>
        </p:grpSpPr>
        <p:sp>
          <p:nvSpPr>
            <p:cNvPr id="48151" name="Rectangle 13"/>
            <p:cNvSpPr>
              <a:spLocks noChangeArrowheads="1"/>
            </p:cNvSpPr>
            <p:nvPr/>
          </p:nvSpPr>
          <p:spPr bwMode="auto">
            <a:xfrm>
              <a:off x="2534" y="4004"/>
              <a:ext cx="242"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600</a:t>
              </a:r>
            </a:p>
          </p:txBody>
        </p:sp>
        <p:sp>
          <p:nvSpPr>
            <p:cNvPr id="48152" name="Line 25"/>
            <p:cNvSpPr>
              <a:spLocks noChangeShapeType="1"/>
            </p:cNvSpPr>
            <p:nvPr/>
          </p:nvSpPr>
          <p:spPr bwMode="auto">
            <a:xfrm>
              <a:off x="2688" y="2208"/>
              <a:ext cx="0" cy="1776"/>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11" name="Group 39"/>
          <p:cNvGrpSpPr>
            <a:grpSpLocks/>
          </p:cNvGrpSpPr>
          <p:nvPr/>
        </p:nvGrpSpPr>
        <p:grpSpPr bwMode="auto">
          <a:xfrm>
            <a:off x="4191000" y="3200400"/>
            <a:ext cx="414338" cy="360363"/>
            <a:chOff x="2640" y="2016"/>
            <a:chExt cx="261" cy="227"/>
          </a:xfrm>
        </p:grpSpPr>
        <p:sp>
          <p:nvSpPr>
            <p:cNvPr id="48149" name="Freeform 26"/>
            <p:cNvSpPr>
              <a:spLocks/>
            </p:cNvSpPr>
            <p:nvPr/>
          </p:nvSpPr>
          <p:spPr bwMode="auto">
            <a:xfrm>
              <a:off x="2640" y="2160"/>
              <a:ext cx="70" cy="8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48150" name="Rectangle 28"/>
            <p:cNvSpPr>
              <a:spLocks noChangeArrowheads="1"/>
            </p:cNvSpPr>
            <p:nvPr/>
          </p:nvSpPr>
          <p:spPr bwMode="auto">
            <a:xfrm>
              <a:off x="2784" y="2016"/>
              <a:ext cx="117" cy="194"/>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C</a:t>
              </a:r>
            </a:p>
          </p:txBody>
        </p:sp>
      </p:grpSp>
      <p:grpSp>
        <p:nvGrpSpPr>
          <p:cNvPr id="12" name="Group 38"/>
          <p:cNvGrpSpPr>
            <a:grpSpLocks/>
          </p:cNvGrpSpPr>
          <p:nvPr/>
        </p:nvGrpSpPr>
        <p:grpSpPr bwMode="auto">
          <a:xfrm>
            <a:off x="5334000" y="2362200"/>
            <a:ext cx="338138" cy="307975"/>
            <a:chOff x="3360" y="1488"/>
            <a:chExt cx="213" cy="194"/>
          </a:xfrm>
        </p:grpSpPr>
        <p:sp>
          <p:nvSpPr>
            <p:cNvPr id="48147" name="Freeform 27"/>
            <p:cNvSpPr>
              <a:spLocks/>
            </p:cNvSpPr>
            <p:nvPr/>
          </p:nvSpPr>
          <p:spPr bwMode="auto">
            <a:xfrm>
              <a:off x="3360" y="1584"/>
              <a:ext cx="70" cy="8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48148" name="Rectangle 29"/>
            <p:cNvSpPr>
              <a:spLocks noChangeArrowheads="1"/>
            </p:cNvSpPr>
            <p:nvPr/>
          </p:nvSpPr>
          <p:spPr bwMode="auto">
            <a:xfrm>
              <a:off x="3456" y="1488"/>
              <a:ext cx="117" cy="194"/>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D</a:t>
              </a:r>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108997"/>
                                        </p:tgtEl>
                                        <p:attrNameLst>
                                          <p:attrName>style.visibility</p:attrName>
                                        </p:attrNameLst>
                                      </p:cBhvr>
                                      <p:to>
                                        <p:strVal val="visible"/>
                                      </p:to>
                                    </p:set>
                                    <p:animEffect transition="in" filter="dissolve">
                                      <p:cBhvr>
                                        <p:cTn id="13" dur="500"/>
                                        <p:tgtEl>
                                          <p:spTgt spid="1108997"/>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108998"/>
                                        </p:tgtEl>
                                        <p:attrNameLst>
                                          <p:attrName>style.visibility</p:attrName>
                                        </p:attrNameLst>
                                      </p:cBhvr>
                                      <p:to>
                                        <p:strVal val="visible"/>
                                      </p:to>
                                    </p:set>
                                    <p:animEffect transition="in" filter="dissolve">
                                      <p:cBhvr>
                                        <p:cTn id="18" dur="500"/>
                                        <p:tgtEl>
                                          <p:spTgt spid="1108998"/>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0899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0900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108995"/>
                                        </p:tgtEl>
                                        <p:attrNameLst>
                                          <p:attrName>style.visibility</p:attrName>
                                        </p:attrNameLst>
                                      </p:cBhvr>
                                      <p:to>
                                        <p:strVal val="visible"/>
                                      </p:to>
                                    </p:set>
                                    <p:anim calcmode="lin" valueType="num">
                                      <p:cBhvr>
                                        <p:cTn id="31" dur="500" fill="hold"/>
                                        <p:tgtEl>
                                          <p:spTgt spid="1108995"/>
                                        </p:tgtEl>
                                        <p:attrNameLst>
                                          <p:attrName>ppt_x</p:attrName>
                                        </p:attrNameLst>
                                      </p:cBhvr>
                                      <p:tavLst>
                                        <p:tav tm="0">
                                          <p:val>
                                            <p:strVal val="#ppt_x-#ppt_w/2"/>
                                          </p:val>
                                        </p:tav>
                                        <p:tav tm="100000">
                                          <p:val>
                                            <p:strVal val="#ppt_x"/>
                                          </p:val>
                                        </p:tav>
                                      </p:tavLst>
                                    </p:anim>
                                    <p:anim calcmode="lin" valueType="num">
                                      <p:cBhvr>
                                        <p:cTn id="32" dur="500" fill="hold"/>
                                        <p:tgtEl>
                                          <p:spTgt spid="1108995"/>
                                        </p:tgtEl>
                                        <p:attrNameLst>
                                          <p:attrName>ppt_y</p:attrName>
                                        </p:attrNameLst>
                                      </p:cBhvr>
                                      <p:tavLst>
                                        <p:tav tm="0">
                                          <p:val>
                                            <p:strVal val="#ppt_y"/>
                                          </p:val>
                                        </p:tav>
                                        <p:tav tm="100000">
                                          <p:val>
                                            <p:strVal val="#ppt_y"/>
                                          </p:val>
                                        </p:tav>
                                      </p:tavLst>
                                    </p:anim>
                                    <p:anim calcmode="lin" valueType="num">
                                      <p:cBhvr>
                                        <p:cTn id="33" dur="500" fill="hold"/>
                                        <p:tgtEl>
                                          <p:spTgt spid="1108995"/>
                                        </p:tgtEl>
                                        <p:attrNameLst>
                                          <p:attrName>ppt_w</p:attrName>
                                        </p:attrNameLst>
                                      </p:cBhvr>
                                      <p:tavLst>
                                        <p:tav tm="0">
                                          <p:val>
                                            <p:fltVal val="0"/>
                                          </p:val>
                                        </p:tav>
                                        <p:tav tm="100000">
                                          <p:val>
                                            <p:strVal val="#ppt_w"/>
                                          </p:val>
                                        </p:tav>
                                      </p:tavLst>
                                    </p:anim>
                                    <p:anim calcmode="lin" valueType="num">
                                      <p:cBhvr>
                                        <p:cTn id="34" dur="500" fill="hold"/>
                                        <p:tgtEl>
                                          <p:spTgt spid="1108995"/>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dissolve">
                                      <p:cBhvr>
                                        <p:cTn id="39" dur="5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right)">
                                      <p:cBhvr>
                                        <p:cTn id="44" dur="500"/>
                                        <p:tgtEl>
                                          <p:spTgt spid="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wipe(up)">
                                      <p:cBhvr>
                                        <p:cTn id="49" dur="500"/>
                                        <p:tgtEl>
                                          <p:spTgt spid="4"/>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dissolve">
                                      <p:cBhvr>
                                        <p:cTn id="54" dur="5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2" fill="hold" nodeType="click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right)">
                                      <p:cBhvr>
                                        <p:cTn id="59" dur="500"/>
                                        <p:tgtEl>
                                          <p:spTgt spid="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nodeType="click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wipe(up)">
                                      <p:cBhvr>
                                        <p:cTn id="64" dur="500"/>
                                        <p:tgtEl>
                                          <p:spTgt spid="6"/>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dissolve">
                                      <p:cBhvr>
                                        <p:cTn id="69" dur="500"/>
                                        <p:tgtEl>
                                          <p:spTgt spid="12"/>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nodeType="click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dissolve">
                                      <p:cBhvr>
                                        <p:cTn id="74" dur="500"/>
                                        <p:tgtEl>
                                          <p:spTgt spid="11"/>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nodeType="clickEffect">
                                  <p:stCondLst>
                                    <p:cond delay="0"/>
                                  </p:stCondLst>
                                  <p:childTnLst>
                                    <p:set>
                                      <p:cBhvr>
                                        <p:cTn id="78" dur="1" fill="hold">
                                          <p:stCondLst>
                                            <p:cond delay="0"/>
                                          </p:stCondLst>
                                        </p:cTn>
                                        <p:tgtEl>
                                          <p:spTgt spid="9"/>
                                        </p:tgtEl>
                                        <p:attrNameLst>
                                          <p:attrName>style.visibility</p:attrName>
                                        </p:attrNameLst>
                                      </p:cBhvr>
                                      <p:to>
                                        <p:strVal val="visible"/>
                                      </p:to>
                                    </p:set>
                                    <p:animEffect transition="in" filter="wipe(right)">
                                      <p:cBhvr>
                                        <p:cTn id="79" dur="500"/>
                                        <p:tgtEl>
                                          <p:spTgt spid="9"/>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nodeType="clickEffect">
                                  <p:stCondLst>
                                    <p:cond delay="0"/>
                                  </p:stCondLst>
                                  <p:childTnLst>
                                    <p:set>
                                      <p:cBhvr>
                                        <p:cTn id="83" dur="1" fill="hold">
                                          <p:stCondLst>
                                            <p:cond delay="0"/>
                                          </p:stCondLst>
                                        </p:cTn>
                                        <p:tgtEl>
                                          <p:spTgt spid="10"/>
                                        </p:tgtEl>
                                        <p:attrNameLst>
                                          <p:attrName>style.visibility</p:attrName>
                                        </p:attrNameLst>
                                      </p:cBhvr>
                                      <p:to>
                                        <p:strVal val="visible"/>
                                      </p:to>
                                    </p:set>
                                    <p:animEffect transition="in" filter="wipe(up)">
                                      <p:cBhvr>
                                        <p:cTn id="8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8995" grpId="0" animBg="1"/>
      <p:bldP spid="1108997" grpId="0" autoUpdateAnimBg="0"/>
      <p:bldP spid="1108998" grpId="0" autoUpdateAnimBg="0"/>
      <p:bldP spid="1108999" grpId="0" autoUpdateAnimBg="0"/>
      <p:bldP spid="110900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MX" dirty="0" smtClean="0">
                <a:solidFill>
                  <a:schemeClr val="accent1">
                    <a:satMod val="150000"/>
                  </a:schemeClr>
                </a:solidFill>
                <a:latin typeface="Arial" pitchFamily="34" charset="0"/>
                <a:cs typeface="Arial" pitchFamily="34" charset="0"/>
              </a:rPr>
              <a:t>Introducción</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774825"/>
            <a:ext cx="8435975" cy="4625975"/>
          </a:xfrm>
        </p:spPr>
        <p:txBody>
          <a:bodyPr rtlCol="0">
            <a:normAutofit fontScale="85000" lnSpcReduction="10000"/>
          </a:bodyPr>
          <a:lstStyle/>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Otra razón para estudiar economía es que nos brinda un panorama distinto sobre el funcionamiento de la sociedad, nos ayuda a comprender </a:t>
            </a:r>
          </a:p>
          <a:p>
            <a:pPr marL="731520" lvl="1" indent="-274320" fontAlgn="auto">
              <a:spcAft>
                <a:spcPts val="0"/>
              </a:spcAft>
              <a:buFont typeface="Wingdings"/>
              <a:buChar char=""/>
              <a:defRPr/>
            </a:pPr>
            <a:r>
              <a:rPr lang="es-ES" dirty="0" smtClean="0">
                <a:latin typeface="Arial" pitchFamily="34" charset="0"/>
                <a:cs typeface="Arial" pitchFamily="34" charset="0"/>
              </a:rPr>
              <a:t>Porque en un país hay más pobres que ricos y porque en otro hay pocos pobres en comparación con el total de la población. </a:t>
            </a:r>
          </a:p>
          <a:p>
            <a:pPr marL="731520" lvl="1" indent="-274320" fontAlgn="auto">
              <a:spcAft>
                <a:spcPts val="0"/>
              </a:spcAft>
              <a:buFont typeface="Wingdings"/>
              <a:buChar char=""/>
              <a:defRPr/>
            </a:pPr>
            <a:r>
              <a:rPr lang="es-ES" dirty="0" smtClean="0">
                <a:latin typeface="Arial" pitchFamily="34" charset="0"/>
                <a:cs typeface="Arial" pitchFamily="34" charset="0"/>
              </a:rPr>
              <a:t>Porque el gobierno aumenta su gasto en época de recesión. </a:t>
            </a:r>
          </a:p>
          <a:p>
            <a:pPr marL="731520" lvl="1" indent="-274320" fontAlgn="auto">
              <a:spcAft>
                <a:spcPts val="0"/>
              </a:spcAft>
              <a:buFont typeface="Wingdings"/>
              <a:buChar char=""/>
              <a:defRPr/>
            </a:pPr>
            <a:r>
              <a:rPr lang="es-ES" dirty="0" smtClean="0">
                <a:latin typeface="Arial" pitchFamily="34" charset="0"/>
                <a:cs typeface="Arial" pitchFamily="34" charset="0"/>
              </a:rPr>
              <a:t>Porque la inflación es dañina para la sociedad. </a:t>
            </a:r>
          </a:p>
          <a:p>
            <a:pPr marL="731520" lvl="1" indent="-274320" fontAlgn="auto">
              <a:spcAft>
                <a:spcPts val="0"/>
              </a:spcAft>
              <a:buFont typeface="Wingdings"/>
              <a:buChar char=""/>
              <a:defRPr/>
            </a:pPr>
            <a:r>
              <a:rPr lang="es-ES" dirty="0" smtClean="0">
                <a:latin typeface="Arial" pitchFamily="34" charset="0"/>
                <a:cs typeface="Arial" pitchFamily="34" charset="0"/>
              </a:rPr>
              <a:t>Como es que el banco central combate en todo momento el incremento generalizado de los precios. </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endParaRPr lang="es-MX" dirty="0">
              <a:latin typeface="Arial" pitchFamily="34" charset="0"/>
              <a:cs typeface="Arial" pitchFamily="34" charset="0"/>
            </a:endParaRPr>
          </a:p>
        </p:txBody>
      </p:sp>
    </p:spTree>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reeform 4127"/>
          <p:cNvSpPr>
            <a:spLocks/>
          </p:cNvSpPr>
          <p:nvPr/>
        </p:nvSpPr>
        <p:spPr bwMode="auto">
          <a:xfrm>
            <a:off x="1524000" y="2514600"/>
            <a:ext cx="4443413" cy="3810000"/>
          </a:xfrm>
          <a:custGeom>
            <a:avLst/>
            <a:gdLst>
              <a:gd name="T0" fmla="*/ 2798 w 2799"/>
              <a:gd name="T1" fmla="*/ 2365 h 2366"/>
              <a:gd name="T2" fmla="*/ 2659 w 2799"/>
              <a:gd name="T3" fmla="*/ 1853 h 2366"/>
              <a:gd name="T4" fmla="*/ 2464 w 2799"/>
              <a:gd name="T5" fmla="*/ 1411 h 2366"/>
              <a:gd name="T6" fmla="*/ 2199 w 2799"/>
              <a:gd name="T7" fmla="*/ 1037 h 2366"/>
              <a:gd name="T8" fmla="*/ 1879 w 2799"/>
              <a:gd name="T9" fmla="*/ 733 h 2366"/>
              <a:gd name="T10" fmla="*/ 1517 w 2799"/>
              <a:gd name="T11" fmla="*/ 470 h 2366"/>
              <a:gd name="T12" fmla="*/ 1072 w 2799"/>
              <a:gd name="T13" fmla="*/ 263 h 2366"/>
              <a:gd name="T14" fmla="*/ 571 w 2799"/>
              <a:gd name="T15" fmla="*/ 111 h 2366"/>
              <a:gd name="T16" fmla="*/ 0 w 2799"/>
              <a:gd name="T17" fmla="*/ 0 h 2366"/>
              <a:gd name="T18" fmla="*/ 0 w 2799"/>
              <a:gd name="T19" fmla="*/ 374 h 2366"/>
              <a:gd name="T20" fmla="*/ 0 w 2799"/>
              <a:gd name="T21" fmla="*/ 1176 h 2366"/>
              <a:gd name="T22" fmla="*/ 0 w 2799"/>
              <a:gd name="T23" fmla="*/ 1991 h 2366"/>
              <a:gd name="T24" fmla="*/ 0 w 2799"/>
              <a:gd name="T25" fmla="*/ 2365 h 2366"/>
              <a:gd name="T26" fmla="*/ 2798 w 2799"/>
              <a:gd name="T27" fmla="*/ 2365 h 23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99"/>
              <a:gd name="T43" fmla="*/ 0 h 2366"/>
              <a:gd name="T44" fmla="*/ 2799 w 2799"/>
              <a:gd name="T45" fmla="*/ 2366 h 236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99" h="2366">
                <a:moveTo>
                  <a:pt x="2798" y="2365"/>
                </a:moveTo>
                <a:lnTo>
                  <a:pt x="2659" y="1853"/>
                </a:lnTo>
                <a:lnTo>
                  <a:pt x="2464" y="1411"/>
                </a:lnTo>
                <a:lnTo>
                  <a:pt x="2199" y="1037"/>
                </a:lnTo>
                <a:lnTo>
                  <a:pt x="1879" y="733"/>
                </a:lnTo>
                <a:lnTo>
                  <a:pt x="1517" y="470"/>
                </a:lnTo>
                <a:lnTo>
                  <a:pt x="1072" y="263"/>
                </a:lnTo>
                <a:lnTo>
                  <a:pt x="571" y="111"/>
                </a:lnTo>
                <a:lnTo>
                  <a:pt x="0" y="0"/>
                </a:lnTo>
                <a:lnTo>
                  <a:pt x="0" y="374"/>
                </a:lnTo>
                <a:lnTo>
                  <a:pt x="0" y="1176"/>
                </a:lnTo>
                <a:lnTo>
                  <a:pt x="0" y="1991"/>
                </a:lnTo>
                <a:lnTo>
                  <a:pt x="0" y="2365"/>
                </a:lnTo>
                <a:lnTo>
                  <a:pt x="2798" y="2365"/>
                </a:lnTo>
              </a:path>
            </a:pathLst>
          </a:custGeom>
          <a:solidFill>
            <a:srgbClr val="FFCC00"/>
          </a:solidFill>
          <a:ln w="9525" cap="rnd">
            <a:noFill/>
            <a:round/>
            <a:headEnd type="none" w="sm" len="sm"/>
            <a:tailEnd type="none" w="sm" len="sm"/>
          </a:ln>
        </p:spPr>
        <p:txBody>
          <a:bodyPr/>
          <a:lstStyle/>
          <a:p>
            <a:endParaRPr lang="es-MX"/>
          </a:p>
        </p:txBody>
      </p:sp>
      <p:sp>
        <p:nvSpPr>
          <p:cNvPr id="49155" name="Freeform 4099"/>
          <p:cNvSpPr>
            <a:spLocks/>
          </p:cNvSpPr>
          <p:nvPr/>
        </p:nvSpPr>
        <p:spPr bwMode="auto">
          <a:xfrm>
            <a:off x="1524000" y="2514600"/>
            <a:ext cx="4443413" cy="3756025"/>
          </a:xfrm>
          <a:custGeom>
            <a:avLst/>
            <a:gdLst>
              <a:gd name="T0" fmla="*/ 2798 w 2799"/>
              <a:gd name="T1" fmla="*/ 2365 h 2366"/>
              <a:gd name="T2" fmla="*/ 2659 w 2799"/>
              <a:gd name="T3" fmla="*/ 1853 h 2366"/>
              <a:gd name="T4" fmla="*/ 2464 w 2799"/>
              <a:gd name="T5" fmla="*/ 1411 h 2366"/>
              <a:gd name="T6" fmla="*/ 2199 w 2799"/>
              <a:gd name="T7" fmla="*/ 1037 h 2366"/>
              <a:gd name="T8" fmla="*/ 1879 w 2799"/>
              <a:gd name="T9" fmla="*/ 733 h 2366"/>
              <a:gd name="T10" fmla="*/ 1517 w 2799"/>
              <a:gd name="T11" fmla="*/ 470 h 2366"/>
              <a:gd name="T12" fmla="*/ 1072 w 2799"/>
              <a:gd name="T13" fmla="*/ 263 h 2366"/>
              <a:gd name="T14" fmla="*/ 571 w 2799"/>
              <a:gd name="T15" fmla="*/ 111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99"/>
              <a:gd name="T28" fmla="*/ 0 h 2366"/>
              <a:gd name="T29" fmla="*/ 2799 w 2799"/>
              <a:gd name="T30" fmla="*/ 2366 h 23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38100" cap="rnd" cmpd="sng">
            <a:solidFill>
              <a:srgbClr val="000099"/>
            </a:solidFill>
            <a:prstDash val="solid"/>
            <a:round/>
            <a:headEnd type="none" w="sm" len="sm"/>
            <a:tailEnd type="none" w="sm" len="sm"/>
          </a:ln>
        </p:spPr>
        <p:txBody>
          <a:bodyPr/>
          <a:lstStyle/>
          <a:p>
            <a:endParaRPr lang="es-MX"/>
          </a:p>
        </p:txBody>
      </p:sp>
      <p:sp>
        <p:nvSpPr>
          <p:cNvPr id="49156" name="Freeform 4100"/>
          <p:cNvSpPr>
            <a:spLocks/>
          </p:cNvSpPr>
          <p:nvPr/>
        </p:nvSpPr>
        <p:spPr bwMode="auto">
          <a:xfrm>
            <a:off x="1524000" y="1525588"/>
            <a:ext cx="6477000" cy="4789487"/>
          </a:xfrm>
          <a:custGeom>
            <a:avLst/>
            <a:gdLst>
              <a:gd name="T0" fmla="*/ 0 w 4080"/>
              <a:gd name="T1" fmla="*/ 0 h 3017"/>
              <a:gd name="T2" fmla="*/ 0 w 4080"/>
              <a:gd name="T3" fmla="*/ 3016 h 3017"/>
              <a:gd name="T4" fmla="*/ 4079 w 4080"/>
              <a:gd name="T5" fmla="*/ 3016 h 3017"/>
              <a:gd name="T6" fmla="*/ 0 60000 65536"/>
              <a:gd name="T7" fmla="*/ 0 60000 65536"/>
              <a:gd name="T8" fmla="*/ 0 60000 65536"/>
              <a:gd name="T9" fmla="*/ 0 w 4080"/>
              <a:gd name="T10" fmla="*/ 0 h 3017"/>
              <a:gd name="T11" fmla="*/ 4080 w 4080"/>
              <a:gd name="T12" fmla="*/ 3017 h 3017"/>
            </a:gdLst>
            <a:ahLst/>
            <a:cxnLst>
              <a:cxn ang="T6">
                <a:pos x="T0" y="T1"/>
              </a:cxn>
              <a:cxn ang="T7">
                <a:pos x="T2" y="T3"/>
              </a:cxn>
              <a:cxn ang="T8">
                <a:pos x="T4" y="T5"/>
              </a:cxn>
            </a:cxnLst>
            <a:rect l="T9" t="T10" r="T11" b="T12"/>
            <a:pathLst>
              <a:path w="4080" h="3017">
                <a:moveTo>
                  <a:pt x="0" y="0"/>
                </a:moveTo>
                <a:lnTo>
                  <a:pt x="0" y="3016"/>
                </a:lnTo>
                <a:lnTo>
                  <a:pt x="4079" y="3016"/>
                </a:lnTo>
              </a:path>
            </a:pathLst>
          </a:custGeom>
          <a:noFill/>
          <a:ln w="28575" cap="rnd" cmpd="sng">
            <a:solidFill>
              <a:srgbClr val="000000"/>
            </a:solidFill>
            <a:prstDash val="solid"/>
            <a:round/>
            <a:headEnd type="none" w="sm" len="sm"/>
            <a:tailEnd type="none" w="sm" len="sm"/>
          </a:ln>
        </p:spPr>
        <p:txBody>
          <a:bodyPr/>
          <a:lstStyle/>
          <a:p>
            <a:endParaRPr lang="es-MX"/>
          </a:p>
        </p:txBody>
      </p:sp>
      <p:sp>
        <p:nvSpPr>
          <p:cNvPr id="49157" name="Rectangle 4101"/>
          <p:cNvSpPr>
            <a:spLocks noChangeArrowheads="1"/>
          </p:cNvSpPr>
          <p:nvPr/>
        </p:nvSpPr>
        <p:spPr bwMode="auto">
          <a:xfrm>
            <a:off x="152400" y="1524000"/>
            <a:ext cx="1574800" cy="823913"/>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Cantidad</a:t>
            </a:r>
            <a:br>
              <a:rPr lang="en-US" sz="1800" b="1">
                <a:solidFill>
                  <a:srgbClr val="000000"/>
                </a:solidFill>
                <a:latin typeface="Arial" pitchFamily="34" charset="0"/>
              </a:rPr>
            </a:br>
            <a:r>
              <a:rPr lang="en-US" sz="1800" b="1">
                <a:solidFill>
                  <a:srgbClr val="000000"/>
                </a:solidFill>
                <a:latin typeface="Arial" pitchFamily="34" charset="0"/>
              </a:rPr>
              <a:t>computadoras</a:t>
            </a:r>
            <a:br>
              <a:rPr lang="en-US" sz="1800" b="1">
                <a:solidFill>
                  <a:srgbClr val="000000"/>
                </a:solidFill>
                <a:latin typeface="Arial" pitchFamily="34" charset="0"/>
              </a:rPr>
            </a:br>
            <a:r>
              <a:rPr lang="en-US" sz="1800" b="1">
                <a:solidFill>
                  <a:srgbClr val="000000"/>
                </a:solidFill>
                <a:latin typeface="Arial" pitchFamily="34" charset="0"/>
              </a:rPr>
              <a:t>producidas</a:t>
            </a:r>
          </a:p>
        </p:txBody>
      </p:sp>
      <p:sp>
        <p:nvSpPr>
          <p:cNvPr id="49158" name="Rectangle 4102"/>
          <p:cNvSpPr>
            <a:spLocks noChangeArrowheads="1"/>
          </p:cNvSpPr>
          <p:nvPr/>
        </p:nvSpPr>
        <p:spPr bwMode="auto">
          <a:xfrm>
            <a:off x="7391400" y="6308725"/>
            <a:ext cx="1752600" cy="549275"/>
          </a:xfrm>
          <a:prstGeom prst="rect">
            <a:avLst/>
          </a:prstGeom>
          <a:noFill/>
          <a:ln w="9525">
            <a:noFill/>
            <a:miter lim="800000"/>
            <a:headEnd/>
            <a:tailEnd/>
          </a:ln>
        </p:spPr>
        <p:txBody>
          <a:bodyPr lIns="0" tIns="0" rIns="0" bIns="0">
            <a:spAutoFit/>
          </a:bodyPr>
          <a:lstStyle/>
          <a:p>
            <a:pPr eaLnBrk="0" hangingPunct="0"/>
            <a:r>
              <a:rPr lang="en-US" sz="1800" b="1">
                <a:solidFill>
                  <a:srgbClr val="000000"/>
                </a:solidFill>
                <a:latin typeface="Arial" pitchFamily="34" charset="0"/>
              </a:rPr>
              <a:t>Cantidad carros producidos</a:t>
            </a:r>
          </a:p>
        </p:txBody>
      </p:sp>
      <p:sp>
        <p:nvSpPr>
          <p:cNvPr id="49159" name="Rectangle 4103"/>
          <p:cNvSpPr>
            <a:spLocks noChangeArrowheads="1"/>
          </p:cNvSpPr>
          <p:nvPr/>
        </p:nvSpPr>
        <p:spPr bwMode="auto">
          <a:xfrm>
            <a:off x="884238" y="2427288"/>
            <a:ext cx="571500" cy="274637"/>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3,000</a:t>
            </a:r>
          </a:p>
        </p:txBody>
      </p:sp>
      <p:sp>
        <p:nvSpPr>
          <p:cNvPr id="49160" name="Rectangle 4104"/>
          <p:cNvSpPr>
            <a:spLocks noChangeArrowheads="1"/>
          </p:cNvSpPr>
          <p:nvPr/>
        </p:nvSpPr>
        <p:spPr bwMode="auto">
          <a:xfrm>
            <a:off x="884238" y="4930775"/>
            <a:ext cx="571500"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1,000</a:t>
            </a:r>
          </a:p>
        </p:txBody>
      </p:sp>
      <p:sp>
        <p:nvSpPr>
          <p:cNvPr id="49161" name="Rectangle 4105"/>
          <p:cNvSpPr>
            <a:spLocks noChangeArrowheads="1"/>
          </p:cNvSpPr>
          <p:nvPr/>
        </p:nvSpPr>
        <p:spPr bwMode="auto">
          <a:xfrm>
            <a:off x="884238" y="3678238"/>
            <a:ext cx="571500" cy="274637"/>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2,000</a:t>
            </a:r>
          </a:p>
        </p:txBody>
      </p:sp>
      <p:sp>
        <p:nvSpPr>
          <p:cNvPr id="49162" name="Rectangle 4106"/>
          <p:cNvSpPr>
            <a:spLocks noChangeArrowheads="1"/>
          </p:cNvSpPr>
          <p:nvPr/>
        </p:nvSpPr>
        <p:spPr bwMode="auto">
          <a:xfrm>
            <a:off x="884238" y="3348038"/>
            <a:ext cx="571500" cy="274637"/>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2,200</a:t>
            </a:r>
          </a:p>
        </p:txBody>
      </p:sp>
      <p:sp>
        <p:nvSpPr>
          <p:cNvPr id="49163" name="Rectangle 4107"/>
          <p:cNvSpPr>
            <a:spLocks noChangeArrowheads="1"/>
          </p:cNvSpPr>
          <p:nvPr/>
        </p:nvSpPr>
        <p:spPr bwMode="auto">
          <a:xfrm>
            <a:off x="4800600" y="3581400"/>
            <a:ext cx="184150" cy="304800"/>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A</a:t>
            </a:r>
          </a:p>
        </p:txBody>
      </p:sp>
      <p:sp>
        <p:nvSpPr>
          <p:cNvPr id="49164" name="Rectangle 4108"/>
          <p:cNvSpPr>
            <a:spLocks noChangeArrowheads="1"/>
          </p:cNvSpPr>
          <p:nvPr/>
        </p:nvSpPr>
        <p:spPr bwMode="auto">
          <a:xfrm>
            <a:off x="4572000" y="6354763"/>
            <a:ext cx="381000" cy="274637"/>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700</a:t>
            </a:r>
          </a:p>
        </p:txBody>
      </p:sp>
      <p:sp>
        <p:nvSpPr>
          <p:cNvPr id="49165" name="Rectangle 4109"/>
          <p:cNvSpPr>
            <a:spLocks noChangeArrowheads="1"/>
          </p:cNvSpPr>
          <p:nvPr/>
        </p:nvSpPr>
        <p:spPr bwMode="auto">
          <a:xfrm>
            <a:off x="4022725" y="6356350"/>
            <a:ext cx="381000"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600</a:t>
            </a:r>
          </a:p>
        </p:txBody>
      </p:sp>
      <p:sp>
        <p:nvSpPr>
          <p:cNvPr id="49166" name="Rectangle 4110"/>
          <p:cNvSpPr>
            <a:spLocks noChangeArrowheads="1"/>
          </p:cNvSpPr>
          <p:nvPr/>
        </p:nvSpPr>
        <p:spPr bwMode="auto">
          <a:xfrm>
            <a:off x="2673350" y="6356350"/>
            <a:ext cx="381000"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300</a:t>
            </a:r>
          </a:p>
        </p:txBody>
      </p:sp>
      <p:sp>
        <p:nvSpPr>
          <p:cNvPr id="49167" name="Rectangle 4111"/>
          <p:cNvSpPr>
            <a:spLocks noChangeArrowheads="1"/>
          </p:cNvSpPr>
          <p:nvPr/>
        </p:nvSpPr>
        <p:spPr bwMode="auto">
          <a:xfrm>
            <a:off x="1325563" y="6356350"/>
            <a:ext cx="127000"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0</a:t>
            </a:r>
          </a:p>
        </p:txBody>
      </p:sp>
      <p:sp>
        <p:nvSpPr>
          <p:cNvPr id="49168" name="Rectangle 4112"/>
          <p:cNvSpPr>
            <a:spLocks noChangeArrowheads="1"/>
          </p:cNvSpPr>
          <p:nvPr/>
        </p:nvSpPr>
        <p:spPr bwMode="auto">
          <a:xfrm>
            <a:off x="5700713" y="6356350"/>
            <a:ext cx="571500"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1,000</a:t>
            </a:r>
          </a:p>
        </p:txBody>
      </p:sp>
      <p:sp>
        <p:nvSpPr>
          <p:cNvPr id="49169" name="Line 4113"/>
          <p:cNvSpPr>
            <a:spLocks noChangeShapeType="1"/>
          </p:cNvSpPr>
          <p:nvPr/>
        </p:nvSpPr>
        <p:spPr bwMode="auto">
          <a:xfrm>
            <a:off x="1524000" y="3810000"/>
            <a:ext cx="3124200"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49170" name="Line 4114"/>
          <p:cNvSpPr>
            <a:spLocks noChangeShapeType="1"/>
          </p:cNvSpPr>
          <p:nvPr/>
        </p:nvSpPr>
        <p:spPr bwMode="auto">
          <a:xfrm>
            <a:off x="4648200" y="3810000"/>
            <a:ext cx="0" cy="251460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49171" name="Line 4115"/>
          <p:cNvSpPr>
            <a:spLocks noChangeShapeType="1"/>
          </p:cNvSpPr>
          <p:nvPr/>
        </p:nvSpPr>
        <p:spPr bwMode="auto">
          <a:xfrm>
            <a:off x="1524000" y="5029200"/>
            <a:ext cx="1295400"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49172" name="Line 4116"/>
          <p:cNvSpPr>
            <a:spLocks noChangeShapeType="1"/>
          </p:cNvSpPr>
          <p:nvPr/>
        </p:nvSpPr>
        <p:spPr bwMode="auto">
          <a:xfrm>
            <a:off x="2819400" y="5029200"/>
            <a:ext cx="0" cy="129540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49173" name="Freeform 4117"/>
          <p:cNvSpPr>
            <a:spLocks/>
          </p:cNvSpPr>
          <p:nvPr/>
        </p:nvSpPr>
        <p:spPr bwMode="auto">
          <a:xfrm>
            <a:off x="2743200" y="4953000"/>
            <a:ext cx="111125" cy="13176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49174" name="Freeform 4118"/>
          <p:cNvSpPr>
            <a:spLocks/>
          </p:cNvSpPr>
          <p:nvPr/>
        </p:nvSpPr>
        <p:spPr bwMode="auto">
          <a:xfrm>
            <a:off x="4572000" y="3733800"/>
            <a:ext cx="152400" cy="152400"/>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49175" name="Rectangle 4119"/>
          <p:cNvSpPr>
            <a:spLocks noChangeArrowheads="1"/>
          </p:cNvSpPr>
          <p:nvPr/>
        </p:nvSpPr>
        <p:spPr bwMode="auto">
          <a:xfrm>
            <a:off x="2895600" y="4724400"/>
            <a:ext cx="184150" cy="304800"/>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B</a:t>
            </a:r>
          </a:p>
        </p:txBody>
      </p:sp>
      <p:sp>
        <p:nvSpPr>
          <p:cNvPr id="49176" name="Line 4120"/>
          <p:cNvSpPr>
            <a:spLocks noChangeShapeType="1"/>
          </p:cNvSpPr>
          <p:nvPr/>
        </p:nvSpPr>
        <p:spPr bwMode="auto">
          <a:xfrm>
            <a:off x="1524000" y="3505200"/>
            <a:ext cx="2743200"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49177" name="Line 4121"/>
          <p:cNvSpPr>
            <a:spLocks noChangeShapeType="1"/>
          </p:cNvSpPr>
          <p:nvPr/>
        </p:nvSpPr>
        <p:spPr bwMode="auto">
          <a:xfrm>
            <a:off x="4267200" y="3505200"/>
            <a:ext cx="0" cy="281940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49178" name="Freeform 4122"/>
          <p:cNvSpPr>
            <a:spLocks/>
          </p:cNvSpPr>
          <p:nvPr/>
        </p:nvSpPr>
        <p:spPr bwMode="auto">
          <a:xfrm>
            <a:off x="4191000" y="3429000"/>
            <a:ext cx="152400" cy="152400"/>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49179" name="Freeform 4123"/>
          <p:cNvSpPr>
            <a:spLocks/>
          </p:cNvSpPr>
          <p:nvPr/>
        </p:nvSpPr>
        <p:spPr bwMode="auto">
          <a:xfrm>
            <a:off x="5334000" y="2514600"/>
            <a:ext cx="111125" cy="13176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49180" name="Rectangle 4124"/>
          <p:cNvSpPr>
            <a:spLocks noChangeArrowheads="1"/>
          </p:cNvSpPr>
          <p:nvPr/>
        </p:nvSpPr>
        <p:spPr bwMode="auto">
          <a:xfrm>
            <a:off x="4419600" y="3200400"/>
            <a:ext cx="184150" cy="304800"/>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C</a:t>
            </a:r>
          </a:p>
        </p:txBody>
      </p:sp>
      <p:sp>
        <p:nvSpPr>
          <p:cNvPr id="49181" name="Rectangle 4125"/>
          <p:cNvSpPr>
            <a:spLocks noChangeArrowheads="1"/>
          </p:cNvSpPr>
          <p:nvPr/>
        </p:nvSpPr>
        <p:spPr bwMode="auto">
          <a:xfrm>
            <a:off x="5486400" y="2362200"/>
            <a:ext cx="184150" cy="304800"/>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D</a:t>
            </a:r>
          </a:p>
        </p:txBody>
      </p:sp>
      <p:sp>
        <p:nvSpPr>
          <p:cNvPr id="49182" name="Rectangle 4128"/>
          <p:cNvSpPr>
            <a:spLocks noChangeArrowheads="1"/>
          </p:cNvSpPr>
          <p:nvPr/>
        </p:nvSpPr>
        <p:spPr bwMode="auto">
          <a:xfrm>
            <a:off x="6096000" y="4038600"/>
            <a:ext cx="808038"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Fronter</a:t>
            </a:r>
          </a:p>
        </p:txBody>
      </p:sp>
      <p:sp>
        <p:nvSpPr>
          <p:cNvPr id="49183" name="Rectangle 4129"/>
          <p:cNvSpPr>
            <a:spLocks noChangeArrowheads="1"/>
          </p:cNvSpPr>
          <p:nvPr/>
        </p:nvSpPr>
        <p:spPr bwMode="auto">
          <a:xfrm>
            <a:off x="6096000" y="4281488"/>
            <a:ext cx="1500188" cy="274637"/>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posibilidades</a:t>
            </a:r>
          </a:p>
        </p:txBody>
      </p:sp>
      <p:sp>
        <p:nvSpPr>
          <p:cNvPr id="49184" name="Rectangle 4130"/>
          <p:cNvSpPr>
            <a:spLocks noChangeArrowheads="1"/>
          </p:cNvSpPr>
          <p:nvPr/>
        </p:nvSpPr>
        <p:spPr bwMode="auto">
          <a:xfrm>
            <a:off x="6096000" y="4521200"/>
            <a:ext cx="1271588"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producción</a:t>
            </a:r>
          </a:p>
        </p:txBody>
      </p:sp>
      <p:sp>
        <p:nvSpPr>
          <p:cNvPr id="49185" name="Line 4131"/>
          <p:cNvSpPr>
            <a:spLocks noChangeShapeType="1"/>
          </p:cNvSpPr>
          <p:nvPr/>
        </p:nvSpPr>
        <p:spPr bwMode="auto">
          <a:xfrm flipH="1">
            <a:off x="5410200" y="4343400"/>
            <a:ext cx="609600" cy="304800"/>
          </a:xfrm>
          <a:prstGeom prst="line">
            <a:avLst/>
          </a:prstGeom>
          <a:noFill/>
          <a:ln w="28575">
            <a:solidFill>
              <a:schemeClr val="tx1"/>
            </a:solidFill>
            <a:round/>
            <a:headEnd type="none" w="sm" len="sm"/>
            <a:tailEnd type="none" w="sm" len="sm"/>
          </a:ln>
        </p:spPr>
        <p:txBody>
          <a:bodyPr wrap="none" anchor="ctr"/>
          <a:lstStyle/>
          <a:p>
            <a:endParaRPr lang="es-MX"/>
          </a:p>
        </p:txBody>
      </p:sp>
    </p:spTree>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3092" name="Rectangle 2052"/>
          <p:cNvSpPr>
            <a:spLocks noGrp="1" noChangeArrowheads="1"/>
          </p:cNvSpPr>
          <p:nvPr>
            <p:ph type="title"/>
          </p:nvPr>
        </p:nvSpPr>
        <p:spPr>
          <a:xfrm>
            <a:off x="381000" y="381000"/>
            <a:ext cx="8458200" cy="1143000"/>
          </a:xfrm>
        </p:spPr>
        <p:txBody>
          <a:bodyPr>
            <a:normAutofit fontScale="90000"/>
          </a:bodyPr>
          <a:lstStyle/>
          <a:p>
            <a:pPr algn="ctr" fontAlgn="auto">
              <a:spcAft>
                <a:spcPts val="0"/>
              </a:spcAft>
              <a:defRPr/>
            </a:pPr>
            <a:r>
              <a:rPr lang="en-US" sz="3600" dirty="0" err="1">
                <a:solidFill>
                  <a:srgbClr val="FFC000"/>
                </a:solidFill>
                <a:latin typeface="Arial" pitchFamily="34" charset="0"/>
                <a:cs typeface="Arial" pitchFamily="34" charset="0"/>
              </a:rPr>
              <a:t>Conceptos</a:t>
            </a:r>
            <a:r>
              <a:rPr lang="en-US" sz="3600" dirty="0">
                <a:solidFill>
                  <a:srgbClr val="FFC000"/>
                </a:solidFill>
                <a:latin typeface="Arial" pitchFamily="34" charset="0"/>
                <a:cs typeface="Arial" pitchFamily="34" charset="0"/>
              </a:rPr>
              <a:t> </a:t>
            </a:r>
            <a:r>
              <a:rPr lang="en-US" sz="3600" dirty="0" err="1">
                <a:solidFill>
                  <a:srgbClr val="FFC000"/>
                </a:solidFill>
                <a:latin typeface="Arial" pitchFamily="34" charset="0"/>
                <a:cs typeface="Arial" pitchFamily="34" charset="0"/>
              </a:rPr>
              <a:t>ilustrados</a:t>
            </a:r>
            <a:r>
              <a:rPr lang="en-US" sz="3600" dirty="0">
                <a:solidFill>
                  <a:srgbClr val="FFC000"/>
                </a:solidFill>
                <a:latin typeface="Arial" pitchFamily="34" charset="0"/>
                <a:cs typeface="Arial" pitchFamily="34" charset="0"/>
              </a:rPr>
              <a:t> </a:t>
            </a:r>
            <a:r>
              <a:rPr lang="en-US" sz="3600" dirty="0" err="1">
                <a:solidFill>
                  <a:srgbClr val="FFC000"/>
                </a:solidFill>
                <a:latin typeface="Arial" pitchFamily="34" charset="0"/>
                <a:cs typeface="Arial" pitchFamily="34" charset="0"/>
              </a:rPr>
              <a:t>por</a:t>
            </a:r>
            <a:r>
              <a:rPr lang="en-US" sz="3600" dirty="0">
                <a:solidFill>
                  <a:srgbClr val="FFC000"/>
                </a:solidFill>
                <a:latin typeface="Arial" pitchFamily="34" charset="0"/>
                <a:cs typeface="Arial" pitchFamily="34" charset="0"/>
              </a:rPr>
              <a:t> la </a:t>
            </a:r>
            <a:r>
              <a:rPr lang="en-US" sz="3600" dirty="0" err="1">
                <a:solidFill>
                  <a:srgbClr val="FFC000"/>
                </a:solidFill>
                <a:latin typeface="Arial" pitchFamily="34" charset="0"/>
                <a:cs typeface="Arial" pitchFamily="34" charset="0"/>
              </a:rPr>
              <a:t>Frontera</a:t>
            </a:r>
            <a:r>
              <a:rPr lang="en-US" sz="3600" dirty="0">
                <a:solidFill>
                  <a:srgbClr val="FFC000"/>
                </a:solidFill>
                <a:latin typeface="Arial" pitchFamily="34" charset="0"/>
                <a:cs typeface="Arial" pitchFamily="34" charset="0"/>
              </a:rPr>
              <a:t> de </a:t>
            </a:r>
            <a:r>
              <a:rPr lang="en-US" sz="3600" dirty="0" err="1">
                <a:solidFill>
                  <a:srgbClr val="FFC000"/>
                </a:solidFill>
                <a:latin typeface="Arial" pitchFamily="34" charset="0"/>
                <a:cs typeface="Arial" pitchFamily="34" charset="0"/>
              </a:rPr>
              <a:t>Posibilidades</a:t>
            </a:r>
            <a:r>
              <a:rPr lang="en-US" sz="3600" dirty="0">
                <a:solidFill>
                  <a:srgbClr val="FFC000"/>
                </a:solidFill>
                <a:latin typeface="Arial" pitchFamily="34" charset="0"/>
                <a:cs typeface="Arial" pitchFamily="34" charset="0"/>
              </a:rPr>
              <a:t> de </a:t>
            </a:r>
            <a:r>
              <a:rPr lang="en-US" sz="3600" dirty="0" err="1">
                <a:solidFill>
                  <a:srgbClr val="FFC000"/>
                </a:solidFill>
                <a:latin typeface="Arial" pitchFamily="34" charset="0"/>
                <a:cs typeface="Arial" pitchFamily="34" charset="0"/>
              </a:rPr>
              <a:t>Producción</a:t>
            </a:r>
            <a:endParaRPr lang="en-US" sz="3600" dirty="0">
              <a:solidFill>
                <a:srgbClr val="FFC000"/>
              </a:solidFill>
              <a:effectLst>
                <a:outerShdw blurRad="38100" dist="38100" dir="2700000" algn="tl">
                  <a:srgbClr val="000000"/>
                </a:outerShdw>
              </a:effectLst>
              <a:latin typeface="Arial" pitchFamily="34" charset="0"/>
              <a:cs typeface="Arial" pitchFamily="34" charset="0"/>
            </a:endParaRPr>
          </a:p>
        </p:txBody>
      </p:sp>
      <p:sp>
        <p:nvSpPr>
          <p:cNvPr id="1113093" name="Rectangle 2053"/>
          <p:cNvSpPr>
            <a:spLocks noGrp="1" noChangeArrowheads="1"/>
          </p:cNvSpPr>
          <p:nvPr>
            <p:ph sz="quarter" idx="1"/>
          </p:nvPr>
        </p:nvSpPr>
        <p:spPr>
          <a:xfrm>
            <a:off x="107950" y="1981200"/>
            <a:ext cx="7772400" cy="4114800"/>
          </a:xfrm>
        </p:spPr>
        <p:txBody>
          <a:bodyPr/>
          <a:lstStyle/>
          <a:p>
            <a:pPr>
              <a:buClr>
                <a:srgbClr val="F09A0E"/>
              </a:buClr>
              <a:buFont typeface="Monotype Sorts"/>
              <a:buChar char="u"/>
              <a:tabLst>
                <a:tab pos="333375" algn="l"/>
                <a:tab pos="738188" algn="l"/>
              </a:tabLst>
            </a:pPr>
            <a:r>
              <a:rPr lang="en-US" sz="3600" smtClean="0">
                <a:solidFill>
                  <a:srgbClr val="474A81"/>
                </a:solidFill>
                <a:latin typeface="Arial" pitchFamily="34" charset="0"/>
                <a:cs typeface="Arial" pitchFamily="34" charset="0"/>
              </a:rPr>
              <a:t>Eficiencia</a:t>
            </a:r>
          </a:p>
          <a:p>
            <a:pPr>
              <a:buClr>
                <a:srgbClr val="F09A0E"/>
              </a:buClr>
              <a:buFont typeface="Monotype Sorts"/>
              <a:buChar char="u"/>
              <a:tabLst>
                <a:tab pos="333375" algn="l"/>
                <a:tab pos="738188" algn="l"/>
              </a:tabLst>
            </a:pPr>
            <a:r>
              <a:rPr lang="en-US" sz="3600" smtClean="0">
                <a:solidFill>
                  <a:srgbClr val="474A81"/>
                </a:solidFill>
                <a:latin typeface="Arial" pitchFamily="34" charset="0"/>
                <a:cs typeface="Arial" pitchFamily="34" charset="0"/>
              </a:rPr>
              <a:t>Intercambio</a:t>
            </a:r>
          </a:p>
          <a:p>
            <a:pPr>
              <a:buClr>
                <a:srgbClr val="F09A0E"/>
              </a:buClr>
              <a:buFont typeface="Monotype Sorts"/>
              <a:buChar char="u"/>
              <a:tabLst>
                <a:tab pos="333375" algn="l"/>
                <a:tab pos="738188" algn="l"/>
              </a:tabLst>
            </a:pPr>
            <a:r>
              <a:rPr lang="en-US" sz="3600" smtClean="0">
                <a:solidFill>
                  <a:srgbClr val="474A81"/>
                </a:solidFill>
                <a:latin typeface="Arial" pitchFamily="34" charset="0"/>
                <a:cs typeface="Arial" pitchFamily="34" charset="0"/>
              </a:rPr>
              <a:t>Costo de Oportunidad</a:t>
            </a:r>
          </a:p>
          <a:p>
            <a:pPr>
              <a:buClr>
                <a:srgbClr val="F09A0E"/>
              </a:buClr>
              <a:buFont typeface="Monotype Sorts"/>
              <a:buChar char="u"/>
              <a:tabLst>
                <a:tab pos="333375" algn="l"/>
                <a:tab pos="738188" algn="l"/>
              </a:tabLst>
            </a:pPr>
            <a:r>
              <a:rPr lang="en-US" sz="3600" smtClean="0">
                <a:solidFill>
                  <a:srgbClr val="474A81"/>
                </a:solidFill>
                <a:latin typeface="Arial" pitchFamily="34" charset="0"/>
                <a:cs typeface="Arial" pitchFamily="34" charset="0"/>
              </a:rPr>
              <a:t>Crecimiento Económico</a:t>
            </a:r>
            <a:endParaRPr lang="en-US" sz="3600" smtClean="0">
              <a:latin typeface="Arial" pitchFamily="34" charset="0"/>
              <a:cs typeface="Arial" pitchFamily="34" charset="0"/>
            </a:endParaRPr>
          </a:p>
        </p:txBody>
      </p:sp>
      <p:grpSp>
        <p:nvGrpSpPr>
          <p:cNvPr id="50180" name="Group 2054"/>
          <p:cNvGrpSpPr>
            <a:grpSpLocks/>
          </p:cNvGrpSpPr>
          <p:nvPr/>
        </p:nvGrpSpPr>
        <p:grpSpPr bwMode="auto">
          <a:xfrm>
            <a:off x="5029200" y="1752600"/>
            <a:ext cx="3278188" cy="3743325"/>
            <a:chOff x="3168" y="1104"/>
            <a:chExt cx="2065" cy="2358"/>
          </a:xfrm>
        </p:grpSpPr>
        <p:sp>
          <p:nvSpPr>
            <p:cNvPr id="50181" name="Freeform 2055"/>
            <p:cNvSpPr>
              <a:spLocks/>
            </p:cNvSpPr>
            <p:nvPr/>
          </p:nvSpPr>
          <p:spPr bwMode="auto">
            <a:xfrm>
              <a:off x="3168" y="1104"/>
              <a:ext cx="1189" cy="966"/>
            </a:xfrm>
            <a:custGeom>
              <a:avLst/>
              <a:gdLst>
                <a:gd name="T0" fmla="*/ 0 w 1189"/>
                <a:gd name="T1" fmla="*/ 248 h 966"/>
                <a:gd name="T2" fmla="*/ 888 w 1189"/>
                <a:gd name="T3" fmla="*/ 0 h 966"/>
                <a:gd name="T4" fmla="*/ 1188 w 1189"/>
                <a:gd name="T5" fmla="*/ 715 h 966"/>
                <a:gd name="T6" fmla="*/ 297 w 1189"/>
                <a:gd name="T7" fmla="*/ 965 h 966"/>
                <a:gd name="T8" fmla="*/ 0 w 1189"/>
                <a:gd name="T9" fmla="*/ 248 h 966"/>
                <a:gd name="T10" fmla="*/ 0 60000 65536"/>
                <a:gd name="T11" fmla="*/ 0 60000 65536"/>
                <a:gd name="T12" fmla="*/ 0 60000 65536"/>
                <a:gd name="T13" fmla="*/ 0 60000 65536"/>
                <a:gd name="T14" fmla="*/ 0 60000 65536"/>
                <a:gd name="T15" fmla="*/ 0 w 1189"/>
                <a:gd name="T16" fmla="*/ 0 h 966"/>
                <a:gd name="T17" fmla="*/ 1189 w 1189"/>
                <a:gd name="T18" fmla="*/ 966 h 966"/>
              </a:gdLst>
              <a:ahLst/>
              <a:cxnLst>
                <a:cxn ang="T10">
                  <a:pos x="T0" y="T1"/>
                </a:cxn>
                <a:cxn ang="T11">
                  <a:pos x="T2" y="T3"/>
                </a:cxn>
                <a:cxn ang="T12">
                  <a:pos x="T4" y="T5"/>
                </a:cxn>
                <a:cxn ang="T13">
                  <a:pos x="T6" y="T7"/>
                </a:cxn>
                <a:cxn ang="T14">
                  <a:pos x="T8" y="T9"/>
                </a:cxn>
              </a:cxnLst>
              <a:rect l="T15" t="T16" r="T17" b="T18"/>
              <a:pathLst>
                <a:path w="1189" h="966">
                  <a:moveTo>
                    <a:pt x="0" y="248"/>
                  </a:moveTo>
                  <a:lnTo>
                    <a:pt x="888" y="0"/>
                  </a:lnTo>
                  <a:lnTo>
                    <a:pt x="1188" y="715"/>
                  </a:lnTo>
                  <a:lnTo>
                    <a:pt x="297" y="965"/>
                  </a:lnTo>
                  <a:lnTo>
                    <a:pt x="0" y="248"/>
                  </a:lnTo>
                </a:path>
              </a:pathLst>
            </a:custGeom>
            <a:solidFill>
              <a:srgbClr val="FF0000"/>
            </a:solidFill>
            <a:ln w="12700" cap="rnd" cmpd="sng">
              <a:solidFill>
                <a:srgbClr val="FF0000"/>
              </a:solidFill>
              <a:prstDash val="solid"/>
              <a:round/>
              <a:headEnd type="none" w="sm" len="sm"/>
              <a:tailEnd type="none" w="sm" len="sm"/>
            </a:ln>
          </p:spPr>
          <p:txBody>
            <a:bodyPr/>
            <a:lstStyle/>
            <a:p>
              <a:endParaRPr lang="es-MX"/>
            </a:p>
          </p:txBody>
        </p:sp>
        <p:sp>
          <p:nvSpPr>
            <p:cNvPr id="50182" name="Freeform 2056"/>
            <p:cNvSpPr>
              <a:spLocks/>
            </p:cNvSpPr>
            <p:nvPr/>
          </p:nvSpPr>
          <p:spPr bwMode="auto">
            <a:xfrm>
              <a:off x="3610" y="1844"/>
              <a:ext cx="1113" cy="901"/>
            </a:xfrm>
            <a:custGeom>
              <a:avLst/>
              <a:gdLst>
                <a:gd name="T0" fmla="*/ 0 w 1113"/>
                <a:gd name="T1" fmla="*/ 158 h 901"/>
                <a:gd name="T2" fmla="*/ 925 w 1113"/>
                <a:gd name="T3" fmla="*/ 0 h 901"/>
                <a:gd name="T4" fmla="*/ 1112 w 1113"/>
                <a:gd name="T5" fmla="*/ 745 h 901"/>
                <a:gd name="T6" fmla="*/ 187 w 1113"/>
                <a:gd name="T7" fmla="*/ 900 h 901"/>
                <a:gd name="T8" fmla="*/ 0 w 1113"/>
                <a:gd name="T9" fmla="*/ 158 h 901"/>
                <a:gd name="T10" fmla="*/ 0 60000 65536"/>
                <a:gd name="T11" fmla="*/ 0 60000 65536"/>
                <a:gd name="T12" fmla="*/ 0 60000 65536"/>
                <a:gd name="T13" fmla="*/ 0 60000 65536"/>
                <a:gd name="T14" fmla="*/ 0 60000 65536"/>
                <a:gd name="T15" fmla="*/ 0 w 1113"/>
                <a:gd name="T16" fmla="*/ 0 h 901"/>
                <a:gd name="T17" fmla="*/ 1113 w 1113"/>
                <a:gd name="T18" fmla="*/ 901 h 901"/>
              </a:gdLst>
              <a:ahLst/>
              <a:cxnLst>
                <a:cxn ang="T10">
                  <a:pos x="T0" y="T1"/>
                </a:cxn>
                <a:cxn ang="T11">
                  <a:pos x="T2" y="T3"/>
                </a:cxn>
                <a:cxn ang="T12">
                  <a:pos x="T4" y="T5"/>
                </a:cxn>
                <a:cxn ang="T13">
                  <a:pos x="T6" y="T7"/>
                </a:cxn>
                <a:cxn ang="T14">
                  <a:pos x="T8" y="T9"/>
                </a:cxn>
              </a:cxnLst>
              <a:rect l="T15" t="T16" r="T17" b="T18"/>
              <a:pathLst>
                <a:path w="1113" h="901">
                  <a:moveTo>
                    <a:pt x="0" y="158"/>
                  </a:moveTo>
                  <a:lnTo>
                    <a:pt x="925" y="0"/>
                  </a:lnTo>
                  <a:lnTo>
                    <a:pt x="1112" y="745"/>
                  </a:lnTo>
                  <a:lnTo>
                    <a:pt x="187" y="900"/>
                  </a:lnTo>
                  <a:lnTo>
                    <a:pt x="0" y="158"/>
                  </a:lnTo>
                </a:path>
              </a:pathLst>
            </a:custGeom>
            <a:solidFill>
              <a:srgbClr val="FF4300"/>
            </a:solidFill>
            <a:ln w="12700" cap="rnd" cmpd="sng">
              <a:solidFill>
                <a:srgbClr val="FF4300"/>
              </a:solidFill>
              <a:prstDash val="solid"/>
              <a:round/>
              <a:headEnd type="none" w="sm" len="sm"/>
              <a:tailEnd type="none" w="sm" len="sm"/>
            </a:ln>
          </p:spPr>
          <p:txBody>
            <a:bodyPr/>
            <a:lstStyle/>
            <a:p>
              <a:endParaRPr lang="es-MX"/>
            </a:p>
          </p:txBody>
        </p:sp>
        <p:sp>
          <p:nvSpPr>
            <p:cNvPr id="50183" name="Freeform 2057"/>
            <p:cNvSpPr>
              <a:spLocks/>
            </p:cNvSpPr>
            <p:nvPr/>
          </p:nvSpPr>
          <p:spPr bwMode="auto">
            <a:xfrm>
              <a:off x="4294" y="2705"/>
              <a:ext cx="939" cy="757"/>
            </a:xfrm>
            <a:custGeom>
              <a:avLst/>
              <a:gdLst>
                <a:gd name="T0" fmla="*/ 0 w 939"/>
                <a:gd name="T1" fmla="*/ 0 h 757"/>
                <a:gd name="T2" fmla="*/ 938 w 939"/>
                <a:gd name="T3" fmla="*/ 0 h 757"/>
                <a:gd name="T4" fmla="*/ 938 w 939"/>
                <a:gd name="T5" fmla="*/ 756 h 757"/>
                <a:gd name="T6" fmla="*/ 0 w 939"/>
                <a:gd name="T7" fmla="*/ 756 h 757"/>
                <a:gd name="T8" fmla="*/ 0 w 939"/>
                <a:gd name="T9" fmla="*/ 0 h 757"/>
                <a:gd name="T10" fmla="*/ 0 60000 65536"/>
                <a:gd name="T11" fmla="*/ 0 60000 65536"/>
                <a:gd name="T12" fmla="*/ 0 60000 65536"/>
                <a:gd name="T13" fmla="*/ 0 60000 65536"/>
                <a:gd name="T14" fmla="*/ 0 60000 65536"/>
                <a:gd name="T15" fmla="*/ 0 w 939"/>
                <a:gd name="T16" fmla="*/ 0 h 757"/>
                <a:gd name="T17" fmla="*/ 939 w 939"/>
                <a:gd name="T18" fmla="*/ 757 h 757"/>
              </a:gdLst>
              <a:ahLst/>
              <a:cxnLst>
                <a:cxn ang="T10">
                  <a:pos x="T0" y="T1"/>
                </a:cxn>
                <a:cxn ang="T11">
                  <a:pos x="T2" y="T3"/>
                </a:cxn>
                <a:cxn ang="T12">
                  <a:pos x="T4" y="T5"/>
                </a:cxn>
                <a:cxn ang="T13">
                  <a:pos x="T6" y="T7"/>
                </a:cxn>
                <a:cxn ang="T14">
                  <a:pos x="T8" y="T9"/>
                </a:cxn>
              </a:cxnLst>
              <a:rect l="T15" t="T16" r="T17" b="T18"/>
              <a:pathLst>
                <a:path w="939" h="757">
                  <a:moveTo>
                    <a:pt x="0" y="0"/>
                  </a:moveTo>
                  <a:lnTo>
                    <a:pt x="938" y="0"/>
                  </a:lnTo>
                  <a:lnTo>
                    <a:pt x="938" y="756"/>
                  </a:lnTo>
                  <a:lnTo>
                    <a:pt x="0" y="756"/>
                  </a:lnTo>
                  <a:lnTo>
                    <a:pt x="0" y="0"/>
                  </a:lnTo>
                </a:path>
              </a:pathLst>
            </a:custGeom>
            <a:solidFill>
              <a:srgbClr val="0000FF"/>
            </a:solidFill>
            <a:ln w="12700" cap="rnd" cmpd="sng">
              <a:solidFill>
                <a:srgbClr val="0000FF"/>
              </a:solidFill>
              <a:prstDash val="solid"/>
              <a:round/>
              <a:headEnd type="none" w="sm" len="sm"/>
              <a:tailEnd type="none" w="sm" len="sm"/>
            </a:ln>
          </p:spPr>
          <p:txBody>
            <a:bodyPr/>
            <a:lstStyle/>
            <a:p>
              <a:endParaRPr lang="es-MX"/>
            </a:p>
          </p:txBody>
        </p:sp>
        <p:sp>
          <p:nvSpPr>
            <p:cNvPr id="50184" name="Freeform 2058"/>
            <p:cNvSpPr>
              <a:spLocks/>
            </p:cNvSpPr>
            <p:nvPr/>
          </p:nvSpPr>
          <p:spPr bwMode="auto">
            <a:xfrm>
              <a:off x="3224" y="1145"/>
              <a:ext cx="1079" cy="880"/>
            </a:xfrm>
            <a:custGeom>
              <a:avLst/>
              <a:gdLst>
                <a:gd name="T0" fmla="*/ 0 w 1079"/>
                <a:gd name="T1" fmla="*/ 228 h 880"/>
                <a:gd name="T2" fmla="*/ 804 w 1079"/>
                <a:gd name="T3" fmla="*/ 0 h 880"/>
                <a:gd name="T4" fmla="*/ 1078 w 1079"/>
                <a:gd name="T5" fmla="*/ 653 h 880"/>
                <a:gd name="T6" fmla="*/ 267 w 1079"/>
                <a:gd name="T7" fmla="*/ 879 h 880"/>
                <a:gd name="T8" fmla="*/ 0 w 1079"/>
                <a:gd name="T9" fmla="*/ 228 h 880"/>
                <a:gd name="T10" fmla="*/ 0 60000 65536"/>
                <a:gd name="T11" fmla="*/ 0 60000 65536"/>
                <a:gd name="T12" fmla="*/ 0 60000 65536"/>
                <a:gd name="T13" fmla="*/ 0 60000 65536"/>
                <a:gd name="T14" fmla="*/ 0 60000 65536"/>
                <a:gd name="T15" fmla="*/ 0 w 1079"/>
                <a:gd name="T16" fmla="*/ 0 h 880"/>
                <a:gd name="T17" fmla="*/ 1079 w 1079"/>
                <a:gd name="T18" fmla="*/ 880 h 880"/>
              </a:gdLst>
              <a:ahLst/>
              <a:cxnLst>
                <a:cxn ang="T10">
                  <a:pos x="T0" y="T1"/>
                </a:cxn>
                <a:cxn ang="T11">
                  <a:pos x="T2" y="T3"/>
                </a:cxn>
                <a:cxn ang="T12">
                  <a:pos x="T4" y="T5"/>
                </a:cxn>
                <a:cxn ang="T13">
                  <a:pos x="T6" y="T7"/>
                </a:cxn>
                <a:cxn ang="T14">
                  <a:pos x="T8" y="T9"/>
                </a:cxn>
              </a:cxnLst>
              <a:rect l="T15" t="T16" r="T17" b="T18"/>
              <a:pathLst>
                <a:path w="1079" h="880">
                  <a:moveTo>
                    <a:pt x="0" y="228"/>
                  </a:moveTo>
                  <a:lnTo>
                    <a:pt x="804" y="0"/>
                  </a:lnTo>
                  <a:lnTo>
                    <a:pt x="1078" y="653"/>
                  </a:lnTo>
                  <a:lnTo>
                    <a:pt x="267" y="879"/>
                  </a:lnTo>
                  <a:lnTo>
                    <a:pt x="0" y="228"/>
                  </a:lnTo>
                </a:path>
              </a:pathLst>
            </a:custGeom>
            <a:solidFill>
              <a:srgbClr val="FFFFFF"/>
            </a:solidFill>
            <a:ln w="12700" cap="rnd" cmpd="sng">
              <a:solidFill>
                <a:srgbClr val="FFFFFF"/>
              </a:solidFill>
              <a:prstDash val="solid"/>
              <a:round/>
              <a:headEnd type="none" w="sm" len="sm"/>
              <a:tailEnd type="none" w="sm" len="sm"/>
            </a:ln>
          </p:spPr>
          <p:txBody>
            <a:bodyPr/>
            <a:lstStyle/>
            <a:p>
              <a:endParaRPr lang="es-MX"/>
            </a:p>
          </p:txBody>
        </p:sp>
        <p:sp>
          <p:nvSpPr>
            <p:cNvPr id="50185" name="Freeform 2059"/>
            <p:cNvSpPr>
              <a:spLocks/>
            </p:cNvSpPr>
            <p:nvPr/>
          </p:nvSpPr>
          <p:spPr bwMode="auto">
            <a:xfrm>
              <a:off x="3562" y="1348"/>
              <a:ext cx="599" cy="550"/>
            </a:xfrm>
            <a:custGeom>
              <a:avLst/>
              <a:gdLst>
                <a:gd name="T0" fmla="*/ 293 w 599"/>
                <a:gd name="T1" fmla="*/ 324 h 550"/>
                <a:gd name="T2" fmla="*/ 97 w 599"/>
                <a:gd name="T3" fmla="*/ 382 h 550"/>
                <a:gd name="T4" fmla="*/ 94 w 599"/>
                <a:gd name="T5" fmla="*/ 435 h 550"/>
                <a:gd name="T6" fmla="*/ 97 w 599"/>
                <a:gd name="T7" fmla="*/ 458 h 550"/>
                <a:gd name="T8" fmla="*/ 97 w 599"/>
                <a:gd name="T9" fmla="*/ 476 h 550"/>
                <a:gd name="T10" fmla="*/ 111 w 599"/>
                <a:gd name="T11" fmla="*/ 490 h 550"/>
                <a:gd name="T12" fmla="*/ 130 w 599"/>
                <a:gd name="T13" fmla="*/ 498 h 550"/>
                <a:gd name="T14" fmla="*/ 149 w 599"/>
                <a:gd name="T15" fmla="*/ 494 h 550"/>
                <a:gd name="T16" fmla="*/ 185 w 599"/>
                <a:gd name="T17" fmla="*/ 490 h 550"/>
                <a:gd name="T18" fmla="*/ 192 w 599"/>
                <a:gd name="T19" fmla="*/ 498 h 550"/>
                <a:gd name="T20" fmla="*/ 5 w 599"/>
                <a:gd name="T21" fmla="*/ 549 h 550"/>
                <a:gd name="T22" fmla="*/ 0 w 599"/>
                <a:gd name="T23" fmla="*/ 541 h 550"/>
                <a:gd name="T24" fmla="*/ 26 w 599"/>
                <a:gd name="T25" fmla="*/ 528 h 550"/>
                <a:gd name="T26" fmla="*/ 42 w 599"/>
                <a:gd name="T27" fmla="*/ 508 h 550"/>
                <a:gd name="T28" fmla="*/ 54 w 599"/>
                <a:gd name="T29" fmla="*/ 476 h 550"/>
                <a:gd name="T30" fmla="*/ 59 w 599"/>
                <a:gd name="T31" fmla="*/ 427 h 550"/>
                <a:gd name="T32" fmla="*/ 106 w 599"/>
                <a:gd name="T33" fmla="*/ 4 h 550"/>
                <a:gd name="T34" fmla="*/ 114 w 599"/>
                <a:gd name="T35" fmla="*/ 0 h 550"/>
                <a:gd name="T36" fmla="*/ 471 w 599"/>
                <a:gd name="T37" fmla="*/ 319 h 550"/>
                <a:gd name="T38" fmla="*/ 517 w 599"/>
                <a:gd name="T39" fmla="*/ 357 h 550"/>
                <a:gd name="T40" fmla="*/ 546 w 599"/>
                <a:gd name="T41" fmla="*/ 372 h 550"/>
                <a:gd name="T42" fmla="*/ 572 w 599"/>
                <a:gd name="T43" fmla="*/ 378 h 550"/>
                <a:gd name="T44" fmla="*/ 591 w 599"/>
                <a:gd name="T45" fmla="*/ 372 h 550"/>
                <a:gd name="T46" fmla="*/ 598 w 599"/>
                <a:gd name="T47" fmla="*/ 386 h 550"/>
                <a:gd name="T48" fmla="*/ 328 w 599"/>
                <a:gd name="T49" fmla="*/ 458 h 550"/>
                <a:gd name="T50" fmla="*/ 328 w 599"/>
                <a:gd name="T51" fmla="*/ 449 h 550"/>
                <a:gd name="T52" fmla="*/ 336 w 599"/>
                <a:gd name="T53" fmla="*/ 447 h 550"/>
                <a:gd name="T54" fmla="*/ 361 w 599"/>
                <a:gd name="T55" fmla="*/ 438 h 550"/>
                <a:gd name="T56" fmla="*/ 380 w 599"/>
                <a:gd name="T57" fmla="*/ 427 h 550"/>
                <a:gd name="T58" fmla="*/ 381 w 599"/>
                <a:gd name="T59" fmla="*/ 420 h 550"/>
                <a:gd name="T60" fmla="*/ 380 w 599"/>
                <a:gd name="T61" fmla="*/ 409 h 550"/>
                <a:gd name="T62" fmla="*/ 373 w 599"/>
                <a:gd name="T63" fmla="*/ 397 h 550"/>
                <a:gd name="T64" fmla="*/ 350 w 599"/>
                <a:gd name="T65" fmla="*/ 378 h 550"/>
                <a:gd name="T66" fmla="*/ 293 w 599"/>
                <a:gd name="T67" fmla="*/ 324 h 5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99"/>
                <a:gd name="T103" fmla="*/ 0 h 550"/>
                <a:gd name="T104" fmla="*/ 599 w 599"/>
                <a:gd name="T105" fmla="*/ 550 h 55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99" h="550">
                  <a:moveTo>
                    <a:pt x="293" y="324"/>
                  </a:moveTo>
                  <a:lnTo>
                    <a:pt x="97" y="382"/>
                  </a:lnTo>
                  <a:lnTo>
                    <a:pt x="94" y="435"/>
                  </a:lnTo>
                  <a:lnTo>
                    <a:pt x="97" y="458"/>
                  </a:lnTo>
                  <a:lnTo>
                    <a:pt x="97" y="476"/>
                  </a:lnTo>
                  <a:lnTo>
                    <a:pt x="111" y="490"/>
                  </a:lnTo>
                  <a:lnTo>
                    <a:pt x="130" y="498"/>
                  </a:lnTo>
                  <a:lnTo>
                    <a:pt x="149" y="494"/>
                  </a:lnTo>
                  <a:lnTo>
                    <a:pt x="185" y="490"/>
                  </a:lnTo>
                  <a:lnTo>
                    <a:pt x="192" y="498"/>
                  </a:lnTo>
                  <a:lnTo>
                    <a:pt x="5" y="549"/>
                  </a:lnTo>
                  <a:lnTo>
                    <a:pt x="0" y="541"/>
                  </a:lnTo>
                  <a:lnTo>
                    <a:pt x="26" y="528"/>
                  </a:lnTo>
                  <a:lnTo>
                    <a:pt x="42" y="508"/>
                  </a:lnTo>
                  <a:lnTo>
                    <a:pt x="54" y="476"/>
                  </a:lnTo>
                  <a:lnTo>
                    <a:pt x="59" y="427"/>
                  </a:lnTo>
                  <a:lnTo>
                    <a:pt x="106" y="4"/>
                  </a:lnTo>
                  <a:lnTo>
                    <a:pt x="114" y="0"/>
                  </a:lnTo>
                  <a:lnTo>
                    <a:pt x="471" y="319"/>
                  </a:lnTo>
                  <a:lnTo>
                    <a:pt x="517" y="357"/>
                  </a:lnTo>
                  <a:lnTo>
                    <a:pt x="546" y="372"/>
                  </a:lnTo>
                  <a:lnTo>
                    <a:pt x="572" y="378"/>
                  </a:lnTo>
                  <a:lnTo>
                    <a:pt x="591" y="372"/>
                  </a:lnTo>
                  <a:lnTo>
                    <a:pt x="598" y="386"/>
                  </a:lnTo>
                  <a:lnTo>
                    <a:pt x="328" y="458"/>
                  </a:lnTo>
                  <a:lnTo>
                    <a:pt x="328" y="449"/>
                  </a:lnTo>
                  <a:lnTo>
                    <a:pt x="336" y="447"/>
                  </a:lnTo>
                  <a:lnTo>
                    <a:pt x="361" y="438"/>
                  </a:lnTo>
                  <a:lnTo>
                    <a:pt x="380" y="427"/>
                  </a:lnTo>
                  <a:lnTo>
                    <a:pt x="381" y="420"/>
                  </a:lnTo>
                  <a:lnTo>
                    <a:pt x="380" y="409"/>
                  </a:lnTo>
                  <a:lnTo>
                    <a:pt x="373" y="397"/>
                  </a:lnTo>
                  <a:lnTo>
                    <a:pt x="350" y="378"/>
                  </a:lnTo>
                  <a:lnTo>
                    <a:pt x="293" y="324"/>
                  </a:lnTo>
                </a:path>
              </a:pathLst>
            </a:custGeom>
            <a:solidFill>
              <a:srgbClr val="FF0000"/>
            </a:solidFill>
            <a:ln w="12700" cap="rnd" cmpd="sng">
              <a:solidFill>
                <a:srgbClr val="FF0000"/>
              </a:solidFill>
              <a:prstDash val="solid"/>
              <a:round/>
              <a:headEnd type="none" w="sm" len="sm"/>
              <a:tailEnd type="none" w="sm" len="sm"/>
            </a:ln>
          </p:spPr>
          <p:txBody>
            <a:bodyPr/>
            <a:lstStyle/>
            <a:p>
              <a:endParaRPr lang="es-MX"/>
            </a:p>
          </p:txBody>
        </p:sp>
        <p:sp>
          <p:nvSpPr>
            <p:cNvPr id="50186" name="Freeform 2060"/>
            <p:cNvSpPr>
              <a:spLocks/>
            </p:cNvSpPr>
            <p:nvPr/>
          </p:nvSpPr>
          <p:spPr bwMode="auto">
            <a:xfrm>
              <a:off x="3668" y="1523"/>
              <a:ext cx="158" cy="176"/>
            </a:xfrm>
            <a:custGeom>
              <a:avLst/>
              <a:gdLst>
                <a:gd name="T0" fmla="*/ 157 w 158"/>
                <a:gd name="T1" fmla="*/ 128 h 176"/>
                <a:gd name="T2" fmla="*/ 19 w 158"/>
                <a:gd name="T3" fmla="*/ 0 h 176"/>
                <a:gd name="T4" fmla="*/ 0 w 158"/>
                <a:gd name="T5" fmla="*/ 175 h 176"/>
                <a:gd name="T6" fmla="*/ 157 w 158"/>
                <a:gd name="T7" fmla="*/ 128 h 176"/>
                <a:gd name="T8" fmla="*/ 0 60000 65536"/>
                <a:gd name="T9" fmla="*/ 0 60000 65536"/>
                <a:gd name="T10" fmla="*/ 0 60000 65536"/>
                <a:gd name="T11" fmla="*/ 0 60000 65536"/>
                <a:gd name="T12" fmla="*/ 0 w 158"/>
                <a:gd name="T13" fmla="*/ 0 h 176"/>
                <a:gd name="T14" fmla="*/ 158 w 158"/>
                <a:gd name="T15" fmla="*/ 176 h 176"/>
              </a:gdLst>
              <a:ahLst/>
              <a:cxnLst>
                <a:cxn ang="T8">
                  <a:pos x="T0" y="T1"/>
                </a:cxn>
                <a:cxn ang="T9">
                  <a:pos x="T2" y="T3"/>
                </a:cxn>
                <a:cxn ang="T10">
                  <a:pos x="T4" y="T5"/>
                </a:cxn>
                <a:cxn ang="T11">
                  <a:pos x="T6" y="T7"/>
                </a:cxn>
              </a:cxnLst>
              <a:rect l="T12" t="T13" r="T14" b="T15"/>
              <a:pathLst>
                <a:path w="158" h="176">
                  <a:moveTo>
                    <a:pt x="157" y="128"/>
                  </a:moveTo>
                  <a:lnTo>
                    <a:pt x="19" y="0"/>
                  </a:lnTo>
                  <a:lnTo>
                    <a:pt x="0" y="175"/>
                  </a:lnTo>
                  <a:lnTo>
                    <a:pt x="157" y="128"/>
                  </a:lnTo>
                </a:path>
              </a:pathLst>
            </a:custGeom>
            <a:solidFill>
              <a:srgbClr val="FFFFFF"/>
            </a:solidFill>
            <a:ln w="12700" cap="rnd" cmpd="sng">
              <a:solidFill>
                <a:srgbClr val="FFFFFF"/>
              </a:solidFill>
              <a:prstDash val="solid"/>
              <a:round/>
              <a:headEnd type="none" w="sm" len="sm"/>
              <a:tailEnd type="none" w="sm" len="sm"/>
            </a:ln>
          </p:spPr>
          <p:txBody>
            <a:bodyPr/>
            <a:lstStyle/>
            <a:p>
              <a:endParaRPr lang="es-MX"/>
            </a:p>
          </p:txBody>
        </p:sp>
        <p:sp>
          <p:nvSpPr>
            <p:cNvPr id="50187" name="Freeform 2061"/>
            <p:cNvSpPr>
              <a:spLocks/>
            </p:cNvSpPr>
            <p:nvPr/>
          </p:nvSpPr>
          <p:spPr bwMode="auto">
            <a:xfrm>
              <a:off x="3659" y="1885"/>
              <a:ext cx="1005" cy="816"/>
            </a:xfrm>
            <a:custGeom>
              <a:avLst/>
              <a:gdLst>
                <a:gd name="T0" fmla="*/ 0 w 1005"/>
                <a:gd name="T1" fmla="*/ 144 h 816"/>
                <a:gd name="T2" fmla="*/ 836 w 1005"/>
                <a:gd name="T3" fmla="*/ 0 h 816"/>
                <a:gd name="T4" fmla="*/ 1004 w 1005"/>
                <a:gd name="T5" fmla="*/ 676 h 816"/>
                <a:gd name="T6" fmla="*/ 170 w 1005"/>
                <a:gd name="T7" fmla="*/ 815 h 816"/>
                <a:gd name="T8" fmla="*/ 0 w 1005"/>
                <a:gd name="T9" fmla="*/ 144 h 816"/>
                <a:gd name="T10" fmla="*/ 0 60000 65536"/>
                <a:gd name="T11" fmla="*/ 0 60000 65536"/>
                <a:gd name="T12" fmla="*/ 0 60000 65536"/>
                <a:gd name="T13" fmla="*/ 0 60000 65536"/>
                <a:gd name="T14" fmla="*/ 0 60000 65536"/>
                <a:gd name="T15" fmla="*/ 0 w 1005"/>
                <a:gd name="T16" fmla="*/ 0 h 816"/>
                <a:gd name="T17" fmla="*/ 1005 w 1005"/>
                <a:gd name="T18" fmla="*/ 816 h 816"/>
              </a:gdLst>
              <a:ahLst/>
              <a:cxnLst>
                <a:cxn ang="T10">
                  <a:pos x="T0" y="T1"/>
                </a:cxn>
                <a:cxn ang="T11">
                  <a:pos x="T2" y="T3"/>
                </a:cxn>
                <a:cxn ang="T12">
                  <a:pos x="T4" y="T5"/>
                </a:cxn>
                <a:cxn ang="T13">
                  <a:pos x="T6" y="T7"/>
                </a:cxn>
                <a:cxn ang="T14">
                  <a:pos x="T8" y="T9"/>
                </a:cxn>
              </a:cxnLst>
              <a:rect l="T15" t="T16" r="T17" b="T18"/>
              <a:pathLst>
                <a:path w="1005" h="816">
                  <a:moveTo>
                    <a:pt x="0" y="144"/>
                  </a:moveTo>
                  <a:lnTo>
                    <a:pt x="836" y="0"/>
                  </a:lnTo>
                  <a:lnTo>
                    <a:pt x="1004" y="676"/>
                  </a:lnTo>
                  <a:lnTo>
                    <a:pt x="170" y="815"/>
                  </a:lnTo>
                  <a:lnTo>
                    <a:pt x="0" y="144"/>
                  </a:lnTo>
                </a:path>
              </a:pathLst>
            </a:custGeom>
            <a:solidFill>
              <a:srgbClr val="FFFFFF"/>
            </a:solidFill>
            <a:ln w="12700" cap="rnd" cmpd="sng">
              <a:solidFill>
                <a:srgbClr val="FFFFFF"/>
              </a:solidFill>
              <a:prstDash val="solid"/>
              <a:round/>
              <a:headEnd type="none" w="sm" len="sm"/>
              <a:tailEnd type="none" w="sm" len="sm"/>
            </a:ln>
          </p:spPr>
          <p:txBody>
            <a:bodyPr/>
            <a:lstStyle/>
            <a:p>
              <a:endParaRPr lang="es-MX"/>
            </a:p>
          </p:txBody>
        </p:sp>
        <p:sp>
          <p:nvSpPr>
            <p:cNvPr id="50188" name="Freeform 2062"/>
            <p:cNvSpPr>
              <a:spLocks/>
            </p:cNvSpPr>
            <p:nvPr/>
          </p:nvSpPr>
          <p:spPr bwMode="auto">
            <a:xfrm>
              <a:off x="3811" y="2057"/>
              <a:ext cx="624" cy="523"/>
            </a:xfrm>
            <a:custGeom>
              <a:avLst/>
              <a:gdLst>
                <a:gd name="T0" fmla="*/ 425 w 624"/>
                <a:gd name="T1" fmla="*/ 212 h 523"/>
                <a:gd name="T2" fmla="*/ 488 w 624"/>
                <a:gd name="T3" fmla="*/ 189 h 523"/>
                <a:gd name="T4" fmla="*/ 526 w 624"/>
                <a:gd name="T5" fmla="*/ 153 h 523"/>
                <a:gd name="T6" fmla="*/ 543 w 624"/>
                <a:gd name="T7" fmla="*/ 122 h 523"/>
                <a:gd name="T8" fmla="*/ 543 w 624"/>
                <a:gd name="T9" fmla="*/ 87 h 523"/>
                <a:gd name="T10" fmla="*/ 531 w 624"/>
                <a:gd name="T11" fmla="*/ 56 h 523"/>
                <a:gd name="T12" fmla="*/ 505 w 624"/>
                <a:gd name="T13" fmla="*/ 32 h 523"/>
                <a:gd name="T14" fmla="*/ 463 w 624"/>
                <a:gd name="T15" fmla="*/ 15 h 523"/>
                <a:gd name="T16" fmla="*/ 425 w 624"/>
                <a:gd name="T17" fmla="*/ 0 h 523"/>
                <a:gd name="T18" fmla="*/ 363 w 624"/>
                <a:gd name="T19" fmla="*/ 0 h 523"/>
                <a:gd name="T20" fmla="*/ 281 w 624"/>
                <a:gd name="T21" fmla="*/ 13 h 523"/>
                <a:gd name="T22" fmla="*/ 0 w 624"/>
                <a:gd name="T23" fmla="*/ 56 h 523"/>
                <a:gd name="T24" fmla="*/ 0 w 624"/>
                <a:gd name="T25" fmla="*/ 69 h 523"/>
                <a:gd name="T26" fmla="*/ 35 w 624"/>
                <a:gd name="T27" fmla="*/ 63 h 523"/>
                <a:gd name="T28" fmla="*/ 64 w 624"/>
                <a:gd name="T29" fmla="*/ 66 h 523"/>
                <a:gd name="T30" fmla="*/ 71 w 624"/>
                <a:gd name="T31" fmla="*/ 69 h 523"/>
                <a:gd name="T32" fmla="*/ 82 w 624"/>
                <a:gd name="T33" fmla="*/ 77 h 523"/>
                <a:gd name="T34" fmla="*/ 89 w 624"/>
                <a:gd name="T35" fmla="*/ 90 h 523"/>
                <a:gd name="T36" fmla="*/ 101 w 624"/>
                <a:gd name="T37" fmla="*/ 122 h 523"/>
                <a:gd name="T38" fmla="*/ 177 w 624"/>
                <a:gd name="T39" fmla="*/ 431 h 523"/>
                <a:gd name="T40" fmla="*/ 184 w 624"/>
                <a:gd name="T41" fmla="*/ 461 h 523"/>
                <a:gd name="T42" fmla="*/ 177 w 624"/>
                <a:gd name="T43" fmla="*/ 478 h 523"/>
                <a:gd name="T44" fmla="*/ 177 w 624"/>
                <a:gd name="T45" fmla="*/ 491 h 523"/>
                <a:gd name="T46" fmla="*/ 167 w 624"/>
                <a:gd name="T47" fmla="*/ 497 h 523"/>
                <a:gd name="T48" fmla="*/ 148 w 624"/>
                <a:gd name="T49" fmla="*/ 509 h 523"/>
                <a:gd name="T50" fmla="*/ 111 w 624"/>
                <a:gd name="T51" fmla="*/ 514 h 523"/>
                <a:gd name="T52" fmla="*/ 115 w 624"/>
                <a:gd name="T53" fmla="*/ 522 h 523"/>
                <a:gd name="T54" fmla="*/ 410 w 624"/>
                <a:gd name="T55" fmla="*/ 474 h 523"/>
                <a:gd name="T56" fmla="*/ 515 w 624"/>
                <a:gd name="T57" fmla="*/ 447 h 523"/>
                <a:gd name="T58" fmla="*/ 592 w 624"/>
                <a:gd name="T59" fmla="*/ 405 h 523"/>
                <a:gd name="T60" fmla="*/ 621 w 624"/>
                <a:gd name="T61" fmla="*/ 357 h 523"/>
                <a:gd name="T62" fmla="*/ 623 w 624"/>
                <a:gd name="T63" fmla="*/ 307 h 523"/>
                <a:gd name="T64" fmla="*/ 600 w 624"/>
                <a:gd name="T65" fmla="*/ 260 h 523"/>
                <a:gd name="T66" fmla="*/ 557 w 624"/>
                <a:gd name="T67" fmla="*/ 234 h 523"/>
                <a:gd name="T68" fmla="*/ 503 w 624"/>
                <a:gd name="T69" fmla="*/ 222 h 523"/>
                <a:gd name="T70" fmla="*/ 425 w 624"/>
                <a:gd name="T71" fmla="*/ 212 h 52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24"/>
                <a:gd name="T109" fmla="*/ 0 h 523"/>
                <a:gd name="T110" fmla="*/ 624 w 624"/>
                <a:gd name="T111" fmla="*/ 523 h 52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24" h="523">
                  <a:moveTo>
                    <a:pt x="425" y="212"/>
                  </a:moveTo>
                  <a:lnTo>
                    <a:pt x="488" y="189"/>
                  </a:lnTo>
                  <a:lnTo>
                    <a:pt x="526" y="153"/>
                  </a:lnTo>
                  <a:lnTo>
                    <a:pt x="543" y="122"/>
                  </a:lnTo>
                  <a:lnTo>
                    <a:pt x="543" y="87"/>
                  </a:lnTo>
                  <a:lnTo>
                    <a:pt x="531" y="56"/>
                  </a:lnTo>
                  <a:lnTo>
                    <a:pt x="505" y="32"/>
                  </a:lnTo>
                  <a:lnTo>
                    <a:pt x="463" y="15"/>
                  </a:lnTo>
                  <a:lnTo>
                    <a:pt x="425" y="0"/>
                  </a:lnTo>
                  <a:lnTo>
                    <a:pt x="363" y="0"/>
                  </a:lnTo>
                  <a:lnTo>
                    <a:pt x="281" y="13"/>
                  </a:lnTo>
                  <a:lnTo>
                    <a:pt x="0" y="56"/>
                  </a:lnTo>
                  <a:lnTo>
                    <a:pt x="0" y="69"/>
                  </a:lnTo>
                  <a:lnTo>
                    <a:pt x="35" y="63"/>
                  </a:lnTo>
                  <a:lnTo>
                    <a:pt x="64" y="66"/>
                  </a:lnTo>
                  <a:lnTo>
                    <a:pt x="71" y="69"/>
                  </a:lnTo>
                  <a:lnTo>
                    <a:pt x="82" y="77"/>
                  </a:lnTo>
                  <a:lnTo>
                    <a:pt x="89" y="90"/>
                  </a:lnTo>
                  <a:lnTo>
                    <a:pt x="101" y="122"/>
                  </a:lnTo>
                  <a:lnTo>
                    <a:pt x="177" y="431"/>
                  </a:lnTo>
                  <a:lnTo>
                    <a:pt x="184" y="461"/>
                  </a:lnTo>
                  <a:lnTo>
                    <a:pt x="177" y="478"/>
                  </a:lnTo>
                  <a:lnTo>
                    <a:pt x="177" y="491"/>
                  </a:lnTo>
                  <a:lnTo>
                    <a:pt x="167" y="497"/>
                  </a:lnTo>
                  <a:lnTo>
                    <a:pt x="148" y="509"/>
                  </a:lnTo>
                  <a:lnTo>
                    <a:pt x="111" y="514"/>
                  </a:lnTo>
                  <a:lnTo>
                    <a:pt x="115" y="522"/>
                  </a:lnTo>
                  <a:lnTo>
                    <a:pt x="410" y="474"/>
                  </a:lnTo>
                  <a:lnTo>
                    <a:pt x="515" y="447"/>
                  </a:lnTo>
                  <a:lnTo>
                    <a:pt x="592" y="405"/>
                  </a:lnTo>
                  <a:lnTo>
                    <a:pt x="621" y="357"/>
                  </a:lnTo>
                  <a:lnTo>
                    <a:pt x="623" y="307"/>
                  </a:lnTo>
                  <a:lnTo>
                    <a:pt x="600" y="260"/>
                  </a:lnTo>
                  <a:lnTo>
                    <a:pt x="557" y="234"/>
                  </a:lnTo>
                  <a:lnTo>
                    <a:pt x="503" y="222"/>
                  </a:lnTo>
                  <a:lnTo>
                    <a:pt x="425" y="212"/>
                  </a:lnTo>
                </a:path>
              </a:pathLst>
            </a:custGeom>
            <a:solidFill>
              <a:srgbClr val="FF4300"/>
            </a:solidFill>
            <a:ln w="12700" cap="rnd" cmpd="sng">
              <a:solidFill>
                <a:srgbClr val="FF4300"/>
              </a:solidFill>
              <a:prstDash val="solid"/>
              <a:round/>
              <a:headEnd type="none" w="sm" len="sm"/>
              <a:tailEnd type="none" w="sm" len="sm"/>
            </a:ln>
          </p:spPr>
          <p:txBody>
            <a:bodyPr/>
            <a:lstStyle/>
            <a:p>
              <a:endParaRPr lang="es-MX"/>
            </a:p>
          </p:txBody>
        </p:sp>
        <p:sp>
          <p:nvSpPr>
            <p:cNvPr id="50189" name="Freeform 2063"/>
            <p:cNvSpPr>
              <a:spLocks/>
            </p:cNvSpPr>
            <p:nvPr/>
          </p:nvSpPr>
          <p:spPr bwMode="auto">
            <a:xfrm>
              <a:off x="4079" y="2308"/>
              <a:ext cx="200" cy="208"/>
            </a:xfrm>
            <a:custGeom>
              <a:avLst/>
              <a:gdLst>
                <a:gd name="T0" fmla="*/ 0 w 200"/>
                <a:gd name="T1" fmla="*/ 7 h 208"/>
                <a:gd name="T2" fmla="*/ 62 w 200"/>
                <a:gd name="T3" fmla="*/ 0 h 208"/>
                <a:gd name="T4" fmla="*/ 112 w 200"/>
                <a:gd name="T5" fmla="*/ 3 h 208"/>
                <a:gd name="T6" fmla="*/ 149 w 200"/>
                <a:gd name="T7" fmla="*/ 7 h 208"/>
                <a:gd name="T8" fmla="*/ 173 w 200"/>
                <a:gd name="T9" fmla="*/ 28 h 208"/>
                <a:gd name="T10" fmla="*/ 187 w 200"/>
                <a:gd name="T11" fmla="*/ 55 h 208"/>
                <a:gd name="T12" fmla="*/ 196 w 200"/>
                <a:gd name="T13" fmla="*/ 86 h 208"/>
                <a:gd name="T14" fmla="*/ 199 w 200"/>
                <a:gd name="T15" fmla="*/ 113 h 208"/>
                <a:gd name="T16" fmla="*/ 196 w 200"/>
                <a:gd name="T17" fmla="*/ 142 h 208"/>
                <a:gd name="T18" fmla="*/ 185 w 200"/>
                <a:gd name="T19" fmla="*/ 166 h 208"/>
                <a:gd name="T20" fmla="*/ 157 w 200"/>
                <a:gd name="T21" fmla="*/ 184 h 208"/>
                <a:gd name="T22" fmla="*/ 133 w 200"/>
                <a:gd name="T23" fmla="*/ 197 h 208"/>
                <a:gd name="T24" fmla="*/ 100 w 200"/>
                <a:gd name="T25" fmla="*/ 207 h 208"/>
                <a:gd name="T26" fmla="*/ 80 w 200"/>
                <a:gd name="T27" fmla="*/ 207 h 208"/>
                <a:gd name="T28" fmla="*/ 62 w 200"/>
                <a:gd name="T29" fmla="*/ 204 h 208"/>
                <a:gd name="T30" fmla="*/ 52 w 200"/>
                <a:gd name="T31" fmla="*/ 196 h 208"/>
                <a:gd name="T32" fmla="*/ 47 w 200"/>
                <a:gd name="T33" fmla="*/ 179 h 208"/>
                <a:gd name="T34" fmla="*/ 40 w 200"/>
                <a:gd name="T35" fmla="*/ 162 h 208"/>
                <a:gd name="T36" fmla="*/ 0 w 200"/>
                <a:gd name="T37" fmla="*/ 7 h 2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0"/>
                <a:gd name="T58" fmla="*/ 0 h 208"/>
                <a:gd name="T59" fmla="*/ 200 w 200"/>
                <a:gd name="T60" fmla="*/ 208 h 20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0" h="208">
                  <a:moveTo>
                    <a:pt x="0" y="7"/>
                  </a:moveTo>
                  <a:lnTo>
                    <a:pt x="62" y="0"/>
                  </a:lnTo>
                  <a:lnTo>
                    <a:pt x="112" y="3"/>
                  </a:lnTo>
                  <a:lnTo>
                    <a:pt x="149" y="7"/>
                  </a:lnTo>
                  <a:lnTo>
                    <a:pt x="173" y="28"/>
                  </a:lnTo>
                  <a:lnTo>
                    <a:pt x="187" y="55"/>
                  </a:lnTo>
                  <a:lnTo>
                    <a:pt x="196" y="86"/>
                  </a:lnTo>
                  <a:lnTo>
                    <a:pt x="199" y="113"/>
                  </a:lnTo>
                  <a:lnTo>
                    <a:pt x="196" y="142"/>
                  </a:lnTo>
                  <a:lnTo>
                    <a:pt x="185" y="166"/>
                  </a:lnTo>
                  <a:lnTo>
                    <a:pt x="157" y="184"/>
                  </a:lnTo>
                  <a:lnTo>
                    <a:pt x="133" y="197"/>
                  </a:lnTo>
                  <a:lnTo>
                    <a:pt x="100" y="207"/>
                  </a:lnTo>
                  <a:lnTo>
                    <a:pt x="80" y="207"/>
                  </a:lnTo>
                  <a:lnTo>
                    <a:pt x="62" y="204"/>
                  </a:lnTo>
                  <a:lnTo>
                    <a:pt x="52" y="196"/>
                  </a:lnTo>
                  <a:lnTo>
                    <a:pt x="47" y="179"/>
                  </a:lnTo>
                  <a:lnTo>
                    <a:pt x="40" y="162"/>
                  </a:lnTo>
                  <a:lnTo>
                    <a:pt x="0" y="7"/>
                  </a:lnTo>
                </a:path>
              </a:pathLst>
            </a:custGeom>
            <a:solidFill>
              <a:srgbClr val="FFFFFF"/>
            </a:solidFill>
            <a:ln w="12700" cap="rnd" cmpd="sng">
              <a:solidFill>
                <a:srgbClr val="FFFFFF"/>
              </a:solidFill>
              <a:prstDash val="solid"/>
              <a:round/>
              <a:headEnd type="none" w="sm" len="sm"/>
              <a:tailEnd type="none" w="sm" len="sm"/>
            </a:ln>
          </p:spPr>
          <p:txBody>
            <a:bodyPr/>
            <a:lstStyle/>
            <a:p>
              <a:endParaRPr lang="es-MX"/>
            </a:p>
          </p:txBody>
        </p:sp>
        <p:sp>
          <p:nvSpPr>
            <p:cNvPr id="50190" name="Freeform 2064"/>
            <p:cNvSpPr>
              <a:spLocks/>
            </p:cNvSpPr>
            <p:nvPr/>
          </p:nvSpPr>
          <p:spPr bwMode="auto">
            <a:xfrm>
              <a:off x="4030" y="2096"/>
              <a:ext cx="187" cy="196"/>
            </a:xfrm>
            <a:custGeom>
              <a:avLst/>
              <a:gdLst>
                <a:gd name="T0" fmla="*/ 43 w 187"/>
                <a:gd name="T1" fmla="*/ 195 h 196"/>
                <a:gd name="T2" fmla="*/ 101 w 187"/>
                <a:gd name="T3" fmla="*/ 182 h 196"/>
                <a:gd name="T4" fmla="*/ 137 w 187"/>
                <a:gd name="T5" fmla="*/ 166 h 196"/>
                <a:gd name="T6" fmla="*/ 163 w 187"/>
                <a:gd name="T7" fmla="*/ 149 h 196"/>
                <a:gd name="T8" fmla="*/ 183 w 187"/>
                <a:gd name="T9" fmla="*/ 129 h 196"/>
                <a:gd name="T10" fmla="*/ 186 w 187"/>
                <a:gd name="T11" fmla="*/ 100 h 196"/>
                <a:gd name="T12" fmla="*/ 183 w 187"/>
                <a:gd name="T13" fmla="*/ 74 h 196"/>
                <a:gd name="T14" fmla="*/ 174 w 187"/>
                <a:gd name="T15" fmla="*/ 43 h 196"/>
                <a:gd name="T16" fmla="*/ 158 w 187"/>
                <a:gd name="T17" fmla="*/ 27 h 196"/>
                <a:gd name="T18" fmla="*/ 130 w 187"/>
                <a:gd name="T19" fmla="*/ 10 h 196"/>
                <a:gd name="T20" fmla="*/ 104 w 187"/>
                <a:gd name="T21" fmla="*/ 0 h 196"/>
                <a:gd name="T22" fmla="*/ 63 w 187"/>
                <a:gd name="T23" fmla="*/ 0 h 196"/>
                <a:gd name="T24" fmla="*/ 0 w 187"/>
                <a:gd name="T25" fmla="*/ 6 h 196"/>
                <a:gd name="T26" fmla="*/ 43 w 187"/>
                <a:gd name="T27" fmla="*/ 195 h 1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7"/>
                <a:gd name="T43" fmla="*/ 0 h 196"/>
                <a:gd name="T44" fmla="*/ 187 w 187"/>
                <a:gd name="T45" fmla="*/ 196 h 19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7" h="196">
                  <a:moveTo>
                    <a:pt x="43" y="195"/>
                  </a:moveTo>
                  <a:lnTo>
                    <a:pt x="101" y="182"/>
                  </a:lnTo>
                  <a:lnTo>
                    <a:pt x="137" y="166"/>
                  </a:lnTo>
                  <a:lnTo>
                    <a:pt x="163" y="149"/>
                  </a:lnTo>
                  <a:lnTo>
                    <a:pt x="183" y="129"/>
                  </a:lnTo>
                  <a:lnTo>
                    <a:pt x="186" y="100"/>
                  </a:lnTo>
                  <a:lnTo>
                    <a:pt x="183" y="74"/>
                  </a:lnTo>
                  <a:lnTo>
                    <a:pt x="174" y="43"/>
                  </a:lnTo>
                  <a:lnTo>
                    <a:pt x="158" y="27"/>
                  </a:lnTo>
                  <a:lnTo>
                    <a:pt x="130" y="10"/>
                  </a:lnTo>
                  <a:lnTo>
                    <a:pt x="104" y="0"/>
                  </a:lnTo>
                  <a:lnTo>
                    <a:pt x="63" y="0"/>
                  </a:lnTo>
                  <a:lnTo>
                    <a:pt x="0" y="6"/>
                  </a:lnTo>
                  <a:lnTo>
                    <a:pt x="43" y="195"/>
                  </a:lnTo>
                </a:path>
              </a:pathLst>
            </a:custGeom>
            <a:solidFill>
              <a:srgbClr val="FFFFFF"/>
            </a:solidFill>
            <a:ln w="12700" cap="rnd" cmpd="sng">
              <a:solidFill>
                <a:srgbClr val="FFFFFF"/>
              </a:solidFill>
              <a:prstDash val="solid"/>
              <a:round/>
              <a:headEnd type="none" w="sm" len="sm"/>
              <a:tailEnd type="none" w="sm" len="sm"/>
            </a:ln>
          </p:spPr>
          <p:txBody>
            <a:bodyPr/>
            <a:lstStyle/>
            <a:p>
              <a:endParaRPr lang="es-MX"/>
            </a:p>
          </p:txBody>
        </p:sp>
        <p:sp>
          <p:nvSpPr>
            <p:cNvPr id="50191" name="Freeform 2065"/>
            <p:cNvSpPr>
              <a:spLocks/>
            </p:cNvSpPr>
            <p:nvPr/>
          </p:nvSpPr>
          <p:spPr bwMode="auto">
            <a:xfrm>
              <a:off x="3355" y="2705"/>
              <a:ext cx="940" cy="757"/>
            </a:xfrm>
            <a:custGeom>
              <a:avLst/>
              <a:gdLst>
                <a:gd name="T0" fmla="*/ 0 w 940"/>
                <a:gd name="T1" fmla="*/ 0 h 757"/>
                <a:gd name="T2" fmla="*/ 939 w 940"/>
                <a:gd name="T3" fmla="*/ 0 h 757"/>
                <a:gd name="T4" fmla="*/ 939 w 940"/>
                <a:gd name="T5" fmla="*/ 756 h 757"/>
                <a:gd name="T6" fmla="*/ 0 w 940"/>
                <a:gd name="T7" fmla="*/ 756 h 757"/>
                <a:gd name="T8" fmla="*/ 0 w 940"/>
                <a:gd name="T9" fmla="*/ 0 h 757"/>
                <a:gd name="T10" fmla="*/ 0 60000 65536"/>
                <a:gd name="T11" fmla="*/ 0 60000 65536"/>
                <a:gd name="T12" fmla="*/ 0 60000 65536"/>
                <a:gd name="T13" fmla="*/ 0 60000 65536"/>
                <a:gd name="T14" fmla="*/ 0 60000 65536"/>
                <a:gd name="T15" fmla="*/ 0 w 940"/>
                <a:gd name="T16" fmla="*/ 0 h 757"/>
                <a:gd name="T17" fmla="*/ 940 w 940"/>
                <a:gd name="T18" fmla="*/ 757 h 757"/>
              </a:gdLst>
              <a:ahLst/>
              <a:cxnLst>
                <a:cxn ang="T10">
                  <a:pos x="T0" y="T1"/>
                </a:cxn>
                <a:cxn ang="T11">
                  <a:pos x="T2" y="T3"/>
                </a:cxn>
                <a:cxn ang="T12">
                  <a:pos x="T4" y="T5"/>
                </a:cxn>
                <a:cxn ang="T13">
                  <a:pos x="T6" y="T7"/>
                </a:cxn>
                <a:cxn ang="T14">
                  <a:pos x="T8" y="T9"/>
                </a:cxn>
              </a:cxnLst>
              <a:rect l="T15" t="T16" r="T17" b="T18"/>
              <a:pathLst>
                <a:path w="940" h="757">
                  <a:moveTo>
                    <a:pt x="0" y="0"/>
                  </a:moveTo>
                  <a:lnTo>
                    <a:pt x="939" y="0"/>
                  </a:lnTo>
                  <a:lnTo>
                    <a:pt x="939" y="756"/>
                  </a:lnTo>
                  <a:lnTo>
                    <a:pt x="0" y="756"/>
                  </a:lnTo>
                  <a:lnTo>
                    <a:pt x="0" y="0"/>
                  </a:lnTo>
                </a:path>
              </a:pathLst>
            </a:custGeom>
            <a:solidFill>
              <a:srgbClr val="018001"/>
            </a:solidFill>
            <a:ln w="12700" cap="rnd" cmpd="sng">
              <a:solidFill>
                <a:srgbClr val="098509"/>
              </a:solidFill>
              <a:prstDash val="solid"/>
              <a:round/>
              <a:headEnd type="none" w="sm" len="sm"/>
              <a:tailEnd type="none" w="sm" len="sm"/>
            </a:ln>
          </p:spPr>
          <p:txBody>
            <a:bodyPr/>
            <a:lstStyle/>
            <a:p>
              <a:endParaRPr lang="es-MX"/>
            </a:p>
          </p:txBody>
        </p:sp>
        <p:sp>
          <p:nvSpPr>
            <p:cNvPr id="50192" name="Freeform 2066"/>
            <p:cNvSpPr>
              <a:spLocks/>
            </p:cNvSpPr>
            <p:nvPr/>
          </p:nvSpPr>
          <p:spPr bwMode="auto">
            <a:xfrm>
              <a:off x="3396" y="2736"/>
              <a:ext cx="857" cy="690"/>
            </a:xfrm>
            <a:custGeom>
              <a:avLst/>
              <a:gdLst>
                <a:gd name="T0" fmla="*/ 0 w 857"/>
                <a:gd name="T1" fmla="*/ 0 h 690"/>
                <a:gd name="T2" fmla="*/ 856 w 857"/>
                <a:gd name="T3" fmla="*/ 0 h 690"/>
                <a:gd name="T4" fmla="*/ 856 w 857"/>
                <a:gd name="T5" fmla="*/ 689 h 690"/>
                <a:gd name="T6" fmla="*/ 0 w 857"/>
                <a:gd name="T7" fmla="*/ 689 h 690"/>
                <a:gd name="T8" fmla="*/ 0 w 857"/>
                <a:gd name="T9" fmla="*/ 0 h 690"/>
                <a:gd name="T10" fmla="*/ 0 60000 65536"/>
                <a:gd name="T11" fmla="*/ 0 60000 65536"/>
                <a:gd name="T12" fmla="*/ 0 60000 65536"/>
                <a:gd name="T13" fmla="*/ 0 60000 65536"/>
                <a:gd name="T14" fmla="*/ 0 60000 65536"/>
                <a:gd name="T15" fmla="*/ 0 w 857"/>
                <a:gd name="T16" fmla="*/ 0 h 690"/>
                <a:gd name="T17" fmla="*/ 857 w 857"/>
                <a:gd name="T18" fmla="*/ 690 h 690"/>
              </a:gdLst>
              <a:ahLst/>
              <a:cxnLst>
                <a:cxn ang="T10">
                  <a:pos x="T0" y="T1"/>
                </a:cxn>
                <a:cxn ang="T11">
                  <a:pos x="T2" y="T3"/>
                </a:cxn>
                <a:cxn ang="T12">
                  <a:pos x="T4" y="T5"/>
                </a:cxn>
                <a:cxn ang="T13">
                  <a:pos x="T6" y="T7"/>
                </a:cxn>
                <a:cxn ang="T14">
                  <a:pos x="T8" y="T9"/>
                </a:cxn>
              </a:cxnLst>
              <a:rect l="T15" t="T16" r="T17" b="T18"/>
              <a:pathLst>
                <a:path w="857" h="690">
                  <a:moveTo>
                    <a:pt x="0" y="0"/>
                  </a:moveTo>
                  <a:lnTo>
                    <a:pt x="856" y="0"/>
                  </a:lnTo>
                  <a:lnTo>
                    <a:pt x="856" y="689"/>
                  </a:lnTo>
                  <a:lnTo>
                    <a:pt x="0" y="689"/>
                  </a:lnTo>
                  <a:lnTo>
                    <a:pt x="0" y="0"/>
                  </a:lnTo>
                </a:path>
              </a:pathLst>
            </a:custGeom>
            <a:solidFill>
              <a:srgbClr val="FFFFFF"/>
            </a:solidFill>
            <a:ln w="12700" cap="rnd" cmpd="sng">
              <a:solidFill>
                <a:srgbClr val="FFFFFF"/>
              </a:solidFill>
              <a:prstDash val="solid"/>
              <a:round/>
              <a:headEnd type="none" w="sm" len="sm"/>
              <a:tailEnd type="none" w="sm" len="sm"/>
            </a:ln>
          </p:spPr>
          <p:txBody>
            <a:bodyPr/>
            <a:lstStyle/>
            <a:p>
              <a:endParaRPr lang="es-MX"/>
            </a:p>
          </p:txBody>
        </p:sp>
        <p:sp>
          <p:nvSpPr>
            <p:cNvPr id="50193" name="Freeform 2067"/>
            <p:cNvSpPr>
              <a:spLocks/>
            </p:cNvSpPr>
            <p:nvPr/>
          </p:nvSpPr>
          <p:spPr bwMode="auto">
            <a:xfrm>
              <a:off x="3541" y="2833"/>
              <a:ext cx="566" cy="505"/>
            </a:xfrm>
            <a:custGeom>
              <a:avLst/>
              <a:gdLst>
                <a:gd name="T0" fmla="*/ 565 w 566"/>
                <a:gd name="T1" fmla="*/ 0 h 505"/>
                <a:gd name="T2" fmla="*/ 551 w 566"/>
                <a:gd name="T3" fmla="*/ 0 h 505"/>
                <a:gd name="T4" fmla="*/ 546 w 566"/>
                <a:gd name="T5" fmla="*/ 17 h 505"/>
                <a:gd name="T6" fmla="*/ 530 w 566"/>
                <a:gd name="T7" fmla="*/ 32 h 505"/>
                <a:gd name="T8" fmla="*/ 497 w 566"/>
                <a:gd name="T9" fmla="*/ 32 h 505"/>
                <a:gd name="T10" fmla="*/ 463 w 566"/>
                <a:gd name="T11" fmla="*/ 25 h 505"/>
                <a:gd name="T12" fmla="*/ 393 w 566"/>
                <a:gd name="T13" fmla="*/ 6 h 505"/>
                <a:gd name="T14" fmla="*/ 328 w 566"/>
                <a:gd name="T15" fmla="*/ 0 h 505"/>
                <a:gd name="T16" fmla="*/ 243 w 566"/>
                <a:gd name="T17" fmla="*/ 10 h 505"/>
                <a:gd name="T18" fmla="*/ 161 w 566"/>
                <a:gd name="T19" fmla="*/ 35 h 505"/>
                <a:gd name="T20" fmla="*/ 95 w 566"/>
                <a:gd name="T21" fmla="*/ 79 h 505"/>
                <a:gd name="T22" fmla="*/ 45 w 566"/>
                <a:gd name="T23" fmla="*/ 132 h 505"/>
                <a:gd name="T24" fmla="*/ 10 w 566"/>
                <a:gd name="T25" fmla="*/ 196 h 505"/>
                <a:gd name="T26" fmla="*/ 0 w 566"/>
                <a:gd name="T27" fmla="*/ 265 h 505"/>
                <a:gd name="T28" fmla="*/ 10 w 566"/>
                <a:gd name="T29" fmla="*/ 328 h 505"/>
                <a:gd name="T30" fmla="*/ 42 w 566"/>
                <a:gd name="T31" fmla="*/ 387 h 505"/>
                <a:gd name="T32" fmla="*/ 88 w 566"/>
                <a:gd name="T33" fmla="*/ 438 h 505"/>
                <a:gd name="T34" fmla="*/ 151 w 566"/>
                <a:gd name="T35" fmla="*/ 473 h 505"/>
                <a:gd name="T36" fmla="*/ 231 w 566"/>
                <a:gd name="T37" fmla="*/ 494 h 505"/>
                <a:gd name="T38" fmla="*/ 322 w 566"/>
                <a:gd name="T39" fmla="*/ 504 h 505"/>
                <a:gd name="T40" fmla="*/ 388 w 566"/>
                <a:gd name="T41" fmla="*/ 497 h 505"/>
                <a:gd name="T42" fmla="*/ 447 w 566"/>
                <a:gd name="T43" fmla="*/ 487 h 505"/>
                <a:gd name="T44" fmla="*/ 501 w 566"/>
                <a:gd name="T45" fmla="*/ 465 h 505"/>
                <a:gd name="T46" fmla="*/ 551 w 566"/>
                <a:gd name="T47" fmla="*/ 431 h 505"/>
                <a:gd name="T48" fmla="*/ 551 w 566"/>
                <a:gd name="T49" fmla="*/ 387 h 505"/>
                <a:gd name="T50" fmla="*/ 501 w 566"/>
                <a:gd name="T51" fmla="*/ 431 h 505"/>
                <a:gd name="T52" fmla="*/ 454 w 566"/>
                <a:gd name="T53" fmla="*/ 458 h 505"/>
                <a:gd name="T54" fmla="*/ 406 w 566"/>
                <a:gd name="T55" fmla="*/ 472 h 505"/>
                <a:gd name="T56" fmla="*/ 352 w 566"/>
                <a:gd name="T57" fmla="*/ 473 h 505"/>
                <a:gd name="T58" fmla="*/ 291 w 566"/>
                <a:gd name="T59" fmla="*/ 469 h 505"/>
                <a:gd name="T60" fmla="*/ 241 w 566"/>
                <a:gd name="T61" fmla="*/ 448 h 505"/>
                <a:gd name="T62" fmla="*/ 205 w 566"/>
                <a:gd name="T63" fmla="*/ 418 h 505"/>
                <a:gd name="T64" fmla="*/ 180 w 566"/>
                <a:gd name="T65" fmla="*/ 369 h 505"/>
                <a:gd name="T66" fmla="*/ 163 w 566"/>
                <a:gd name="T67" fmla="*/ 310 h 505"/>
                <a:gd name="T68" fmla="*/ 161 w 566"/>
                <a:gd name="T69" fmla="*/ 244 h 505"/>
                <a:gd name="T70" fmla="*/ 168 w 566"/>
                <a:gd name="T71" fmla="*/ 184 h 505"/>
                <a:gd name="T72" fmla="*/ 191 w 566"/>
                <a:gd name="T73" fmla="*/ 131 h 505"/>
                <a:gd name="T74" fmla="*/ 217 w 566"/>
                <a:gd name="T75" fmla="*/ 87 h 505"/>
                <a:gd name="T76" fmla="*/ 258 w 566"/>
                <a:gd name="T77" fmla="*/ 58 h 505"/>
                <a:gd name="T78" fmla="*/ 305 w 566"/>
                <a:gd name="T79" fmla="*/ 39 h 505"/>
                <a:gd name="T80" fmla="*/ 357 w 566"/>
                <a:gd name="T81" fmla="*/ 32 h 505"/>
                <a:gd name="T82" fmla="*/ 425 w 566"/>
                <a:gd name="T83" fmla="*/ 41 h 505"/>
                <a:gd name="T84" fmla="*/ 478 w 566"/>
                <a:gd name="T85" fmla="*/ 69 h 505"/>
                <a:gd name="T86" fmla="*/ 523 w 566"/>
                <a:gd name="T87" fmla="*/ 111 h 505"/>
                <a:gd name="T88" fmla="*/ 551 w 566"/>
                <a:gd name="T89" fmla="*/ 169 h 505"/>
                <a:gd name="T90" fmla="*/ 565 w 566"/>
                <a:gd name="T91" fmla="*/ 169 h 505"/>
                <a:gd name="T92" fmla="*/ 565 w 566"/>
                <a:gd name="T93" fmla="*/ 0 h 50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66"/>
                <a:gd name="T142" fmla="*/ 0 h 505"/>
                <a:gd name="T143" fmla="*/ 566 w 566"/>
                <a:gd name="T144" fmla="*/ 505 h 50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66" h="505">
                  <a:moveTo>
                    <a:pt x="565" y="0"/>
                  </a:moveTo>
                  <a:lnTo>
                    <a:pt x="551" y="0"/>
                  </a:lnTo>
                  <a:lnTo>
                    <a:pt x="546" y="17"/>
                  </a:lnTo>
                  <a:lnTo>
                    <a:pt x="530" y="32"/>
                  </a:lnTo>
                  <a:lnTo>
                    <a:pt x="497" y="32"/>
                  </a:lnTo>
                  <a:lnTo>
                    <a:pt x="463" y="25"/>
                  </a:lnTo>
                  <a:lnTo>
                    <a:pt x="393" y="6"/>
                  </a:lnTo>
                  <a:lnTo>
                    <a:pt x="328" y="0"/>
                  </a:lnTo>
                  <a:lnTo>
                    <a:pt x="243" y="10"/>
                  </a:lnTo>
                  <a:lnTo>
                    <a:pt x="161" y="35"/>
                  </a:lnTo>
                  <a:lnTo>
                    <a:pt x="95" y="79"/>
                  </a:lnTo>
                  <a:lnTo>
                    <a:pt x="45" y="132"/>
                  </a:lnTo>
                  <a:lnTo>
                    <a:pt x="10" y="196"/>
                  </a:lnTo>
                  <a:lnTo>
                    <a:pt x="0" y="265"/>
                  </a:lnTo>
                  <a:lnTo>
                    <a:pt x="10" y="328"/>
                  </a:lnTo>
                  <a:lnTo>
                    <a:pt x="42" y="387"/>
                  </a:lnTo>
                  <a:lnTo>
                    <a:pt x="88" y="438"/>
                  </a:lnTo>
                  <a:lnTo>
                    <a:pt x="151" y="473"/>
                  </a:lnTo>
                  <a:lnTo>
                    <a:pt x="231" y="494"/>
                  </a:lnTo>
                  <a:lnTo>
                    <a:pt x="322" y="504"/>
                  </a:lnTo>
                  <a:lnTo>
                    <a:pt x="388" y="497"/>
                  </a:lnTo>
                  <a:lnTo>
                    <a:pt x="447" y="487"/>
                  </a:lnTo>
                  <a:lnTo>
                    <a:pt x="501" y="465"/>
                  </a:lnTo>
                  <a:lnTo>
                    <a:pt x="551" y="431"/>
                  </a:lnTo>
                  <a:lnTo>
                    <a:pt x="551" y="387"/>
                  </a:lnTo>
                  <a:lnTo>
                    <a:pt x="501" y="431"/>
                  </a:lnTo>
                  <a:lnTo>
                    <a:pt x="454" y="458"/>
                  </a:lnTo>
                  <a:lnTo>
                    <a:pt x="406" y="472"/>
                  </a:lnTo>
                  <a:lnTo>
                    <a:pt x="352" y="473"/>
                  </a:lnTo>
                  <a:lnTo>
                    <a:pt x="291" y="469"/>
                  </a:lnTo>
                  <a:lnTo>
                    <a:pt x="241" y="448"/>
                  </a:lnTo>
                  <a:lnTo>
                    <a:pt x="205" y="418"/>
                  </a:lnTo>
                  <a:lnTo>
                    <a:pt x="180" y="369"/>
                  </a:lnTo>
                  <a:lnTo>
                    <a:pt x="163" y="310"/>
                  </a:lnTo>
                  <a:lnTo>
                    <a:pt x="161" y="244"/>
                  </a:lnTo>
                  <a:lnTo>
                    <a:pt x="168" y="184"/>
                  </a:lnTo>
                  <a:lnTo>
                    <a:pt x="191" y="131"/>
                  </a:lnTo>
                  <a:lnTo>
                    <a:pt x="217" y="87"/>
                  </a:lnTo>
                  <a:lnTo>
                    <a:pt x="258" y="58"/>
                  </a:lnTo>
                  <a:lnTo>
                    <a:pt x="305" y="39"/>
                  </a:lnTo>
                  <a:lnTo>
                    <a:pt x="357" y="32"/>
                  </a:lnTo>
                  <a:lnTo>
                    <a:pt x="425" y="41"/>
                  </a:lnTo>
                  <a:lnTo>
                    <a:pt x="478" y="69"/>
                  </a:lnTo>
                  <a:lnTo>
                    <a:pt x="523" y="111"/>
                  </a:lnTo>
                  <a:lnTo>
                    <a:pt x="551" y="169"/>
                  </a:lnTo>
                  <a:lnTo>
                    <a:pt x="565" y="169"/>
                  </a:lnTo>
                  <a:lnTo>
                    <a:pt x="565" y="0"/>
                  </a:lnTo>
                </a:path>
              </a:pathLst>
            </a:custGeom>
            <a:solidFill>
              <a:srgbClr val="018001"/>
            </a:solidFill>
            <a:ln w="12700" cap="rnd" cmpd="sng">
              <a:solidFill>
                <a:srgbClr val="098509"/>
              </a:solidFill>
              <a:prstDash val="solid"/>
              <a:round/>
              <a:headEnd type="none" w="sm" len="sm"/>
              <a:tailEnd type="none" w="sm" len="sm"/>
            </a:ln>
          </p:spPr>
          <p:txBody>
            <a:bodyPr/>
            <a:lstStyle/>
            <a:p>
              <a:endParaRPr lang="es-MX"/>
            </a:p>
          </p:txBody>
        </p:sp>
        <p:sp>
          <p:nvSpPr>
            <p:cNvPr id="50194" name="Freeform 2068"/>
            <p:cNvSpPr>
              <a:spLocks/>
            </p:cNvSpPr>
            <p:nvPr/>
          </p:nvSpPr>
          <p:spPr bwMode="auto">
            <a:xfrm>
              <a:off x="4337" y="2736"/>
              <a:ext cx="856" cy="690"/>
            </a:xfrm>
            <a:custGeom>
              <a:avLst/>
              <a:gdLst>
                <a:gd name="T0" fmla="*/ 0 w 856"/>
                <a:gd name="T1" fmla="*/ 0 h 690"/>
                <a:gd name="T2" fmla="*/ 855 w 856"/>
                <a:gd name="T3" fmla="*/ 0 h 690"/>
                <a:gd name="T4" fmla="*/ 855 w 856"/>
                <a:gd name="T5" fmla="*/ 689 h 690"/>
                <a:gd name="T6" fmla="*/ 0 w 856"/>
                <a:gd name="T7" fmla="*/ 689 h 690"/>
                <a:gd name="T8" fmla="*/ 0 w 856"/>
                <a:gd name="T9" fmla="*/ 0 h 690"/>
                <a:gd name="T10" fmla="*/ 0 60000 65536"/>
                <a:gd name="T11" fmla="*/ 0 60000 65536"/>
                <a:gd name="T12" fmla="*/ 0 60000 65536"/>
                <a:gd name="T13" fmla="*/ 0 60000 65536"/>
                <a:gd name="T14" fmla="*/ 0 60000 65536"/>
                <a:gd name="T15" fmla="*/ 0 w 856"/>
                <a:gd name="T16" fmla="*/ 0 h 690"/>
                <a:gd name="T17" fmla="*/ 856 w 856"/>
                <a:gd name="T18" fmla="*/ 690 h 690"/>
              </a:gdLst>
              <a:ahLst/>
              <a:cxnLst>
                <a:cxn ang="T10">
                  <a:pos x="T0" y="T1"/>
                </a:cxn>
                <a:cxn ang="T11">
                  <a:pos x="T2" y="T3"/>
                </a:cxn>
                <a:cxn ang="T12">
                  <a:pos x="T4" y="T5"/>
                </a:cxn>
                <a:cxn ang="T13">
                  <a:pos x="T6" y="T7"/>
                </a:cxn>
                <a:cxn ang="T14">
                  <a:pos x="T8" y="T9"/>
                </a:cxn>
              </a:cxnLst>
              <a:rect l="T15" t="T16" r="T17" b="T18"/>
              <a:pathLst>
                <a:path w="856" h="690">
                  <a:moveTo>
                    <a:pt x="0" y="0"/>
                  </a:moveTo>
                  <a:lnTo>
                    <a:pt x="855" y="0"/>
                  </a:lnTo>
                  <a:lnTo>
                    <a:pt x="855" y="689"/>
                  </a:lnTo>
                  <a:lnTo>
                    <a:pt x="0" y="689"/>
                  </a:lnTo>
                  <a:lnTo>
                    <a:pt x="0" y="0"/>
                  </a:lnTo>
                </a:path>
              </a:pathLst>
            </a:custGeom>
            <a:solidFill>
              <a:srgbClr val="FFFFFF"/>
            </a:solidFill>
            <a:ln w="12700" cap="rnd" cmpd="sng">
              <a:solidFill>
                <a:srgbClr val="FFFFFF"/>
              </a:solidFill>
              <a:prstDash val="solid"/>
              <a:round/>
              <a:headEnd type="none" w="sm" len="sm"/>
              <a:tailEnd type="none" w="sm" len="sm"/>
            </a:ln>
          </p:spPr>
          <p:txBody>
            <a:bodyPr/>
            <a:lstStyle/>
            <a:p>
              <a:endParaRPr lang="es-MX"/>
            </a:p>
          </p:txBody>
        </p:sp>
        <p:sp>
          <p:nvSpPr>
            <p:cNvPr id="50195" name="Freeform 2069"/>
            <p:cNvSpPr>
              <a:spLocks/>
            </p:cNvSpPr>
            <p:nvPr/>
          </p:nvSpPr>
          <p:spPr bwMode="auto">
            <a:xfrm>
              <a:off x="4467" y="2846"/>
              <a:ext cx="593" cy="480"/>
            </a:xfrm>
            <a:custGeom>
              <a:avLst/>
              <a:gdLst>
                <a:gd name="T0" fmla="*/ 0 w 593"/>
                <a:gd name="T1" fmla="*/ 479 h 480"/>
                <a:gd name="T2" fmla="*/ 345 w 593"/>
                <a:gd name="T3" fmla="*/ 479 h 480"/>
                <a:gd name="T4" fmla="*/ 398 w 593"/>
                <a:gd name="T5" fmla="*/ 464 h 480"/>
                <a:gd name="T6" fmla="*/ 448 w 593"/>
                <a:gd name="T7" fmla="*/ 454 h 480"/>
                <a:gd name="T8" fmla="*/ 483 w 593"/>
                <a:gd name="T9" fmla="*/ 431 h 480"/>
                <a:gd name="T10" fmla="*/ 516 w 593"/>
                <a:gd name="T11" fmla="*/ 406 h 480"/>
                <a:gd name="T12" fmla="*/ 549 w 593"/>
                <a:gd name="T13" fmla="*/ 375 h 480"/>
                <a:gd name="T14" fmla="*/ 571 w 593"/>
                <a:gd name="T15" fmla="*/ 336 h 480"/>
                <a:gd name="T16" fmla="*/ 587 w 593"/>
                <a:gd name="T17" fmla="*/ 289 h 480"/>
                <a:gd name="T18" fmla="*/ 592 w 593"/>
                <a:gd name="T19" fmla="*/ 242 h 480"/>
                <a:gd name="T20" fmla="*/ 578 w 593"/>
                <a:gd name="T21" fmla="*/ 173 h 480"/>
                <a:gd name="T22" fmla="*/ 549 w 593"/>
                <a:gd name="T23" fmla="*/ 110 h 480"/>
                <a:gd name="T24" fmla="*/ 498 w 593"/>
                <a:gd name="T25" fmla="*/ 60 h 480"/>
                <a:gd name="T26" fmla="*/ 429 w 593"/>
                <a:gd name="T27" fmla="*/ 22 h 480"/>
                <a:gd name="T28" fmla="*/ 354 w 593"/>
                <a:gd name="T29" fmla="*/ 7 h 480"/>
                <a:gd name="T30" fmla="*/ 260 w 593"/>
                <a:gd name="T31" fmla="*/ 0 h 480"/>
                <a:gd name="T32" fmla="*/ 0 w 593"/>
                <a:gd name="T33" fmla="*/ 0 h 480"/>
                <a:gd name="T34" fmla="*/ 0 w 593"/>
                <a:gd name="T35" fmla="*/ 13 h 480"/>
                <a:gd name="T36" fmla="*/ 16 w 593"/>
                <a:gd name="T37" fmla="*/ 13 h 480"/>
                <a:gd name="T38" fmla="*/ 40 w 593"/>
                <a:gd name="T39" fmla="*/ 14 h 480"/>
                <a:gd name="T40" fmla="*/ 54 w 593"/>
                <a:gd name="T41" fmla="*/ 20 h 480"/>
                <a:gd name="T42" fmla="*/ 68 w 593"/>
                <a:gd name="T43" fmla="*/ 27 h 480"/>
                <a:gd name="T44" fmla="*/ 76 w 593"/>
                <a:gd name="T45" fmla="*/ 34 h 480"/>
                <a:gd name="T46" fmla="*/ 80 w 593"/>
                <a:gd name="T47" fmla="*/ 53 h 480"/>
                <a:gd name="T48" fmla="*/ 80 w 593"/>
                <a:gd name="T49" fmla="*/ 431 h 480"/>
                <a:gd name="T50" fmla="*/ 76 w 593"/>
                <a:gd name="T51" fmla="*/ 447 h 480"/>
                <a:gd name="T52" fmla="*/ 68 w 593"/>
                <a:gd name="T53" fmla="*/ 455 h 480"/>
                <a:gd name="T54" fmla="*/ 54 w 593"/>
                <a:gd name="T55" fmla="*/ 464 h 480"/>
                <a:gd name="T56" fmla="*/ 40 w 593"/>
                <a:gd name="T57" fmla="*/ 468 h 480"/>
                <a:gd name="T58" fmla="*/ 0 w 593"/>
                <a:gd name="T59" fmla="*/ 468 h 480"/>
                <a:gd name="T60" fmla="*/ 0 w 593"/>
                <a:gd name="T61" fmla="*/ 479 h 48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93"/>
                <a:gd name="T94" fmla="*/ 0 h 480"/>
                <a:gd name="T95" fmla="*/ 593 w 593"/>
                <a:gd name="T96" fmla="*/ 480 h 48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93" h="480">
                  <a:moveTo>
                    <a:pt x="0" y="479"/>
                  </a:moveTo>
                  <a:lnTo>
                    <a:pt x="345" y="479"/>
                  </a:lnTo>
                  <a:lnTo>
                    <a:pt x="398" y="464"/>
                  </a:lnTo>
                  <a:lnTo>
                    <a:pt x="448" y="454"/>
                  </a:lnTo>
                  <a:lnTo>
                    <a:pt x="483" y="431"/>
                  </a:lnTo>
                  <a:lnTo>
                    <a:pt x="516" y="406"/>
                  </a:lnTo>
                  <a:lnTo>
                    <a:pt x="549" y="375"/>
                  </a:lnTo>
                  <a:lnTo>
                    <a:pt x="571" y="336"/>
                  </a:lnTo>
                  <a:lnTo>
                    <a:pt x="587" y="289"/>
                  </a:lnTo>
                  <a:lnTo>
                    <a:pt x="592" y="242"/>
                  </a:lnTo>
                  <a:lnTo>
                    <a:pt x="578" y="173"/>
                  </a:lnTo>
                  <a:lnTo>
                    <a:pt x="549" y="110"/>
                  </a:lnTo>
                  <a:lnTo>
                    <a:pt x="498" y="60"/>
                  </a:lnTo>
                  <a:lnTo>
                    <a:pt x="429" y="22"/>
                  </a:lnTo>
                  <a:lnTo>
                    <a:pt x="354" y="7"/>
                  </a:lnTo>
                  <a:lnTo>
                    <a:pt x="260" y="0"/>
                  </a:lnTo>
                  <a:lnTo>
                    <a:pt x="0" y="0"/>
                  </a:lnTo>
                  <a:lnTo>
                    <a:pt x="0" y="13"/>
                  </a:lnTo>
                  <a:lnTo>
                    <a:pt x="16" y="13"/>
                  </a:lnTo>
                  <a:lnTo>
                    <a:pt x="40" y="14"/>
                  </a:lnTo>
                  <a:lnTo>
                    <a:pt x="54" y="20"/>
                  </a:lnTo>
                  <a:lnTo>
                    <a:pt x="68" y="27"/>
                  </a:lnTo>
                  <a:lnTo>
                    <a:pt x="76" y="34"/>
                  </a:lnTo>
                  <a:lnTo>
                    <a:pt x="80" y="53"/>
                  </a:lnTo>
                  <a:lnTo>
                    <a:pt x="80" y="431"/>
                  </a:lnTo>
                  <a:lnTo>
                    <a:pt x="76" y="447"/>
                  </a:lnTo>
                  <a:lnTo>
                    <a:pt x="68" y="455"/>
                  </a:lnTo>
                  <a:lnTo>
                    <a:pt x="54" y="464"/>
                  </a:lnTo>
                  <a:lnTo>
                    <a:pt x="40" y="468"/>
                  </a:lnTo>
                  <a:lnTo>
                    <a:pt x="0" y="468"/>
                  </a:lnTo>
                  <a:lnTo>
                    <a:pt x="0" y="479"/>
                  </a:lnTo>
                </a:path>
              </a:pathLst>
            </a:custGeom>
            <a:solidFill>
              <a:srgbClr val="0000FF"/>
            </a:solidFill>
            <a:ln w="12700" cap="rnd" cmpd="sng">
              <a:solidFill>
                <a:srgbClr val="0000FF"/>
              </a:solidFill>
              <a:prstDash val="solid"/>
              <a:round/>
              <a:headEnd type="none" w="sm" len="sm"/>
              <a:tailEnd type="none" w="sm" len="sm"/>
            </a:ln>
          </p:spPr>
          <p:txBody>
            <a:bodyPr/>
            <a:lstStyle/>
            <a:p>
              <a:endParaRPr lang="es-MX"/>
            </a:p>
          </p:txBody>
        </p:sp>
        <p:sp>
          <p:nvSpPr>
            <p:cNvPr id="50196" name="Freeform 2070"/>
            <p:cNvSpPr>
              <a:spLocks/>
            </p:cNvSpPr>
            <p:nvPr/>
          </p:nvSpPr>
          <p:spPr bwMode="auto">
            <a:xfrm>
              <a:off x="4691" y="2873"/>
              <a:ext cx="209" cy="430"/>
            </a:xfrm>
            <a:custGeom>
              <a:avLst/>
              <a:gdLst>
                <a:gd name="T0" fmla="*/ 0 w 209"/>
                <a:gd name="T1" fmla="*/ 0 h 430"/>
                <a:gd name="T2" fmla="*/ 0 w 209"/>
                <a:gd name="T3" fmla="*/ 401 h 430"/>
                <a:gd name="T4" fmla="*/ 3 w 209"/>
                <a:gd name="T5" fmla="*/ 412 h 430"/>
                <a:gd name="T6" fmla="*/ 5 w 209"/>
                <a:gd name="T7" fmla="*/ 418 h 430"/>
                <a:gd name="T8" fmla="*/ 12 w 209"/>
                <a:gd name="T9" fmla="*/ 428 h 430"/>
                <a:gd name="T10" fmla="*/ 28 w 209"/>
                <a:gd name="T11" fmla="*/ 429 h 430"/>
                <a:gd name="T12" fmla="*/ 50 w 209"/>
                <a:gd name="T13" fmla="*/ 429 h 430"/>
                <a:gd name="T14" fmla="*/ 106 w 209"/>
                <a:gd name="T15" fmla="*/ 418 h 430"/>
                <a:gd name="T16" fmla="*/ 156 w 209"/>
                <a:gd name="T17" fmla="*/ 391 h 430"/>
                <a:gd name="T18" fmla="*/ 196 w 209"/>
                <a:gd name="T19" fmla="*/ 319 h 430"/>
                <a:gd name="T20" fmla="*/ 208 w 209"/>
                <a:gd name="T21" fmla="*/ 217 h 430"/>
                <a:gd name="T22" fmla="*/ 199 w 209"/>
                <a:gd name="T23" fmla="*/ 135 h 430"/>
                <a:gd name="T24" fmla="*/ 172 w 209"/>
                <a:gd name="T25" fmla="*/ 68 h 430"/>
                <a:gd name="T26" fmla="*/ 137 w 209"/>
                <a:gd name="T27" fmla="*/ 34 h 430"/>
                <a:gd name="T28" fmla="*/ 104 w 209"/>
                <a:gd name="T29" fmla="*/ 10 h 430"/>
                <a:gd name="T30" fmla="*/ 61 w 209"/>
                <a:gd name="T31" fmla="*/ 1 h 430"/>
                <a:gd name="T32" fmla="*/ 0 w 209"/>
                <a:gd name="T33" fmla="*/ 0 h 4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9"/>
                <a:gd name="T52" fmla="*/ 0 h 430"/>
                <a:gd name="T53" fmla="*/ 209 w 209"/>
                <a:gd name="T54" fmla="*/ 430 h 4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9" h="430">
                  <a:moveTo>
                    <a:pt x="0" y="0"/>
                  </a:moveTo>
                  <a:lnTo>
                    <a:pt x="0" y="401"/>
                  </a:lnTo>
                  <a:lnTo>
                    <a:pt x="3" y="412"/>
                  </a:lnTo>
                  <a:lnTo>
                    <a:pt x="5" y="418"/>
                  </a:lnTo>
                  <a:lnTo>
                    <a:pt x="12" y="428"/>
                  </a:lnTo>
                  <a:lnTo>
                    <a:pt x="28" y="429"/>
                  </a:lnTo>
                  <a:lnTo>
                    <a:pt x="50" y="429"/>
                  </a:lnTo>
                  <a:lnTo>
                    <a:pt x="106" y="418"/>
                  </a:lnTo>
                  <a:lnTo>
                    <a:pt x="156" y="391"/>
                  </a:lnTo>
                  <a:lnTo>
                    <a:pt x="196" y="319"/>
                  </a:lnTo>
                  <a:lnTo>
                    <a:pt x="208" y="217"/>
                  </a:lnTo>
                  <a:lnTo>
                    <a:pt x="199" y="135"/>
                  </a:lnTo>
                  <a:lnTo>
                    <a:pt x="172" y="68"/>
                  </a:lnTo>
                  <a:lnTo>
                    <a:pt x="137" y="34"/>
                  </a:lnTo>
                  <a:lnTo>
                    <a:pt x="104" y="10"/>
                  </a:lnTo>
                  <a:lnTo>
                    <a:pt x="61" y="1"/>
                  </a:lnTo>
                  <a:lnTo>
                    <a:pt x="0" y="0"/>
                  </a:lnTo>
                </a:path>
              </a:pathLst>
            </a:custGeom>
            <a:solidFill>
              <a:srgbClr val="FFFFFF"/>
            </a:solidFill>
            <a:ln w="12700" cap="rnd" cmpd="sng">
              <a:solidFill>
                <a:srgbClr val="FFFFFF"/>
              </a:solidFill>
              <a:prstDash val="solid"/>
              <a:round/>
              <a:headEnd type="none" w="sm" len="sm"/>
              <a:tailEnd type="none" w="sm" len="sm"/>
            </a:ln>
          </p:spPr>
          <p:txBody>
            <a:bodyPr/>
            <a:lstStyle/>
            <a:p>
              <a:endParaRPr lang="es-MX"/>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3093">
                                            <p:txEl>
                                              <p:pRg st="0" end="0"/>
                                            </p:txEl>
                                          </p:spTgt>
                                        </p:tgtEl>
                                        <p:attrNameLst>
                                          <p:attrName>style.visibility</p:attrName>
                                        </p:attrNameLst>
                                      </p:cBhvr>
                                      <p:to>
                                        <p:strVal val="visible"/>
                                      </p:to>
                                    </p:set>
                                    <p:animEffect transition="in" filter="wipe(left)">
                                      <p:cBhvr>
                                        <p:cTn id="7" dur="500"/>
                                        <p:tgtEl>
                                          <p:spTgt spid="1113093">
                                            <p:txEl>
                                              <p:pRg st="0" end="0"/>
                                            </p:txEl>
                                          </p:spTgt>
                                        </p:tgtEl>
                                      </p:cBhvr>
                                    </p:animEffect>
                                  </p:childTnLst>
                                  <p:subTnLst>
                                    <p:animClr clrSpc="rgb" dir="cw">
                                      <p:cBhvr override="childStyle">
                                        <p:cTn dur="1" fill="hold" display="0" masterRel="nextClick" afterEffect="1"/>
                                        <p:tgtEl>
                                          <p:spTgt spid="1113093">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3093">
                                            <p:txEl>
                                              <p:pRg st="1" end="1"/>
                                            </p:txEl>
                                          </p:spTgt>
                                        </p:tgtEl>
                                        <p:attrNameLst>
                                          <p:attrName>style.visibility</p:attrName>
                                        </p:attrNameLst>
                                      </p:cBhvr>
                                      <p:to>
                                        <p:strVal val="visible"/>
                                      </p:to>
                                    </p:set>
                                    <p:animEffect transition="in" filter="wipe(left)">
                                      <p:cBhvr>
                                        <p:cTn id="12" dur="500"/>
                                        <p:tgtEl>
                                          <p:spTgt spid="1113093">
                                            <p:txEl>
                                              <p:pRg st="1" end="1"/>
                                            </p:txEl>
                                          </p:spTgt>
                                        </p:tgtEl>
                                      </p:cBhvr>
                                    </p:animEffect>
                                  </p:childTnLst>
                                  <p:subTnLst>
                                    <p:animClr clrSpc="rgb" dir="cw">
                                      <p:cBhvr override="childStyle">
                                        <p:cTn dur="1" fill="hold" display="0" masterRel="nextClick" afterEffect="1"/>
                                        <p:tgtEl>
                                          <p:spTgt spid="1113093">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3093">
                                            <p:txEl>
                                              <p:pRg st="2" end="2"/>
                                            </p:txEl>
                                          </p:spTgt>
                                        </p:tgtEl>
                                        <p:attrNameLst>
                                          <p:attrName>style.visibility</p:attrName>
                                        </p:attrNameLst>
                                      </p:cBhvr>
                                      <p:to>
                                        <p:strVal val="visible"/>
                                      </p:to>
                                    </p:set>
                                    <p:animEffect transition="in" filter="wipe(left)">
                                      <p:cBhvr>
                                        <p:cTn id="17" dur="500"/>
                                        <p:tgtEl>
                                          <p:spTgt spid="1113093">
                                            <p:txEl>
                                              <p:pRg st="2" end="2"/>
                                            </p:txEl>
                                          </p:spTgt>
                                        </p:tgtEl>
                                      </p:cBhvr>
                                    </p:animEffect>
                                  </p:childTnLst>
                                  <p:subTnLst>
                                    <p:animClr clrSpc="rgb" dir="cw">
                                      <p:cBhvr override="childStyle">
                                        <p:cTn dur="1" fill="hold" display="0" masterRel="nextClick" afterEffect="1"/>
                                        <p:tgtEl>
                                          <p:spTgt spid="1113093">
                                            <p:txEl>
                                              <p:pRg st="2" end="2"/>
                                            </p:txEl>
                                          </p:spTgt>
                                        </p:tgtEl>
                                        <p:attrNameLst>
                                          <p:attrName>ppt_c</p:attrName>
                                        </p:attrNameLst>
                                      </p:cBhvr>
                                      <p:to>
                                        <a:schemeClr val="bg2"/>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3093">
                                            <p:txEl>
                                              <p:pRg st="3" end="3"/>
                                            </p:txEl>
                                          </p:spTgt>
                                        </p:tgtEl>
                                        <p:attrNameLst>
                                          <p:attrName>style.visibility</p:attrName>
                                        </p:attrNameLst>
                                      </p:cBhvr>
                                      <p:to>
                                        <p:strVal val="visible"/>
                                      </p:to>
                                    </p:set>
                                    <p:animEffect transition="in" filter="wipe(left)">
                                      <p:cBhvr>
                                        <p:cTn id="22" dur="500"/>
                                        <p:tgtEl>
                                          <p:spTgt spid="1113093">
                                            <p:txEl>
                                              <p:pRg st="3" end="3"/>
                                            </p:txEl>
                                          </p:spTgt>
                                        </p:tgtEl>
                                      </p:cBhvr>
                                    </p:animEffect>
                                  </p:childTnLst>
                                  <p:subTnLst>
                                    <p:animClr clrSpc="rgb" dir="cw">
                                      <p:cBhvr override="childStyle">
                                        <p:cTn dur="1" fill="hold" display="0" masterRel="nextClick" afterEffect="1"/>
                                        <p:tgtEl>
                                          <p:spTgt spid="1113093">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309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688" name="Rectangle 184"/>
          <p:cNvSpPr>
            <a:spLocks noGrp="1" noChangeArrowheads="1"/>
          </p:cNvSpPr>
          <p:nvPr>
            <p:ph type="title"/>
          </p:nvPr>
        </p:nvSpPr>
        <p:spPr>
          <a:xfrm>
            <a:off x="323529" y="96838"/>
            <a:ext cx="8496944" cy="1412875"/>
          </a:xfrm>
        </p:spPr>
        <p:txBody>
          <a:bodyPr>
            <a:normAutofit fontScale="90000"/>
          </a:bodyPr>
          <a:lstStyle/>
          <a:p>
            <a:pPr algn="ctr" fontAlgn="auto">
              <a:spcAft>
                <a:spcPts val="0"/>
              </a:spcAft>
              <a:defRPr/>
            </a:pPr>
            <a:r>
              <a:rPr lang="es-MX" dirty="0">
                <a:solidFill>
                  <a:schemeClr val="accent1">
                    <a:satMod val="150000"/>
                  </a:schemeClr>
                </a:solidFill>
                <a:latin typeface="Arial" pitchFamily="34" charset="0"/>
                <a:cs typeface="Arial" pitchFamily="34" charset="0"/>
              </a:rPr>
              <a:t>La Frontera de </a:t>
            </a:r>
            <a:br>
              <a:rPr lang="es-MX" dirty="0">
                <a:solidFill>
                  <a:schemeClr val="accent1">
                    <a:satMod val="150000"/>
                  </a:schemeClr>
                </a:solidFill>
                <a:latin typeface="Arial" pitchFamily="34" charset="0"/>
                <a:cs typeface="Arial" pitchFamily="34" charset="0"/>
              </a:rPr>
            </a:br>
            <a:r>
              <a:rPr lang="es-MX" dirty="0">
                <a:solidFill>
                  <a:schemeClr val="accent1">
                    <a:satMod val="150000"/>
                  </a:schemeClr>
                </a:solidFill>
                <a:latin typeface="Arial" pitchFamily="34" charset="0"/>
                <a:cs typeface="Arial" pitchFamily="34" charset="0"/>
              </a:rPr>
              <a:t>Posibilidades de Producción</a:t>
            </a:r>
          </a:p>
        </p:txBody>
      </p:sp>
      <p:sp>
        <p:nvSpPr>
          <p:cNvPr id="51203" name="Rectangle 3"/>
          <p:cNvSpPr>
            <a:spLocks noGrp="1" noChangeArrowheads="1"/>
          </p:cNvSpPr>
          <p:nvPr>
            <p:ph type="body" sz="half" idx="1"/>
          </p:nvPr>
        </p:nvSpPr>
        <p:spPr>
          <a:xfrm>
            <a:off x="0" y="1700213"/>
            <a:ext cx="8964613" cy="2016125"/>
          </a:xfrm>
        </p:spPr>
        <p:txBody>
          <a:bodyPr/>
          <a:lstStyle/>
          <a:p>
            <a:pPr>
              <a:lnSpc>
                <a:spcPct val="80000"/>
              </a:lnSpc>
            </a:pPr>
            <a:r>
              <a:rPr lang="es-ES" sz="2600" smtClean="0">
                <a:latin typeface="Arial" pitchFamily="34" charset="0"/>
                <a:cs typeface="Arial" pitchFamily="34" charset="0"/>
              </a:rPr>
              <a:t>El problema de la economía se basa fundamentalmente en la escasez con la elección entre las necesidades ilimitadas y los recursos escasos, el pleno empleo de recursos escasos obliga a elegir entre maquinas y alimentos en nuestro ejemplo.</a:t>
            </a:r>
            <a:endParaRPr lang="es-MX" sz="2600" smtClean="0">
              <a:latin typeface="Arial" pitchFamily="34" charset="0"/>
              <a:cs typeface="Arial" pitchFamily="34" charset="0"/>
            </a:endParaRPr>
          </a:p>
        </p:txBody>
      </p:sp>
      <p:graphicFrame>
        <p:nvGraphicFramePr>
          <p:cNvPr id="533693" name="Group 189"/>
          <p:cNvGraphicFramePr>
            <a:graphicFrameLocks noGrp="1"/>
          </p:cNvGraphicFramePr>
          <p:nvPr>
            <p:ph sz="half" idx="2"/>
          </p:nvPr>
        </p:nvGraphicFramePr>
        <p:xfrm>
          <a:off x="323850" y="3789363"/>
          <a:ext cx="8569325" cy="2773680"/>
        </p:xfrm>
        <a:graphic>
          <a:graphicData uri="http://schemas.openxmlformats.org/drawingml/2006/table">
            <a:tbl>
              <a:tblPr/>
              <a:tblGrid>
                <a:gridCol w="2286000"/>
                <a:gridCol w="1866900"/>
                <a:gridCol w="1731963"/>
                <a:gridCol w="2684462"/>
              </a:tblGrid>
              <a:tr h="382588">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ELECCIONES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Máquinas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Alimentos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just"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Costo de oportunidad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2425">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B</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19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17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2425">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13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2425">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F</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47675" marR="0" lvl="0" indent="-447675"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smtClean="0">
                          <a:ln>
                            <a:noFill/>
                          </a:ln>
                          <a:solidFill>
                            <a:schemeClr val="tx1"/>
                          </a:solidFill>
                          <a:effectLst/>
                          <a:latin typeface="Arial" charset="0"/>
                          <a:cs typeface="Times New Roman" pitchFamily="18"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normAutofit fontScale="90000"/>
          </a:bodyPr>
          <a:lstStyle/>
          <a:p>
            <a:pPr algn="ctr" fontAlgn="auto">
              <a:spcAft>
                <a:spcPts val="0"/>
              </a:spcAft>
              <a:defRPr/>
            </a:pPr>
            <a:r>
              <a:rPr lang="es-MX">
                <a:solidFill>
                  <a:schemeClr val="accent1">
                    <a:satMod val="150000"/>
                  </a:schemeClr>
                </a:solidFill>
                <a:latin typeface="Arial" pitchFamily="34" charset="0"/>
                <a:cs typeface="Arial" pitchFamily="34" charset="0"/>
              </a:rPr>
              <a:t>La Frontera de </a:t>
            </a:r>
            <a:br>
              <a:rPr lang="es-MX">
                <a:solidFill>
                  <a:schemeClr val="accent1">
                    <a:satMod val="150000"/>
                  </a:schemeClr>
                </a:solidFill>
                <a:latin typeface="Arial" pitchFamily="34" charset="0"/>
                <a:cs typeface="Arial" pitchFamily="34" charset="0"/>
              </a:rPr>
            </a:br>
            <a:r>
              <a:rPr lang="es-MX">
                <a:solidFill>
                  <a:schemeClr val="accent1">
                    <a:satMod val="150000"/>
                  </a:schemeClr>
                </a:solidFill>
                <a:latin typeface="Arial" pitchFamily="34" charset="0"/>
                <a:cs typeface="Arial" pitchFamily="34" charset="0"/>
              </a:rPr>
              <a:t>Posibilidades de Producción</a:t>
            </a:r>
          </a:p>
        </p:txBody>
      </p:sp>
      <p:pic>
        <p:nvPicPr>
          <p:cNvPr id="52227" name="Picture 4"/>
          <p:cNvPicPr>
            <a:picLocks noChangeAspect="1" noChangeArrowheads="1"/>
          </p:cNvPicPr>
          <p:nvPr>
            <p:ph idx="1"/>
          </p:nvPr>
        </p:nvPicPr>
        <p:blipFill>
          <a:blip r:embed="rId3" cstate="print"/>
          <a:srcRect/>
          <a:stretch>
            <a:fillRect/>
          </a:stretch>
        </p:blipFill>
        <p:spPr>
          <a:xfrm>
            <a:off x="612775" y="1533525"/>
            <a:ext cx="7991475" cy="5280025"/>
          </a:xfrm>
          <a:noFill/>
        </p:spPr>
      </p:pic>
    </p:spTree>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701" name="Rectangle 5"/>
          <p:cNvSpPr>
            <a:spLocks noGrp="1" noChangeArrowheads="1"/>
          </p:cNvSpPr>
          <p:nvPr>
            <p:ph type="title"/>
          </p:nvPr>
        </p:nvSpPr>
        <p:spPr/>
        <p:txBody>
          <a:bodyPr>
            <a:normAutofit fontScale="90000"/>
          </a:bodyPr>
          <a:lstStyle/>
          <a:p>
            <a:pPr algn="ctr" fontAlgn="auto">
              <a:spcAft>
                <a:spcPts val="0"/>
              </a:spcAft>
              <a:defRPr/>
            </a:pPr>
            <a:r>
              <a:rPr lang="es-MX" dirty="0">
                <a:solidFill>
                  <a:schemeClr val="accent1">
                    <a:satMod val="150000"/>
                  </a:schemeClr>
                </a:solidFill>
                <a:latin typeface="Arial" pitchFamily="34" charset="0"/>
                <a:cs typeface="Arial" pitchFamily="34" charset="0"/>
              </a:rPr>
              <a:t>La Frontera de </a:t>
            </a:r>
            <a:br>
              <a:rPr lang="es-MX" dirty="0">
                <a:solidFill>
                  <a:schemeClr val="accent1">
                    <a:satMod val="150000"/>
                  </a:schemeClr>
                </a:solidFill>
                <a:latin typeface="Arial" pitchFamily="34" charset="0"/>
                <a:cs typeface="Arial" pitchFamily="34" charset="0"/>
              </a:rPr>
            </a:br>
            <a:r>
              <a:rPr lang="es-MX" dirty="0">
                <a:solidFill>
                  <a:schemeClr val="accent1">
                    <a:satMod val="150000"/>
                  </a:schemeClr>
                </a:solidFill>
                <a:latin typeface="Arial" pitchFamily="34" charset="0"/>
                <a:cs typeface="Arial" pitchFamily="34" charset="0"/>
              </a:rPr>
              <a:t>Posibilidades de Producción</a:t>
            </a:r>
          </a:p>
        </p:txBody>
      </p:sp>
      <p:pic>
        <p:nvPicPr>
          <p:cNvPr id="53251" name="Picture 4"/>
          <p:cNvPicPr>
            <a:picLocks noChangeAspect="1" noChangeArrowheads="1"/>
          </p:cNvPicPr>
          <p:nvPr>
            <p:ph idx="1"/>
          </p:nvPr>
        </p:nvPicPr>
        <p:blipFill>
          <a:blip r:embed="rId3" cstate="print"/>
          <a:srcRect/>
          <a:stretch>
            <a:fillRect/>
          </a:stretch>
        </p:blipFill>
        <p:spPr>
          <a:xfrm>
            <a:off x="828675" y="1700213"/>
            <a:ext cx="7704138" cy="5087937"/>
          </a:xfrm>
          <a:noFill/>
        </p:spPr>
      </p:pic>
    </p:spTree>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p:txBody>
          <a:bodyPr>
            <a:normAutofit fontScale="90000"/>
          </a:bodyPr>
          <a:lstStyle/>
          <a:p>
            <a:pPr algn="ctr" fontAlgn="auto">
              <a:spcAft>
                <a:spcPts val="0"/>
              </a:spcAft>
              <a:defRPr/>
            </a:pPr>
            <a:r>
              <a:rPr lang="es-MX">
                <a:solidFill>
                  <a:schemeClr val="accent1">
                    <a:satMod val="150000"/>
                  </a:schemeClr>
                </a:solidFill>
                <a:latin typeface="Arial" pitchFamily="34" charset="0"/>
                <a:cs typeface="Arial" pitchFamily="34" charset="0"/>
              </a:rPr>
              <a:t>La Frontera de </a:t>
            </a:r>
            <a:br>
              <a:rPr lang="es-MX">
                <a:solidFill>
                  <a:schemeClr val="accent1">
                    <a:satMod val="150000"/>
                  </a:schemeClr>
                </a:solidFill>
                <a:latin typeface="Arial" pitchFamily="34" charset="0"/>
                <a:cs typeface="Arial" pitchFamily="34" charset="0"/>
              </a:rPr>
            </a:br>
            <a:r>
              <a:rPr lang="es-MX">
                <a:solidFill>
                  <a:schemeClr val="accent1">
                    <a:satMod val="150000"/>
                  </a:schemeClr>
                </a:solidFill>
                <a:latin typeface="Arial" pitchFamily="34" charset="0"/>
                <a:cs typeface="Arial" pitchFamily="34" charset="0"/>
              </a:rPr>
              <a:t>Posibilidades de Producción</a:t>
            </a:r>
          </a:p>
        </p:txBody>
      </p:sp>
      <p:sp>
        <p:nvSpPr>
          <p:cNvPr id="539651" name="Rectangle 3"/>
          <p:cNvSpPr>
            <a:spLocks noGrp="1" noChangeArrowheads="1"/>
          </p:cNvSpPr>
          <p:nvPr>
            <p:ph type="body" idx="1"/>
          </p:nvPr>
        </p:nvSpPr>
        <p:spPr>
          <a:xfrm>
            <a:off x="395288" y="1981200"/>
            <a:ext cx="8215312" cy="4543425"/>
          </a:xfrm>
        </p:spPr>
        <p:txBody>
          <a:bodyPr rtlCol="0">
            <a:normAutofit lnSpcReduction="10000"/>
          </a:bodyPr>
          <a:lstStyle/>
          <a:p>
            <a:pPr marL="438912" indent="-320040" fontAlgn="auto">
              <a:lnSpc>
                <a:spcPct val="80000"/>
              </a:lnSpc>
              <a:spcBef>
                <a:spcPts val="0"/>
              </a:spcBef>
              <a:spcAft>
                <a:spcPts val="0"/>
              </a:spcAft>
              <a:buFont typeface="Wingdings 2"/>
              <a:buChar char=""/>
              <a:defRPr/>
            </a:pPr>
            <a:r>
              <a:rPr lang="es-ES" sz="2800" dirty="0">
                <a:latin typeface="Arial" pitchFamily="34" charset="0"/>
                <a:cs typeface="Arial" pitchFamily="34" charset="0"/>
              </a:rPr>
              <a:t>La curva une los puntos de posibilidades de producción esa frontera indica las posibilidades que puede elegir la colectividad en cuanto a la producción de alimentos y bienes dado cierto estado de la tecnología y de determinada cantidad de recursos. Cualquier punto situado dentro del área por la curva indica que es un nivel de producción ineficiente (como el punto H). Mientras que un punto situado por encima de la curva de posibilidades indica un nivel de producción deseable, pero inalcanzable en este momento con las condiciones actuales de esta economía.</a:t>
            </a:r>
            <a:endParaRPr lang="es-MX" sz="2800" dirty="0">
              <a:latin typeface="Arial" pitchFamily="34" charset="0"/>
              <a:cs typeface="Arial" pitchFamily="34" charset="0"/>
            </a:endParaRPr>
          </a:p>
        </p:txBody>
      </p:sp>
    </p:spTree>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0" y="96838"/>
            <a:ext cx="8892480" cy="1412875"/>
          </a:xfrm>
        </p:spPr>
        <p:txBody>
          <a:bodyPr/>
          <a:lstStyle/>
          <a:p>
            <a:pPr algn="ctr" fontAlgn="auto">
              <a:spcAft>
                <a:spcPts val="0"/>
              </a:spcAft>
              <a:defRPr/>
            </a:pPr>
            <a:r>
              <a:rPr lang="es-ES" sz="2600" dirty="0">
                <a:solidFill>
                  <a:schemeClr val="accent1">
                    <a:satMod val="150000"/>
                  </a:schemeClr>
                </a:solidFill>
                <a:latin typeface="Arial" pitchFamily="34" charset="0"/>
                <a:cs typeface="Arial" pitchFamily="34" charset="0"/>
              </a:rPr>
              <a:t>Desplazamiento de la curva de posibilidades de producción como explicación al  crecimiento económico</a:t>
            </a:r>
            <a:r>
              <a:rPr lang="es-ES" sz="2200" dirty="0">
                <a:solidFill>
                  <a:schemeClr val="accent1">
                    <a:satMod val="150000"/>
                  </a:schemeClr>
                </a:solidFill>
                <a:latin typeface="Arial" pitchFamily="34" charset="0"/>
                <a:cs typeface="Arial" pitchFamily="34" charset="0"/>
              </a:rPr>
              <a:t> </a:t>
            </a:r>
            <a:endParaRPr lang="es-MX" sz="2200" dirty="0">
              <a:solidFill>
                <a:schemeClr val="accent1">
                  <a:satMod val="150000"/>
                </a:schemeClr>
              </a:solidFill>
              <a:latin typeface="Arial" pitchFamily="34" charset="0"/>
              <a:cs typeface="Arial" pitchFamily="34" charset="0"/>
            </a:endParaRPr>
          </a:p>
        </p:txBody>
      </p:sp>
      <p:sp>
        <p:nvSpPr>
          <p:cNvPr id="55299" name="Rectangle 3"/>
          <p:cNvSpPr>
            <a:spLocks noGrp="1" noChangeArrowheads="1"/>
          </p:cNvSpPr>
          <p:nvPr>
            <p:ph type="body" idx="1"/>
          </p:nvPr>
        </p:nvSpPr>
        <p:spPr/>
        <p:txBody>
          <a:bodyPr/>
          <a:lstStyle/>
          <a:p>
            <a:r>
              <a:rPr lang="es-ES" sz="2800" smtClean="0">
                <a:latin typeface="Arial" pitchFamily="34" charset="0"/>
                <a:cs typeface="Arial" pitchFamily="34" charset="0"/>
              </a:rPr>
              <a:t>La comprensión del modelo de la Frontera de Posibilidades de Producción nos permite comprender como es que en el mundo real se genera el crecimiento económico (el incremento en el nivel de producción) en los países para poder alcanzar niveles de producción que en el presente son como el punto K, deseables pero inalcanzable con las condiciones actuales. </a:t>
            </a:r>
            <a:endParaRPr lang="es-MX" sz="2800" smtClean="0">
              <a:latin typeface="Arial" pitchFamily="34" charset="0"/>
              <a:cs typeface="Arial" pitchFamily="34" charset="0"/>
            </a:endParaRPr>
          </a:p>
        </p:txBody>
      </p:sp>
    </p:spTree>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a:xfrm>
            <a:off x="755650" y="96838"/>
            <a:ext cx="7632700" cy="1412875"/>
          </a:xfrm>
        </p:spPr>
        <p:txBody>
          <a:bodyPr/>
          <a:lstStyle/>
          <a:p>
            <a:pPr algn="ctr" fontAlgn="auto">
              <a:spcAft>
                <a:spcPts val="0"/>
              </a:spcAft>
              <a:defRPr/>
            </a:pPr>
            <a:r>
              <a:rPr lang="es-ES" sz="2600">
                <a:solidFill>
                  <a:schemeClr val="accent1">
                    <a:satMod val="150000"/>
                  </a:schemeClr>
                </a:solidFill>
                <a:latin typeface="Arial" pitchFamily="34" charset="0"/>
                <a:cs typeface="Arial" pitchFamily="34" charset="0"/>
              </a:rPr>
              <a:t>Desplazamiento de la curva de posibilidades de producción como explicación al  crecimiento económico</a:t>
            </a:r>
            <a:r>
              <a:rPr lang="es-ES" sz="2200">
                <a:solidFill>
                  <a:schemeClr val="accent1">
                    <a:satMod val="150000"/>
                  </a:schemeClr>
                </a:solidFill>
                <a:latin typeface="Arial" pitchFamily="34" charset="0"/>
                <a:cs typeface="Arial" pitchFamily="34" charset="0"/>
              </a:rPr>
              <a:t> </a:t>
            </a:r>
            <a:endParaRPr lang="es-MX" sz="2200">
              <a:solidFill>
                <a:schemeClr val="accent1">
                  <a:satMod val="150000"/>
                </a:schemeClr>
              </a:solidFill>
              <a:latin typeface="Arial" pitchFamily="34" charset="0"/>
              <a:cs typeface="Arial" pitchFamily="34" charset="0"/>
            </a:endParaRPr>
          </a:p>
        </p:txBody>
      </p:sp>
      <p:sp>
        <p:nvSpPr>
          <p:cNvPr id="56323" name="Rectangle 3"/>
          <p:cNvSpPr>
            <a:spLocks noGrp="1" noChangeArrowheads="1"/>
          </p:cNvSpPr>
          <p:nvPr>
            <p:ph type="body" idx="1"/>
          </p:nvPr>
        </p:nvSpPr>
        <p:spPr>
          <a:xfrm>
            <a:off x="323850" y="1981200"/>
            <a:ext cx="8569325" cy="4543425"/>
          </a:xfrm>
        </p:spPr>
        <p:txBody>
          <a:bodyPr/>
          <a:lstStyle/>
          <a:p>
            <a:r>
              <a:rPr lang="es-ES" sz="2800" smtClean="0">
                <a:latin typeface="Arial" pitchFamily="34" charset="0"/>
                <a:cs typeface="Arial" pitchFamily="34" charset="0"/>
              </a:rPr>
              <a:t>Existen básicamente 2 factores que generan en nuestro modelo el crecimiento económico:</a:t>
            </a:r>
            <a:endParaRPr lang="es-MX" sz="2800" smtClean="0">
              <a:latin typeface="Arial" pitchFamily="34" charset="0"/>
              <a:cs typeface="Arial" pitchFamily="34" charset="0"/>
            </a:endParaRPr>
          </a:p>
          <a:p>
            <a:pPr lvl="1"/>
            <a:r>
              <a:rPr lang="es-MX" sz="2400" smtClean="0">
                <a:latin typeface="Arial" pitchFamily="34" charset="0"/>
                <a:cs typeface="Arial" pitchFamily="34" charset="0"/>
              </a:rPr>
              <a:t>Los cambios tecnológicos.- son el desarrollo de nuevos productos y mejores formas de producir bienes y servicios.</a:t>
            </a:r>
          </a:p>
          <a:p>
            <a:pPr lvl="1"/>
            <a:r>
              <a:rPr lang="es-MX" sz="2400" smtClean="0">
                <a:latin typeface="Arial" pitchFamily="34" charset="0"/>
                <a:cs typeface="Arial" pitchFamily="34" charset="0"/>
              </a:rPr>
              <a:t>Incremento en los recursos.- que puede deberse a incrementos en la cantidad de capital (más edificios, maquinaria, caminos, puentes, fuentes de energía, etc.) o puede deberse a incrementos en la cantidad de la mano de obra aumentando su cantidad y calidad (a través de la educación y la capacitación).</a:t>
            </a:r>
          </a:p>
        </p:txBody>
      </p:sp>
    </p:spTree>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75"/>
          <p:cNvGrpSpPr>
            <a:grpSpLocks/>
          </p:cNvGrpSpPr>
          <p:nvPr/>
        </p:nvGrpSpPr>
        <p:grpSpPr bwMode="auto">
          <a:xfrm>
            <a:off x="914400" y="1295400"/>
            <a:ext cx="5105400" cy="5029200"/>
            <a:chOff x="576" y="816"/>
            <a:chExt cx="3216" cy="3168"/>
          </a:xfrm>
        </p:grpSpPr>
        <p:sp>
          <p:nvSpPr>
            <p:cNvPr id="57371" name="Freeform 2066"/>
            <p:cNvSpPr>
              <a:spLocks/>
            </p:cNvSpPr>
            <p:nvPr/>
          </p:nvSpPr>
          <p:spPr bwMode="auto">
            <a:xfrm>
              <a:off x="960" y="912"/>
              <a:ext cx="2832" cy="3072"/>
            </a:xfrm>
            <a:custGeom>
              <a:avLst/>
              <a:gdLst>
                <a:gd name="T0" fmla="*/ 2859 w 2860"/>
                <a:gd name="T1" fmla="*/ 2623 h 2624"/>
                <a:gd name="T2" fmla="*/ 2816 w 2860"/>
                <a:gd name="T3" fmla="*/ 2289 h 2624"/>
                <a:gd name="T4" fmla="*/ 2674 w 2860"/>
                <a:gd name="T5" fmla="*/ 1945 h 2624"/>
                <a:gd name="T6" fmla="*/ 2461 w 2860"/>
                <a:gd name="T7" fmla="*/ 1587 h 2624"/>
                <a:gd name="T8" fmla="*/ 2162 w 2860"/>
                <a:gd name="T9" fmla="*/ 1243 h 2624"/>
                <a:gd name="T10" fmla="*/ 1821 w 2860"/>
                <a:gd name="T11" fmla="*/ 909 h 2624"/>
                <a:gd name="T12" fmla="*/ 1422 w 2860"/>
                <a:gd name="T13" fmla="*/ 610 h 2624"/>
                <a:gd name="T14" fmla="*/ 981 w 2860"/>
                <a:gd name="T15" fmla="*/ 345 h 2624"/>
                <a:gd name="T16" fmla="*/ 498 w 2860"/>
                <a:gd name="T17" fmla="*/ 138 h 2624"/>
                <a:gd name="T18" fmla="*/ 0 w 2860"/>
                <a:gd name="T19" fmla="*/ 0 h 26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60"/>
                <a:gd name="T31" fmla="*/ 0 h 2624"/>
                <a:gd name="T32" fmla="*/ 2860 w 2860"/>
                <a:gd name="T33" fmla="*/ 2624 h 26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60" h="2624">
                  <a:moveTo>
                    <a:pt x="2859" y="2623"/>
                  </a:moveTo>
                  <a:lnTo>
                    <a:pt x="2816" y="2289"/>
                  </a:lnTo>
                  <a:lnTo>
                    <a:pt x="2674" y="1945"/>
                  </a:lnTo>
                  <a:lnTo>
                    <a:pt x="2461" y="1587"/>
                  </a:lnTo>
                  <a:lnTo>
                    <a:pt x="2162" y="1243"/>
                  </a:lnTo>
                  <a:lnTo>
                    <a:pt x="1821" y="909"/>
                  </a:lnTo>
                  <a:lnTo>
                    <a:pt x="1422" y="610"/>
                  </a:lnTo>
                  <a:lnTo>
                    <a:pt x="981" y="345"/>
                  </a:lnTo>
                  <a:lnTo>
                    <a:pt x="498" y="138"/>
                  </a:lnTo>
                  <a:lnTo>
                    <a:pt x="0" y="0"/>
                  </a:lnTo>
                </a:path>
              </a:pathLst>
            </a:custGeom>
            <a:noFill/>
            <a:ln w="38100" cap="rnd" cmpd="sng">
              <a:solidFill>
                <a:srgbClr val="A50021"/>
              </a:solidFill>
              <a:prstDash val="solid"/>
              <a:round/>
              <a:headEnd type="none" w="sm" len="sm"/>
              <a:tailEnd type="none" w="sm" len="sm"/>
            </a:ln>
          </p:spPr>
          <p:txBody>
            <a:bodyPr/>
            <a:lstStyle/>
            <a:p>
              <a:endParaRPr lang="es-MX"/>
            </a:p>
          </p:txBody>
        </p:sp>
        <p:sp>
          <p:nvSpPr>
            <p:cNvPr id="57372" name="Rectangle 2074"/>
            <p:cNvSpPr>
              <a:spLocks noChangeArrowheads="1"/>
            </p:cNvSpPr>
            <p:nvPr/>
          </p:nvSpPr>
          <p:spPr bwMode="auto">
            <a:xfrm>
              <a:off x="576" y="816"/>
              <a:ext cx="360" cy="173"/>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4,000</a:t>
              </a:r>
            </a:p>
          </p:txBody>
        </p:sp>
      </p:grpSp>
      <p:sp>
        <p:nvSpPr>
          <p:cNvPr id="57347" name="Freeform 2051"/>
          <p:cNvSpPr>
            <a:spLocks/>
          </p:cNvSpPr>
          <p:nvPr/>
        </p:nvSpPr>
        <p:spPr bwMode="auto">
          <a:xfrm>
            <a:off x="1524000" y="2514600"/>
            <a:ext cx="4443413" cy="3756025"/>
          </a:xfrm>
          <a:custGeom>
            <a:avLst/>
            <a:gdLst>
              <a:gd name="T0" fmla="*/ 2798 w 2799"/>
              <a:gd name="T1" fmla="*/ 2365 h 2366"/>
              <a:gd name="T2" fmla="*/ 2659 w 2799"/>
              <a:gd name="T3" fmla="*/ 1853 h 2366"/>
              <a:gd name="T4" fmla="*/ 2464 w 2799"/>
              <a:gd name="T5" fmla="*/ 1411 h 2366"/>
              <a:gd name="T6" fmla="*/ 2199 w 2799"/>
              <a:gd name="T7" fmla="*/ 1037 h 2366"/>
              <a:gd name="T8" fmla="*/ 1879 w 2799"/>
              <a:gd name="T9" fmla="*/ 733 h 2366"/>
              <a:gd name="T10" fmla="*/ 1517 w 2799"/>
              <a:gd name="T11" fmla="*/ 470 h 2366"/>
              <a:gd name="T12" fmla="*/ 1072 w 2799"/>
              <a:gd name="T13" fmla="*/ 263 h 2366"/>
              <a:gd name="T14" fmla="*/ 571 w 2799"/>
              <a:gd name="T15" fmla="*/ 111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99"/>
              <a:gd name="T28" fmla="*/ 0 h 2366"/>
              <a:gd name="T29" fmla="*/ 2799 w 2799"/>
              <a:gd name="T30" fmla="*/ 2366 h 23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38100" cap="rnd" cmpd="sng">
            <a:solidFill>
              <a:srgbClr val="000099"/>
            </a:solidFill>
            <a:prstDash val="solid"/>
            <a:round/>
            <a:headEnd type="none" w="sm" len="sm"/>
            <a:tailEnd type="none" w="sm" len="sm"/>
          </a:ln>
        </p:spPr>
        <p:txBody>
          <a:bodyPr/>
          <a:lstStyle/>
          <a:p>
            <a:endParaRPr lang="es-MX"/>
          </a:p>
        </p:txBody>
      </p:sp>
      <p:sp>
        <p:nvSpPr>
          <p:cNvPr id="57348" name="Freeform 2052"/>
          <p:cNvSpPr>
            <a:spLocks/>
          </p:cNvSpPr>
          <p:nvPr/>
        </p:nvSpPr>
        <p:spPr bwMode="auto">
          <a:xfrm>
            <a:off x="1524000" y="1219200"/>
            <a:ext cx="6477000" cy="5095875"/>
          </a:xfrm>
          <a:custGeom>
            <a:avLst/>
            <a:gdLst>
              <a:gd name="T0" fmla="*/ 0 w 4080"/>
              <a:gd name="T1" fmla="*/ 0 h 3017"/>
              <a:gd name="T2" fmla="*/ 0 w 4080"/>
              <a:gd name="T3" fmla="*/ 3016 h 3017"/>
              <a:gd name="T4" fmla="*/ 4079 w 4080"/>
              <a:gd name="T5" fmla="*/ 3016 h 3017"/>
              <a:gd name="T6" fmla="*/ 0 60000 65536"/>
              <a:gd name="T7" fmla="*/ 0 60000 65536"/>
              <a:gd name="T8" fmla="*/ 0 60000 65536"/>
              <a:gd name="T9" fmla="*/ 0 w 4080"/>
              <a:gd name="T10" fmla="*/ 0 h 3017"/>
              <a:gd name="T11" fmla="*/ 4080 w 4080"/>
              <a:gd name="T12" fmla="*/ 3017 h 3017"/>
            </a:gdLst>
            <a:ahLst/>
            <a:cxnLst>
              <a:cxn ang="T6">
                <a:pos x="T0" y="T1"/>
              </a:cxn>
              <a:cxn ang="T7">
                <a:pos x="T2" y="T3"/>
              </a:cxn>
              <a:cxn ang="T8">
                <a:pos x="T4" y="T5"/>
              </a:cxn>
            </a:cxnLst>
            <a:rect l="T9" t="T10" r="T11" b="T12"/>
            <a:pathLst>
              <a:path w="4080" h="3017">
                <a:moveTo>
                  <a:pt x="0" y="0"/>
                </a:moveTo>
                <a:lnTo>
                  <a:pt x="0" y="3016"/>
                </a:lnTo>
                <a:lnTo>
                  <a:pt x="4079" y="3016"/>
                </a:lnTo>
              </a:path>
            </a:pathLst>
          </a:custGeom>
          <a:noFill/>
          <a:ln w="28575" cap="rnd" cmpd="sng">
            <a:solidFill>
              <a:srgbClr val="000000"/>
            </a:solidFill>
            <a:prstDash val="solid"/>
            <a:round/>
            <a:headEnd type="none" w="sm" len="sm"/>
            <a:tailEnd type="none" w="sm" len="sm"/>
          </a:ln>
        </p:spPr>
        <p:txBody>
          <a:bodyPr/>
          <a:lstStyle/>
          <a:p>
            <a:endParaRPr lang="es-MX"/>
          </a:p>
        </p:txBody>
      </p:sp>
      <p:sp>
        <p:nvSpPr>
          <p:cNvPr id="57349" name="Rectangle 2053"/>
          <p:cNvSpPr>
            <a:spLocks noChangeArrowheads="1"/>
          </p:cNvSpPr>
          <p:nvPr/>
        </p:nvSpPr>
        <p:spPr bwMode="auto">
          <a:xfrm>
            <a:off x="152400" y="381000"/>
            <a:ext cx="2895600" cy="830263"/>
          </a:xfrm>
          <a:prstGeom prst="rect">
            <a:avLst/>
          </a:prstGeom>
          <a:noFill/>
          <a:ln w="9525">
            <a:noFill/>
            <a:miter lim="800000"/>
            <a:headEnd/>
            <a:tailEnd/>
          </a:ln>
        </p:spPr>
        <p:txBody>
          <a:bodyPr lIns="0" tIns="0" rIns="0" bIns="0">
            <a:spAutoFit/>
          </a:bodyPr>
          <a:lstStyle/>
          <a:p>
            <a:pPr eaLnBrk="0" hangingPunct="0"/>
            <a:r>
              <a:rPr lang="en-US" sz="1800" b="1">
                <a:latin typeface="Arial" pitchFamily="34" charset="0"/>
              </a:rPr>
              <a:t>Cantidad</a:t>
            </a:r>
          </a:p>
          <a:p>
            <a:pPr eaLnBrk="0" hangingPunct="0"/>
            <a:r>
              <a:rPr lang="en-US" sz="1800" b="1">
                <a:latin typeface="Arial" pitchFamily="34" charset="0"/>
              </a:rPr>
              <a:t>Computadoras</a:t>
            </a:r>
          </a:p>
          <a:p>
            <a:pPr eaLnBrk="0" hangingPunct="0"/>
            <a:r>
              <a:rPr lang="en-US" sz="1800" b="1">
                <a:latin typeface="Arial" pitchFamily="34" charset="0"/>
              </a:rPr>
              <a:t>producidas</a:t>
            </a:r>
          </a:p>
        </p:txBody>
      </p:sp>
      <p:sp>
        <p:nvSpPr>
          <p:cNvPr id="57350" name="Rectangle 2054"/>
          <p:cNvSpPr>
            <a:spLocks noChangeArrowheads="1"/>
          </p:cNvSpPr>
          <p:nvPr/>
        </p:nvSpPr>
        <p:spPr bwMode="auto">
          <a:xfrm>
            <a:off x="7315200" y="6308725"/>
            <a:ext cx="1828800" cy="549275"/>
          </a:xfrm>
          <a:prstGeom prst="rect">
            <a:avLst/>
          </a:prstGeom>
          <a:noFill/>
          <a:ln w="9525">
            <a:noFill/>
            <a:miter lim="800000"/>
            <a:headEnd/>
            <a:tailEnd/>
          </a:ln>
        </p:spPr>
        <p:txBody>
          <a:bodyPr lIns="0" tIns="0" rIns="0" bIns="0">
            <a:spAutoFit/>
          </a:bodyPr>
          <a:lstStyle/>
          <a:p>
            <a:pPr eaLnBrk="0" hangingPunct="0"/>
            <a:r>
              <a:rPr lang="en-US" sz="1800" b="1">
                <a:solidFill>
                  <a:srgbClr val="000000"/>
                </a:solidFill>
                <a:latin typeface="Arial" pitchFamily="34" charset="0"/>
              </a:rPr>
              <a:t>Cantidad carros producidos</a:t>
            </a:r>
          </a:p>
        </p:txBody>
      </p:sp>
      <p:sp>
        <p:nvSpPr>
          <p:cNvPr id="57351" name="Rectangle 2055"/>
          <p:cNvSpPr>
            <a:spLocks noChangeArrowheads="1"/>
          </p:cNvSpPr>
          <p:nvPr/>
        </p:nvSpPr>
        <p:spPr bwMode="auto">
          <a:xfrm>
            <a:off x="884238" y="2427288"/>
            <a:ext cx="571500" cy="274637"/>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3,000</a:t>
            </a:r>
          </a:p>
        </p:txBody>
      </p:sp>
      <p:sp>
        <p:nvSpPr>
          <p:cNvPr id="57352" name="Rectangle 2056"/>
          <p:cNvSpPr>
            <a:spLocks noChangeArrowheads="1"/>
          </p:cNvSpPr>
          <p:nvPr/>
        </p:nvSpPr>
        <p:spPr bwMode="auto">
          <a:xfrm>
            <a:off x="884238" y="3678238"/>
            <a:ext cx="571500" cy="274637"/>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2,000</a:t>
            </a:r>
          </a:p>
        </p:txBody>
      </p:sp>
      <p:sp>
        <p:nvSpPr>
          <p:cNvPr id="57353" name="Rectangle 2058"/>
          <p:cNvSpPr>
            <a:spLocks noChangeArrowheads="1"/>
          </p:cNvSpPr>
          <p:nvPr/>
        </p:nvSpPr>
        <p:spPr bwMode="auto">
          <a:xfrm>
            <a:off x="4343400" y="3810000"/>
            <a:ext cx="184150" cy="304800"/>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A</a:t>
            </a:r>
          </a:p>
        </p:txBody>
      </p:sp>
      <p:sp>
        <p:nvSpPr>
          <p:cNvPr id="57354" name="Rectangle 2059"/>
          <p:cNvSpPr>
            <a:spLocks noChangeArrowheads="1"/>
          </p:cNvSpPr>
          <p:nvPr/>
        </p:nvSpPr>
        <p:spPr bwMode="auto">
          <a:xfrm>
            <a:off x="4343400" y="6324600"/>
            <a:ext cx="381000"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700</a:t>
            </a:r>
          </a:p>
        </p:txBody>
      </p:sp>
      <p:sp>
        <p:nvSpPr>
          <p:cNvPr id="57355" name="Rectangle 2060"/>
          <p:cNvSpPr>
            <a:spLocks noChangeArrowheads="1"/>
          </p:cNvSpPr>
          <p:nvPr/>
        </p:nvSpPr>
        <p:spPr bwMode="auto">
          <a:xfrm>
            <a:off x="1325563" y="6356350"/>
            <a:ext cx="127000"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0</a:t>
            </a:r>
          </a:p>
        </p:txBody>
      </p:sp>
      <p:sp>
        <p:nvSpPr>
          <p:cNvPr id="57356" name="Rectangle 2061"/>
          <p:cNvSpPr>
            <a:spLocks noChangeArrowheads="1"/>
          </p:cNvSpPr>
          <p:nvPr/>
        </p:nvSpPr>
        <p:spPr bwMode="auto">
          <a:xfrm>
            <a:off x="5700713" y="6356350"/>
            <a:ext cx="571500" cy="274638"/>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1,000</a:t>
            </a:r>
          </a:p>
        </p:txBody>
      </p:sp>
      <p:sp>
        <p:nvSpPr>
          <p:cNvPr id="57357" name="Line 2062"/>
          <p:cNvSpPr>
            <a:spLocks noChangeShapeType="1"/>
          </p:cNvSpPr>
          <p:nvPr/>
        </p:nvSpPr>
        <p:spPr bwMode="auto">
          <a:xfrm>
            <a:off x="1524000" y="3810000"/>
            <a:ext cx="3124200"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7358" name="Line 2063"/>
          <p:cNvSpPr>
            <a:spLocks noChangeShapeType="1"/>
          </p:cNvSpPr>
          <p:nvPr/>
        </p:nvSpPr>
        <p:spPr bwMode="auto">
          <a:xfrm>
            <a:off x="4648200" y="3810000"/>
            <a:ext cx="0" cy="251460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7359" name="Freeform 2064"/>
          <p:cNvSpPr>
            <a:spLocks/>
          </p:cNvSpPr>
          <p:nvPr/>
        </p:nvSpPr>
        <p:spPr bwMode="auto">
          <a:xfrm>
            <a:off x="4572000" y="3733800"/>
            <a:ext cx="111125" cy="13176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1117203" name="AutoShape 2067"/>
          <p:cNvSpPr>
            <a:spLocks noChangeArrowheads="1"/>
          </p:cNvSpPr>
          <p:nvPr/>
        </p:nvSpPr>
        <p:spPr bwMode="auto">
          <a:xfrm rot="1218887">
            <a:off x="2133600" y="1828800"/>
            <a:ext cx="228600" cy="685800"/>
          </a:xfrm>
          <a:prstGeom prst="upArrow">
            <a:avLst>
              <a:gd name="adj1" fmla="val 50000"/>
              <a:gd name="adj2" fmla="val 75000"/>
            </a:avLst>
          </a:prstGeom>
          <a:solidFill>
            <a:srgbClr val="FFCC00"/>
          </a:solidFill>
          <a:ln w="12700">
            <a:solidFill>
              <a:schemeClr val="tx1"/>
            </a:solidFill>
            <a:miter lim="800000"/>
            <a:headEnd type="none" w="sm" len="sm"/>
            <a:tailEnd type="none" w="sm" len="sm"/>
          </a:ln>
        </p:spPr>
        <p:txBody>
          <a:bodyPr wrap="none" anchor="ctr"/>
          <a:lstStyle/>
          <a:p>
            <a:pPr algn="ctr" eaLnBrk="0" hangingPunct="0"/>
            <a:endParaRPr lang="es-MX">
              <a:latin typeface="Arial" pitchFamily="34" charset="0"/>
            </a:endParaRPr>
          </a:p>
        </p:txBody>
      </p:sp>
      <p:grpSp>
        <p:nvGrpSpPr>
          <p:cNvPr id="3" name="Group 2076"/>
          <p:cNvGrpSpPr>
            <a:grpSpLocks/>
          </p:cNvGrpSpPr>
          <p:nvPr/>
        </p:nvGrpSpPr>
        <p:grpSpPr bwMode="auto">
          <a:xfrm>
            <a:off x="4724400" y="3276600"/>
            <a:ext cx="398463" cy="360363"/>
            <a:chOff x="2976" y="2064"/>
            <a:chExt cx="251" cy="227"/>
          </a:xfrm>
        </p:grpSpPr>
        <p:sp>
          <p:nvSpPr>
            <p:cNvPr id="57369" name="Freeform 2068"/>
            <p:cNvSpPr>
              <a:spLocks/>
            </p:cNvSpPr>
            <p:nvPr/>
          </p:nvSpPr>
          <p:spPr bwMode="auto">
            <a:xfrm>
              <a:off x="2976" y="2208"/>
              <a:ext cx="70" cy="8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57370" name="Rectangle 2069"/>
            <p:cNvSpPr>
              <a:spLocks noChangeArrowheads="1"/>
            </p:cNvSpPr>
            <p:nvPr/>
          </p:nvSpPr>
          <p:spPr bwMode="auto">
            <a:xfrm>
              <a:off x="3120" y="2064"/>
              <a:ext cx="107" cy="192"/>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pitchFamily="34" charset="0"/>
                </a:rPr>
                <a:t>E</a:t>
              </a:r>
            </a:p>
          </p:txBody>
        </p:sp>
      </p:grpSp>
      <p:grpSp>
        <p:nvGrpSpPr>
          <p:cNvPr id="4" name="Group 2077"/>
          <p:cNvGrpSpPr>
            <a:grpSpLocks/>
          </p:cNvGrpSpPr>
          <p:nvPr/>
        </p:nvGrpSpPr>
        <p:grpSpPr bwMode="auto">
          <a:xfrm>
            <a:off x="838200" y="3429000"/>
            <a:ext cx="3886200" cy="274638"/>
            <a:chOff x="528" y="2160"/>
            <a:chExt cx="2448" cy="173"/>
          </a:xfrm>
        </p:grpSpPr>
        <p:sp>
          <p:nvSpPr>
            <p:cNvPr id="57367" name="Rectangle 2057"/>
            <p:cNvSpPr>
              <a:spLocks noChangeArrowheads="1"/>
            </p:cNvSpPr>
            <p:nvPr/>
          </p:nvSpPr>
          <p:spPr bwMode="auto">
            <a:xfrm>
              <a:off x="528" y="2160"/>
              <a:ext cx="360" cy="173"/>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2,100</a:t>
              </a:r>
            </a:p>
          </p:txBody>
        </p:sp>
        <p:sp>
          <p:nvSpPr>
            <p:cNvPr id="57368" name="Line 2070"/>
            <p:cNvSpPr>
              <a:spLocks noChangeShapeType="1"/>
            </p:cNvSpPr>
            <p:nvPr/>
          </p:nvSpPr>
          <p:spPr bwMode="auto">
            <a:xfrm flipH="1">
              <a:off x="960" y="2256"/>
              <a:ext cx="2016"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5" name="Group 2078"/>
          <p:cNvGrpSpPr>
            <a:grpSpLocks/>
          </p:cNvGrpSpPr>
          <p:nvPr/>
        </p:nvGrpSpPr>
        <p:grpSpPr bwMode="auto">
          <a:xfrm>
            <a:off x="4800600" y="3581400"/>
            <a:ext cx="381000" cy="3017838"/>
            <a:chOff x="3024" y="2256"/>
            <a:chExt cx="240" cy="1901"/>
          </a:xfrm>
        </p:grpSpPr>
        <p:sp>
          <p:nvSpPr>
            <p:cNvPr id="57365" name="Line 2071"/>
            <p:cNvSpPr>
              <a:spLocks noChangeShapeType="1"/>
            </p:cNvSpPr>
            <p:nvPr/>
          </p:nvSpPr>
          <p:spPr bwMode="auto">
            <a:xfrm>
              <a:off x="3024" y="2256"/>
              <a:ext cx="0" cy="1728"/>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7366" name="Rectangle 2072"/>
            <p:cNvSpPr>
              <a:spLocks noChangeArrowheads="1"/>
            </p:cNvSpPr>
            <p:nvPr/>
          </p:nvSpPr>
          <p:spPr bwMode="auto">
            <a:xfrm>
              <a:off x="3024" y="3984"/>
              <a:ext cx="240" cy="173"/>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pitchFamily="34" charset="0"/>
                </a:rPr>
                <a:t>750</a:t>
              </a:r>
            </a:p>
          </p:txBody>
        </p:sp>
      </p:grpSp>
      <p:sp>
        <p:nvSpPr>
          <p:cNvPr id="1117209" name="Text Box 2073"/>
          <p:cNvSpPr txBox="1">
            <a:spLocks noChangeArrowheads="1"/>
          </p:cNvSpPr>
          <p:nvPr/>
        </p:nvSpPr>
        <p:spPr bwMode="auto">
          <a:xfrm>
            <a:off x="5867400" y="1676400"/>
            <a:ext cx="2514600" cy="1628775"/>
          </a:xfrm>
          <a:prstGeom prst="rect">
            <a:avLst/>
          </a:prstGeom>
          <a:noFill/>
          <a:ln w="12700">
            <a:solidFill>
              <a:srgbClr val="474A81"/>
            </a:solidFill>
            <a:miter lim="800000"/>
            <a:headEnd type="none" w="sm" len="sm"/>
            <a:tailEnd type="none" w="sm" len="sm"/>
          </a:ln>
        </p:spPr>
        <p:txBody>
          <a:bodyPr>
            <a:spAutoFit/>
          </a:bodyPr>
          <a:lstStyle/>
          <a:p>
            <a:pPr algn="ctr" eaLnBrk="0" hangingPunct="0">
              <a:spcBef>
                <a:spcPct val="50000"/>
              </a:spcBef>
            </a:pPr>
            <a:r>
              <a:rPr lang="en-US" sz="2000" b="1">
                <a:latin typeface="Arial" pitchFamily="34" charset="0"/>
              </a:rPr>
              <a:t>Desplazamiento hacia afuera de la frontera de posibilidades de producción</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4" fill="hold" grpId="0" nodeType="clickEffect">
                                  <p:stCondLst>
                                    <p:cond delay="0"/>
                                  </p:stCondLst>
                                  <p:childTnLst>
                                    <p:set>
                                      <p:cBhvr>
                                        <p:cTn id="14" dur="1" fill="hold">
                                          <p:stCondLst>
                                            <p:cond delay="0"/>
                                          </p:stCondLst>
                                        </p:cTn>
                                        <p:tgtEl>
                                          <p:spTgt spid="1117203"/>
                                        </p:tgtEl>
                                        <p:attrNameLst>
                                          <p:attrName>style.visibility</p:attrName>
                                        </p:attrNameLst>
                                      </p:cBhvr>
                                      <p:to>
                                        <p:strVal val="visible"/>
                                      </p:to>
                                    </p:set>
                                    <p:anim calcmode="lin" valueType="num">
                                      <p:cBhvr>
                                        <p:cTn id="15" dur="500" fill="hold"/>
                                        <p:tgtEl>
                                          <p:spTgt spid="1117203"/>
                                        </p:tgtEl>
                                        <p:attrNameLst>
                                          <p:attrName>ppt_x</p:attrName>
                                        </p:attrNameLst>
                                      </p:cBhvr>
                                      <p:tavLst>
                                        <p:tav tm="0">
                                          <p:val>
                                            <p:strVal val="#ppt_x"/>
                                          </p:val>
                                        </p:tav>
                                        <p:tav tm="100000">
                                          <p:val>
                                            <p:strVal val="#ppt_x"/>
                                          </p:val>
                                        </p:tav>
                                      </p:tavLst>
                                    </p:anim>
                                    <p:anim calcmode="lin" valueType="num">
                                      <p:cBhvr>
                                        <p:cTn id="16" dur="500" fill="hold"/>
                                        <p:tgtEl>
                                          <p:spTgt spid="1117203"/>
                                        </p:tgtEl>
                                        <p:attrNameLst>
                                          <p:attrName>ppt_y</p:attrName>
                                        </p:attrNameLst>
                                      </p:cBhvr>
                                      <p:tavLst>
                                        <p:tav tm="0">
                                          <p:val>
                                            <p:strVal val="#ppt_y+#ppt_h/2"/>
                                          </p:val>
                                        </p:tav>
                                        <p:tav tm="100000">
                                          <p:val>
                                            <p:strVal val="#ppt_y"/>
                                          </p:val>
                                        </p:tav>
                                      </p:tavLst>
                                    </p:anim>
                                    <p:anim calcmode="lin" valueType="num">
                                      <p:cBhvr>
                                        <p:cTn id="17" dur="500" fill="hold"/>
                                        <p:tgtEl>
                                          <p:spTgt spid="1117203"/>
                                        </p:tgtEl>
                                        <p:attrNameLst>
                                          <p:attrName>ppt_w</p:attrName>
                                        </p:attrNameLst>
                                      </p:cBhvr>
                                      <p:tavLst>
                                        <p:tav tm="0">
                                          <p:val>
                                            <p:strVal val="#ppt_w"/>
                                          </p:val>
                                        </p:tav>
                                        <p:tav tm="100000">
                                          <p:val>
                                            <p:strVal val="#ppt_w"/>
                                          </p:val>
                                        </p:tav>
                                      </p:tavLst>
                                    </p:anim>
                                    <p:anim calcmode="lin" valueType="num">
                                      <p:cBhvr>
                                        <p:cTn id="18" dur="500" fill="hold"/>
                                        <p:tgtEl>
                                          <p:spTgt spid="1117203"/>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dissolv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right)">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grpId="0" nodeType="clickEffect">
                                  <p:stCondLst>
                                    <p:cond delay="0"/>
                                  </p:stCondLst>
                                  <p:childTnLst>
                                    <p:set>
                                      <p:cBhvr>
                                        <p:cTn id="37" dur="1" fill="hold">
                                          <p:stCondLst>
                                            <p:cond delay="0"/>
                                          </p:stCondLst>
                                        </p:cTn>
                                        <p:tgtEl>
                                          <p:spTgt spid="1117209"/>
                                        </p:tgtEl>
                                        <p:attrNameLst>
                                          <p:attrName>style.visibility</p:attrName>
                                        </p:attrNameLst>
                                      </p:cBhvr>
                                      <p:to>
                                        <p:strVal val="visible"/>
                                      </p:to>
                                    </p:set>
                                    <p:anim calcmode="lin" valueType="num">
                                      <p:cBhvr>
                                        <p:cTn id="38" dur="500" fill="hold"/>
                                        <p:tgtEl>
                                          <p:spTgt spid="1117209"/>
                                        </p:tgtEl>
                                        <p:attrNameLst>
                                          <p:attrName>ppt_w</p:attrName>
                                        </p:attrNameLst>
                                      </p:cBhvr>
                                      <p:tavLst>
                                        <p:tav tm="0">
                                          <p:val>
                                            <p:fltVal val="0"/>
                                          </p:val>
                                        </p:tav>
                                        <p:tav tm="100000">
                                          <p:val>
                                            <p:strVal val="#ppt_w"/>
                                          </p:val>
                                        </p:tav>
                                      </p:tavLst>
                                    </p:anim>
                                    <p:anim calcmode="lin" valueType="num">
                                      <p:cBhvr>
                                        <p:cTn id="39" dur="500" fill="hold"/>
                                        <p:tgtEl>
                                          <p:spTgt spid="111720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7203" grpId="0" animBg="1"/>
      <p:bldP spid="1117209"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rot="-662041">
            <a:off x="1335088" y="1889125"/>
            <a:ext cx="5272087" cy="5005388"/>
            <a:chOff x="575" y="814"/>
            <a:chExt cx="3217" cy="3170"/>
          </a:xfrm>
        </p:grpSpPr>
        <p:sp>
          <p:nvSpPr>
            <p:cNvPr id="58397" name="Freeform 3"/>
            <p:cNvSpPr>
              <a:spLocks/>
            </p:cNvSpPr>
            <p:nvPr/>
          </p:nvSpPr>
          <p:spPr bwMode="auto">
            <a:xfrm>
              <a:off x="960" y="912"/>
              <a:ext cx="2832" cy="3072"/>
            </a:xfrm>
            <a:custGeom>
              <a:avLst/>
              <a:gdLst>
                <a:gd name="T0" fmla="*/ 2859 w 2860"/>
                <a:gd name="T1" fmla="*/ 2623 h 2624"/>
                <a:gd name="T2" fmla="*/ 2816 w 2860"/>
                <a:gd name="T3" fmla="*/ 2289 h 2624"/>
                <a:gd name="T4" fmla="*/ 2674 w 2860"/>
                <a:gd name="T5" fmla="*/ 1945 h 2624"/>
                <a:gd name="T6" fmla="*/ 2461 w 2860"/>
                <a:gd name="T7" fmla="*/ 1587 h 2624"/>
                <a:gd name="T8" fmla="*/ 2162 w 2860"/>
                <a:gd name="T9" fmla="*/ 1243 h 2624"/>
                <a:gd name="T10" fmla="*/ 1821 w 2860"/>
                <a:gd name="T11" fmla="*/ 909 h 2624"/>
                <a:gd name="T12" fmla="*/ 1422 w 2860"/>
                <a:gd name="T13" fmla="*/ 610 h 2624"/>
                <a:gd name="T14" fmla="*/ 981 w 2860"/>
                <a:gd name="T15" fmla="*/ 345 h 2624"/>
                <a:gd name="T16" fmla="*/ 498 w 2860"/>
                <a:gd name="T17" fmla="*/ 138 h 2624"/>
                <a:gd name="T18" fmla="*/ 0 w 2860"/>
                <a:gd name="T19" fmla="*/ 0 h 26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60"/>
                <a:gd name="T31" fmla="*/ 0 h 2624"/>
                <a:gd name="T32" fmla="*/ 2860 w 2860"/>
                <a:gd name="T33" fmla="*/ 2624 h 26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60" h="2624">
                  <a:moveTo>
                    <a:pt x="2859" y="2623"/>
                  </a:moveTo>
                  <a:lnTo>
                    <a:pt x="2816" y="2289"/>
                  </a:lnTo>
                  <a:lnTo>
                    <a:pt x="2674" y="1945"/>
                  </a:lnTo>
                  <a:lnTo>
                    <a:pt x="2461" y="1587"/>
                  </a:lnTo>
                  <a:lnTo>
                    <a:pt x="2162" y="1243"/>
                  </a:lnTo>
                  <a:lnTo>
                    <a:pt x="1821" y="909"/>
                  </a:lnTo>
                  <a:lnTo>
                    <a:pt x="1422" y="610"/>
                  </a:lnTo>
                  <a:lnTo>
                    <a:pt x="981" y="345"/>
                  </a:lnTo>
                  <a:lnTo>
                    <a:pt x="498" y="138"/>
                  </a:lnTo>
                  <a:lnTo>
                    <a:pt x="0" y="0"/>
                  </a:lnTo>
                </a:path>
              </a:pathLst>
            </a:custGeom>
            <a:noFill/>
            <a:ln w="38100" cap="rnd" cmpd="sng">
              <a:solidFill>
                <a:srgbClr val="A50021"/>
              </a:solidFill>
              <a:prstDash val="solid"/>
              <a:round/>
              <a:headEnd type="none" w="sm" len="sm"/>
              <a:tailEnd type="none" w="sm" len="sm"/>
            </a:ln>
          </p:spPr>
          <p:txBody>
            <a:bodyPr/>
            <a:lstStyle/>
            <a:p>
              <a:endParaRPr lang="es-MX"/>
            </a:p>
          </p:txBody>
        </p:sp>
        <p:sp>
          <p:nvSpPr>
            <p:cNvPr id="58398" name="Rectangle 4"/>
            <p:cNvSpPr>
              <a:spLocks noChangeArrowheads="1"/>
            </p:cNvSpPr>
            <p:nvPr/>
          </p:nvSpPr>
          <p:spPr bwMode="auto">
            <a:xfrm>
              <a:off x="575" y="814"/>
              <a:ext cx="0" cy="175"/>
            </a:xfrm>
            <a:prstGeom prst="rect">
              <a:avLst/>
            </a:prstGeom>
            <a:noFill/>
            <a:ln w="9525">
              <a:noFill/>
              <a:miter lim="800000"/>
              <a:headEnd/>
              <a:tailEnd/>
            </a:ln>
          </p:spPr>
          <p:txBody>
            <a:bodyPr wrap="none" lIns="0" tIns="0" rIns="0" bIns="0">
              <a:spAutoFit/>
            </a:bodyPr>
            <a:lstStyle/>
            <a:p>
              <a:pPr eaLnBrk="0" hangingPunct="0"/>
              <a:endParaRPr lang="es-MX" sz="1800" b="1">
                <a:solidFill>
                  <a:srgbClr val="000000"/>
                </a:solidFill>
                <a:latin typeface="Arial Narrow" pitchFamily="34" charset="0"/>
              </a:endParaRPr>
            </a:p>
          </p:txBody>
        </p:sp>
      </p:grpSp>
      <p:sp>
        <p:nvSpPr>
          <p:cNvPr id="58371" name="Freeform 5"/>
          <p:cNvSpPr>
            <a:spLocks/>
          </p:cNvSpPr>
          <p:nvPr/>
        </p:nvSpPr>
        <p:spPr bwMode="auto">
          <a:xfrm>
            <a:off x="1524000" y="2514600"/>
            <a:ext cx="4443413" cy="3756025"/>
          </a:xfrm>
          <a:custGeom>
            <a:avLst/>
            <a:gdLst>
              <a:gd name="T0" fmla="*/ 2798 w 2799"/>
              <a:gd name="T1" fmla="*/ 2365 h 2366"/>
              <a:gd name="T2" fmla="*/ 2659 w 2799"/>
              <a:gd name="T3" fmla="*/ 1853 h 2366"/>
              <a:gd name="T4" fmla="*/ 2464 w 2799"/>
              <a:gd name="T5" fmla="*/ 1411 h 2366"/>
              <a:gd name="T6" fmla="*/ 2199 w 2799"/>
              <a:gd name="T7" fmla="*/ 1037 h 2366"/>
              <a:gd name="T8" fmla="*/ 1879 w 2799"/>
              <a:gd name="T9" fmla="*/ 733 h 2366"/>
              <a:gd name="T10" fmla="*/ 1517 w 2799"/>
              <a:gd name="T11" fmla="*/ 470 h 2366"/>
              <a:gd name="T12" fmla="*/ 1072 w 2799"/>
              <a:gd name="T13" fmla="*/ 263 h 2366"/>
              <a:gd name="T14" fmla="*/ 571 w 2799"/>
              <a:gd name="T15" fmla="*/ 111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99"/>
              <a:gd name="T28" fmla="*/ 0 h 2366"/>
              <a:gd name="T29" fmla="*/ 2799 w 2799"/>
              <a:gd name="T30" fmla="*/ 2366 h 23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38100" cap="rnd" cmpd="sng">
            <a:solidFill>
              <a:srgbClr val="000099"/>
            </a:solidFill>
            <a:prstDash val="solid"/>
            <a:round/>
            <a:headEnd type="none" w="sm" len="sm"/>
            <a:tailEnd type="none" w="sm" len="sm"/>
          </a:ln>
        </p:spPr>
        <p:txBody>
          <a:bodyPr/>
          <a:lstStyle/>
          <a:p>
            <a:endParaRPr lang="es-MX"/>
          </a:p>
        </p:txBody>
      </p:sp>
      <p:sp>
        <p:nvSpPr>
          <p:cNvPr id="58372" name="Freeform 6"/>
          <p:cNvSpPr>
            <a:spLocks/>
          </p:cNvSpPr>
          <p:nvPr/>
        </p:nvSpPr>
        <p:spPr bwMode="auto">
          <a:xfrm>
            <a:off x="1524000" y="1219200"/>
            <a:ext cx="6477000" cy="5095875"/>
          </a:xfrm>
          <a:custGeom>
            <a:avLst/>
            <a:gdLst>
              <a:gd name="T0" fmla="*/ 0 w 4080"/>
              <a:gd name="T1" fmla="*/ 0 h 3017"/>
              <a:gd name="T2" fmla="*/ 0 w 4080"/>
              <a:gd name="T3" fmla="*/ 3016 h 3017"/>
              <a:gd name="T4" fmla="*/ 4079 w 4080"/>
              <a:gd name="T5" fmla="*/ 3016 h 3017"/>
              <a:gd name="T6" fmla="*/ 0 60000 65536"/>
              <a:gd name="T7" fmla="*/ 0 60000 65536"/>
              <a:gd name="T8" fmla="*/ 0 60000 65536"/>
              <a:gd name="T9" fmla="*/ 0 w 4080"/>
              <a:gd name="T10" fmla="*/ 0 h 3017"/>
              <a:gd name="T11" fmla="*/ 4080 w 4080"/>
              <a:gd name="T12" fmla="*/ 3017 h 3017"/>
            </a:gdLst>
            <a:ahLst/>
            <a:cxnLst>
              <a:cxn ang="T6">
                <a:pos x="T0" y="T1"/>
              </a:cxn>
              <a:cxn ang="T7">
                <a:pos x="T2" y="T3"/>
              </a:cxn>
              <a:cxn ang="T8">
                <a:pos x="T4" y="T5"/>
              </a:cxn>
            </a:cxnLst>
            <a:rect l="T9" t="T10" r="T11" b="T12"/>
            <a:pathLst>
              <a:path w="4080" h="3017">
                <a:moveTo>
                  <a:pt x="0" y="0"/>
                </a:moveTo>
                <a:lnTo>
                  <a:pt x="0" y="3016"/>
                </a:lnTo>
                <a:lnTo>
                  <a:pt x="4079" y="3016"/>
                </a:lnTo>
              </a:path>
            </a:pathLst>
          </a:custGeom>
          <a:noFill/>
          <a:ln w="28575" cap="rnd" cmpd="sng">
            <a:solidFill>
              <a:srgbClr val="000000"/>
            </a:solidFill>
            <a:prstDash val="solid"/>
            <a:round/>
            <a:headEnd type="none" w="sm" len="sm"/>
            <a:tailEnd type="none" w="sm" len="sm"/>
          </a:ln>
        </p:spPr>
        <p:txBody>
          <a:bodyPr/>
          <a:lstStyle/>
          <a:p>
            <a:endParaRPr lang="es-MX"/>
          </a:p>
        </p:txBody>
      </p:sp>
      <p:sp>
        <p:nvSpPr>
          <p:cNvPr id="58373" name="Rectangle 7"/>
          <p:cNvSpPr>
            <a:spLocks noChangeArrowheads="1"/>
          </p:cNvSpPr>
          <p:nvPr/>
        </p:nvSpPr>
        <p:spPr bwMode="auto">
          <a:xfrm>
            <a:off x="152400" y="1341438"/>
            <a:ext cx="2895600" cy="823912"/>
          </a:xfrm>
          <a:prstGeom prst="rect">
            <a:avLst/>
          </a:prstGeom>
          <a:noFill/>
          <a:ln w="9525">
            <a:noFill/>
            <a:miter lim="800000"/>
            <a:headEnd/>
            <a:tailEnd/>
          </a:ln>
        </p:spPr>
        <p:txBody>
          <a:bodyPr lIns="0" tIns="0" rIns="0" bIns="0">
            <a:spAutoFit/>
          </a:bodyPr>
          <a:lstStyle/>
          <a:p>
            <a:pPr eaLnBrk="0" hangingPunct="0"/>
            <a:r>
              <a:rPr lang="en-US" sz="1800" b="1">
                <a:solidFill>
                  <a:srgbClr val="000000"/>
                </a:solidFill>
                <a:latin typeface="Arial Narrow" pitchFamily="34" charset="0"/>
              </a:rPr>
              <a:t>Cantidad</a:t>
            </a:r>
          </a:p>
          <a:p>
            <a:pPr eaLnBrk="0" hangingPunct="0"/>
            <a:r>
              <a:rPr lang="en-US" sz="1800" b="1">
                <a:solidFill>
                  <a:srgbClr val="000000"/>
                </a:solidFill>
                <a:latin typeface="Arial Narrow" pitchFamily="34" charset="0"/>
              </a:rPr>
              <a:t>Computadoras</a:t>
            </a:r>
          </a:p>
          <a:p>
            <a:pPr eaLnBrk="0" hangingPunct="0"/>
            <a:r>
              <a:rPr lang="en-US" sz="1800" b="1">
                <a:solidFill>
                  <a:srgbClr val="000000"/>
                </a:solidFill>
                <a:latin typeface="Arial Narrow" pitchFamily="34" charset="0"/>
              </a:rPr>
              <a:t>producidas</a:t>
            </a:r>
          </a:p>
        </p:txBody>
      </p:sp>
      <p:sp>
        <p:nvSpPr>
          <p:cNvPr id="58374" name="Rectangle 8"/>
          <p:cNvSpPr>
            <a:spLocks noChangeArrowheads="1"/>
          </p:cNvSpPr>
          <p:nvPr/>
        </p:nvSpPr>
        <p:spPr bwMode="auto">
          <a:xfrm>
            <a:off x="7423150" y="6308725"/>
            <a:ext cx="1828800" cy="549275"/>
          </a:xfrm>
          <a:prstGeom prst="rect">
            <a:avLst/>
          </a:prstGeom>
          <a:noFill/>
          <a:ln w="9525">
            <a:noFill/>
            <a:miter lim="800000"/>
            <a:headEnd/>
            <a:tailEnd/>
          </a:ln>
        </p:spPr>
        <p:txBody>
          <a:bodyPr lIns="0" tIns="0" rIns="0" bIns="0">
            <a:spAutoFit/>
          </a:bodyPr>
          <a:lstStyle/>
          <a:p>
            <a:pPr eaLnBrk="0" hangingPunct="0"/>
            <a:r>
              <a:rPr lang="en-US" sz="1800" b="1">
                <a:solidFill>
                  <a:srgbClr val="000000"/>
                </a:solidFill>
                <a:latin typeface="Arial Narrow" pitchFamily="34" charset="0"/>
              </a:rPr>
              <a:t>Cantidad carros producidos</a:t>
            </a:r>
          </a:p>
        </p:txBody>
      </p:sp>
      <p:sp>
        <p:nvSpPr>
          <p:cNvPr id="58375" name="Rectangle 9"/>
          <p:cNvSpPr>
            <a:spLocks noChangeArrowheads="1"/>
          </p:cNvSpPr>
          <p:nvPr/>
        </p:nvSpPr>
        <p:spPr bwMode="auto">
          <a:xfrm>
            <a:off x="1000125" y="2349500"/>
            <a:ext cx="4762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3,000</a:t>
            </a:r>
          </a:p>
        </p:txBody>
      </p:sp>
      <p:sp>
        <p:nvSpPr>
          <p:cNvPr id="58376" name="Rectangle 10"/>
          <p:cNvSpPr>
            <a:spLocks noChangeArrowheads="1"/>
          </p:cNvSpPr>
          <p:nvPr/>
        </p:nvSpPr>
        <p:spPr bwMode="auto">
          <a:xfrm>
            <a:off x="884238" y="3730625"/>
            <a:ext cx="4762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2,000</a:t>
            </a:r>
          </a:p>
        </p:txBody>
      </p:sp>
      <p:sp>
        <p:nvSpPr>
          <p:cNvPr id="58377" name="Rectangle 11"/>
          <p:cNvSpPr>
            <a:spLocks noChangeArrowheads="1"/>
          </p:cNvSpPr>
          <p:nvPr/>
        </p:nvSpPr>
        <p:spPr bwMode="auto">
          <a:xfrm>
            <a:off x="4343400" y="3810000"/>
            <a:ext cx="152400" cy="307975"/>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Narrow" pitchFamily="34" charset="0"/>
              </a:rPr>
              <a:t>A</a:t>
            </a:r>
          </a:p>
        </p:txBody>
      </p:sp>
      <p:sp>
        <p:nvSpPr>
          <p:cNvPr id="58378" name="Rectangle 12"/>
          <p:cNvSpPr>
            <a:spLocks noChangeArrowheads="1"/>
          </p:cNvSpPr>
          <p:nvPr/>
        </p:nvSpPr>
        <p:spPr bwMode="auto">
          <a:xfrm>
            <a:off x="4343400" y="6324600"/>
            <a:ext cx="31750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700</a:t>
            </a:r>
          </a:p>
        </p:txBody>
      </p:sp>
      <p:sp>
        <p:nvSpPr>
          <p:cNvPr id="58379" name="Rectangle 13"/>
          <p:cNvSpPr>
            <a:spLocks noChangeArrowheads="1"/>
          </p:cNvSpPr>
          <p:nvPr/>
        </p:nvSpPr>
        <p:spPr bwMode="auto">
          <a:xfrm>
            <a:off x="1325563" y="6356350"/>
            <a:ext cx="106362"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0</a:t>
            </a:r>
          </a:p>
        </p:txBody>
      </p:sp>
      <p:sp>
        <p:nvSpPr>
          <p:cNvPr id="58380" name="Rectangle 14"/>
          <p:cNvSpPr>
            <a:spLocks noChangeArrowheads="1"/>
          </p:cNvSpPr>
          <p:nvPr/>
        </p:nvSpPr>
        <p:spPr bwMode="auto">
          <a:xfrm>
            <a:off x="5700713" y="6356350"/>
            <a:ext cx="4762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1,000</a:t>
            </a:r>
          </a:p>
        </p:txBody>
      </p:sp>
      <p:sp>
        <p:nvSpPr>
          <p:cNvPr id="58381" name="Line 15"/>
          <p:cNvSpPr>
            <a:spLocks noChangeShapeType="1"/>
          </p:cNvSpPr>
          <p:nvPr/>
        </p:nvSpPr>
        <p:spPr bwMode="auto">
          <a:xfrm>
            <a:off x="1524000" y="3810000"/>
            <a:ext cx="3124200"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8382" name="Line 16"/>
          <p:cNvSpPr>
            <a:spLocks noChangeShapeType="1"/>
          </p:cNvSpPr>
          <p:nvPr/>
        </p:nvSpPr>
        <p:spPr bwMode="auto">
          <a:xfrm>
            <a:off x="4648200" y="3810000"/>
            <a:ext cx="0" cy="251460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8383" name="Freeform 17"/>
          <p:cNvSpPr>
            <a:spLocks/>
          </p:cNvSpPr>
          <p:nvPr/>
        </p:nvSpPr>
        <p:spPr bwMode="auto">
          <a:xfrm>
            <a:off x="4572000" y="3733800"/>
            <a:ext cx="111125" cy="13176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555026" name="AutoShape 18"/>
          <p:cNvSpPr>
            <a:spLocks noChangeArrowheads="1"/>
          </p:cNvSpPr>
          <p:nvPr/>
        </p:nvSpPr>
        <p:spPr bwMode="auto">
          <a:xfrm rot="1218887">
            <a:off x="5940425" y="5013325"/>
            <a:ext cx="228600" cy="685800"/>
          </a:xfrm>
          <a:prstGeom prst="upArrow">
            <a:avLst>
              <a:gd name="adj1" fmla="val 50000"/>
              <a:gd name="adj2" fmla="val 75000"/>
            </a:avLst>
          </a:prstGeom>
          <a:solidFill>
            <a:srgbClr val="FFCC00"/>
          </a:solidFill>
          <a:ln w="12700">
            <a:solidFill>
              <a:schemeClr val="tx1"/>
            </a:solidFill>
            <a:miter lim="800000"/>
            <a:headEnd type="none" w="sm" len="sm"/>
            <a:tailEnd type="none" w="sm" len="sm"/>
          </a:ln>
        </p:spPr>
        <p:txBody>
          <a:bodyPr wrap="none" anchor="ctr"/>
          <a:lstStyle/>
          <a:p>
            <a:pPr algn="ctr"/>
            <a:endParaRPr lang="es-MX" sz="1800">
              <a:solidFill>
                <a:srgbClr val="292929"/>
              </a:solidFill>
              <a:latin typeface="Arial Narrow" pitchFamily="34" charset="0"/>
            </a:endParaRPr>
          </a:p>
        </p:txBody>
      </p:sp>
      <p:grpSp>
        <p:nvGrpSpPr>
          <p:cNvPr id="3" name="Group 19"/>
          <p:cNvGrpSpPr>
            <a:grpSpLocks/>
          </p:cNvGrpSpPr>
          <p:nvPr/>
        </p:nvGrpSpPr>
        <p:grpSpPr bwMode="auto">
          <a:xfrm>
            <a:off x="4859338" y="3357563"/>
            <a:ext cx="369887" cy="360362"/>
            <a:chOff x="2976" y="2064"/>
            <a:chExt cx="233" cy="227"/>
          </a:xfrm>
        </p:grpSpPr>
        <p:sp>
          <p:nvSpPr>
            <p:cNvPr id="58395" name="Freeform 20"/>
            <p:cNvSpPr>
              <a:spLocks/>
            </p:cNvSpPr>
            <p:nvPr/>
          </p:nvSpPr>
          <p:spPr bwMode="auto">
            <a:xfrm>
              <a:off x="2976" y="2208"/>
              <a:ext cx="70" cy="8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58396" name="Rectangle 21"/>
            <p:cNvSpPr>
              <a:spLocks noChangeArrowheads="1"/>
            </p:cNvSpPr>
            <p:nvPr/>
          </p:nvSpPr>
          <p:spPr bwMode="auto">
            <a:xfrm>
              <a:off x="3120" y="2064"/>
              <a:ext cx="89" cy="194"/>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Narrow" pitchFamily="34" charset="0"/>
                </a:rPr>
                <a:t>E</a:t>
              </a:r>
            </a:p>
          </p:txBody>
        </p:sp>
      </p:grpSp>
      <p:grpSp>
        <p:nvGrpSpPr>
          <p:cNvPr id="4" name="Group 22"/>
          <p:cNvGrpSpPr>
            <a:grpSpLocks/>
          </p:cNvGrpSpPr>
          <p:nvPr/>
        </p:nvGrpSpPr>
        <p:grpSpPr bwMode="auto">
          <a:xfrm>
            <a:off x="928688" y="3500438"/>
            <a:ext cx="4003675" cy="276225"/>
            <a:chOff x="629" y="2160"/>
            <a:chExt cx="2347" cy="174"/>
          </a:xfrm>
        </p:grpSpPr>
        <p:sp>
          <p:nvSpPr>
            <p:cNvPr id="58393" name="Rectangle 23"/>
            <p:cNvSpPr>
              <a:spLocks noChangeArrowheads="1"/>
            </p:cNvSpPr>
            <p:nvPr/>
          </p:nvSpPr>
          <p:spPr bwMode="auto">
            <a:xfrm>
              <a:off x="629" y="2160"/>
              <a:ext cx="279"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2,100</a:t>
              </a:r>
            </a:p>
          </p:txBody>
        </p:sp>
        <p:sp>
          <p:nvSpPr>
            <p:cNvPr id="58394" name="Line 24"/>
            <p:cNvSpPr>
              <a:spLocks noChangeShapeType="1"/>
            </p:cNvSpPr>
            <p:nvPr/>
          </p:nvSpPr>
          <p:spPr bwMode="auto">
            <a:xfrm flipH="1">
              <a:off x="960" y="2256"/>
              <a:ext cx="2016"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5" name="Group 25"/>
          <p:cNvGrpSpPr>
            <a:grpSpLocks/>
          </p:cNvGrpSpPr>
          <p:nvPr/>
        </p:nvGrpSpPr>
        <p:grpSpPr bwMode="auto">
          <a:xfrm>
            <a:off x="4932363" y="3581400"/>
            <a:ext cx="317500" cy="3019425"/>
            <a:chOff x="3024" y="2256"/>
            <a:chExt cx="200" cy="1902"/>
          </a:xfrm>
        </p:grpSpPr>
        <p:sp>
          <p:nvSpPr>
            <p:cNvPr id="58391" name="Line 26"/>
            <p:cNvSpPr>
              <a:spLocks noChangeShapeType="1"/>
            </p:cNvSpPr>
            <p:nvPr/>
          </p:nvSpPr>
          <p:spPr bwMode="auto">
            <a:xfrm>
              <a:off x="3024" y="2256"/>
              <a:ext cx="0" cy="1728"/>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8392" name="Rectangle 27"/>
            <p:cNvSpPr>
              <a:spLocks noChangeArrowheads="1"/>
            </p:cNvSpPr>
            <p:nvPr/>
          </p:nvSpPr>
          <p:spPr bwMode="auto">
            <a:xfrm>
              <a:off x="3024" y="3984"/>
              <a:ext cx="200" cy="174"/>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750</a:t>
              </a:r>
            </a:p>
          </p:txBody>
        </p:sp>
      </p:grpSp>
      <p:sp>
        <p:nvSpPr>
          <p:cNvPr id="555036" name="Text Box 28"/>
          <p:cNvSpPr txBox="1">
            <a:spLocks noChangeArrowheads="1"/>
          </p:cNvSpPr>
          <p:nvPr/>
        </p:nvSpPr>
        <p:spPr bwMode="auto">
          <a:xfrm>
            <a:off x="5867400" y="1676400"/>
            <a:ext cx="2514600" cy="1323975"/>
          </a:xfrm>
          <a:prstGeom prst="rect">
            <a:avLst/>
          </a:prstGeom>
          <a:noFill/>
          <a:ln w="12700">
            <a:solidFill>
              <a:srgbClr val="474A81"/>
            </a:solidFill>
            <a:miter lim="800000"/>
            <a:headEnd type="none" w="sm" len="sm"/>
            <a:tailEnd type="none" w="sm" len="sm"/>
          </a:ln>
        </p:spPr>
        <p:txBody>
          <a:bodyPr>
            <a:spAutoFit/>
          </a:bodyPr>
          <a:lstStyle/>
          <a:p>
            <a:pPr algn="ctr" eaLnBrk="0" hangingPunct="0">
              <a:spcBef>
                <a:spcPct val="50000"/>
              </a:spcBef>
            </a:pPr>
            <a:r>
              <a:rPr lang="en-US" sz="2000" b="1">
                <a:solidFill>
                  <a:srgbClr val="292929"/>
                </a:solidFill>
                <a:latin typeface="Arial Narrow" pitchFamily="34" charset="0"/>
              </a:rPr>
              <a:t>Desplazamiento hacia afuera de la frontera de posibilidades de producción</a:t>
            </a:r>
          </a:p>
        </p:txBody>
      </p:sp>
      <p:sp>
        <p:nvSpPr>
          <p:cNvPr id="58389" name="Rectangle 29"/>
          <p:cNvSpPr>
            <a:spLocks noChangeArrowheads="1"/>
          </p:cNvSpPr>
          <p:nvPr/>
        </p:nvSpPr>
        <p:spPr bwMode="auto">
          <a:xfrm>
            <a:off x="6832600" y="6381750"/>
            <a:ext cx="4762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1,200</a:t>
            </a:r>
          </a:p>
        </p:txBody>
      </p:sp>
      <p:sp>
        <p:nvSpPr>
          <p:cNvPr id="555038" name="Rectangle 30"/>
          <p:cNvSpPr>
            <a:spLocks noGrp="1" noChangeArrowheads="1"/>
          </p:cNvSpPr>
          <p:nvPr>
            <p:ph type="title" idx="4294967295"/>
          </p:nvPr>
        </p:nvSpPr>
        <p:spPr>
          <a:xfrm>
            <a:off x="0" y="155575"/>
            <a:ext cx="8229600" cy="1252538"/>
          </a:xfrm>
        </p:spPr>
        <p:txBody>
          <a:bodyPr/>
          <a:lstStyle/>
          <a:p>
            <a:pPr algn="ctr" fontAlgn="auto">
              <a:spcAft>
                <a:spcPts val="0"/>
              </a:spcAft>
              <a:defRPr/>
            </a:pPr>
            <a:r>
              <a:rPr lang="es-MX" dirty="0">
                <a:solidFill>
                  <a:schemeClr val="tx1"/>
                </a:solidFill>
                <a:latin typeface="Arial Narrow" pitchFamily="34" charset="0"/>
                <a:cs typeface="Arial" pitchFamily="34" charset="0"/>
              </a:rPr>
              <a:t>Desplazamiento</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4" fill="hold" grpId="0" nodeType="clickEffect">
                                  <p:stCondLst>
                                    <p:cond delay="0"/>
                                  </p:stCondLst>
                                  <p:childTnLst>
                                    <p:set>
                                      <p:cBhvr>
                                        <p:cTn id="14" dur="1" fill="hold">
                                          <p:stCondLst>
                                            <p:cond delay="0"/>
                                          </p:stCondLst>
                                        </p:cTn>
                                        <p:tgtEl>
                                          <p:spTgt spid="555026"/>
                                        </p:tgtEl>
                                        <p:attrNameLst>
                                          <p:attrName>style.visibility</p:attrName>
                                        </p:attrNameLst>
                                      </p:cBhvr>
                                      <p:to>
                                        <p:strVal val="visible"/>
                                      </p:to>
                                    </p:set>
                                    <p:anim calcmode="lin" valueType="num">
                                      <p:cBhvr>
                                        <p:cTn id="15" dur="500" fill="hold"/>
                                        <p:tgtEl>
                                          <p:spTgt spid="555026"/>
                                        </p:tgtEl>
                                        <p:attrNameLst>
                                          <p:attrName>ppt_x</p:attrName>
                                        </p:attrNameLst>
                                      </p:cBhvr>
                                      <p:tavLst>
                                        <p:tav tm="0">
                                          <p:val>
                                            <p:strVal val="#ppt_x"/>
                                          </p:val>
                                        </p:tav>
                                        <p:tav tm="100000">
                                          <p:val>
                                            <p:strVal val="#ppt_x"/>
                                          </p:val>
                                        </p:tav>
                                      </p:tavLst>
                                    </p:anim>
                                    <p:anim calcmode="lin" valueType="num">
                                      <p:cBhvr>
                                        <p:cTn id="16" dur="500" fill="hold"/>
                                        <p:tgtEl>
                                          <p:spTgt spid="555026"/>
                                        </p:tgtEl>
                                        <p:attrNameLst>
                                          <p:attrName>ppt_y</p:attrName>
                                        </p:attrNameLst>
                                      </p:cBhvr>
                                      <p:tavLst>
                                        <p:tav tm="0">
                                          <p:val>
                                            <p:strVal val="#ppt_y+#ppt_h/2"/>
                                          </p:val>
                                        </p:tav>
                                        <p:tav tm="100000">
                                          <p:val>
                                            <p:strVal val="#ppt_y"/>
                                          </p:val>
                                        </p:tav>
                                      </p:tavLst>
                                    </p:anim>
                                    <p:anim calcmode="lin" valueType="num">
                                      <p:cBhvr>
                                        <p:cTn id="17" dur="500" fill="hold"/>
                                        <p:tgtEl>
                                          <p:spTgt spid="555026"/>
                                        </p:tgtEl>
                                        <p:attrNameLst>
                                          <p:attrName>ppt_w</p:attrName>
                                        </p:attrNameLst>
                                      </p:cBhvr>
                                      <p:tavLst>
                                        <p:tav tm="0">
                                          <p:val>
                                            <p:strVal val="#ppt_w"/>
                                          </p:val>
                                        </p:tav>
                                        <p:tav tm="100000">
                                          <p:val>
                                            <p:strVal val="#ppt_w"/>
                                          </p:val>
                                        </p:tav>
                                      </p:tavLst>
                                    </p:anim>
                                    <p:anim calcmode="lin" valueType="num">
                                      <p:cBhvr>
                                        <p:cTn id="18" dur="500" fill="hold"/>
                                        <p:tgtEl>
                                          <p:spTgt spid="555026"/>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dissolv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right)">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grpId="0" nodeType="clickEffect">
                                  <p:stCondLst>
                                    <p:cond delay="0"/>
                                  </p:stCondLst>
                                  <p:childTnLst>
                                    <p:set>
                                      <p:cBhvr>
                                        <p:cTn id="37" dur="1" fill="hold">
                                          <p:stCondLst>
                                            <p:cond delay="0"/>
                                          </p:stCondLst>
                                        </p:cTn>
                                        <p:tgtEl>
                                          <p:spTgt spid="555036"/>
                                        </p:tgtEl>
                                        <p:attrNameLst>
                                          <p:attrName>style.visibility</p:attrName>
                                        </p:attrNameLst>
                                      </p:cBhvr>
                                      <p:to>
                                        <p:strVal val="visible"/>
                                      </p:to>
                                    </p:set>
                                    <p:anim calcmode="lin" valueType="num">
                                      <p:cBhvr>
                                        <p:cTn id="38" dur="500" fill="hold"/>
                                        <p:tgtEl>
                                          <p:spTgt spid="555036"/>
                                        </p:tgtEl>
                                        <p:attrNameLst>
                                          <p:attrName>ppt_w</p:attrName>
                                        </p:attrNameLst>
                                      </p:cBhvr>
                                      <p:tavLst>
                                        <p:tav tm="0">
                                          <p:val>
                                            <p:fltVal val="0"/>
                                          </p:val>
                                        </p:tav>
                                        <p:tav tm="100000">
                                          <p:val>
                                            <p:strVal val="#ppt_w"/>
                                          </p:val>
                                        </p:tav>
                                      </p:tavLst>
                                    </p:anim>
                                    <p:anim calcmode="lin" valueType="num">
                                      <p:cBhvr>
                                        <p:cTn id="39" dur="500" fill="hold"/>
                                        <p:tgtEl>
                                          <p:spTgt spid="55503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5026" grpId="0" animBg="1"/>
      <p:bldP spid="555036"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0322" name="Rectangle 2050"/>
          <p:cNvSpPr>
            <a:spLocks noGrp="1" noChangeArrowheads="1"/>
          </p:cNvSpPr>
          <p:nvPr>
            <p:ph type="title"/>
          </p:nvPr>
        </p:nvSpPr>
        <p:spPr>
          <a:xfrm>
            <a:off x="609600" y="188640"/>
            <a:ext cx="7772400" cy="1143000"/>
          </a:xfrm>
        </p:spPr>
        <p:txBody>
          <a:bodyPr>
            <a:noAutofit/>
          </a:bodyPr>
          <a:lstStyle/>
          <a:p>
            <a:pPr algn="ctr" fontAlgn="auto">
              <a:spcAft>
                <a:spcPts val="0"/>
              </a:spcAft>
              <a:defRPr/>
            </a:pPr>
            <a:r>
              <a:rPr lang="es-MX" sz="3600" dirty="0" smtClean="0">
                <a:solidFill>
                  <a:schemeClr val="accent1">
                    <a:satMod val="150000"/>
                  </a:schemeClr>
                </a:solidFill>
                <a:latin typeface="Arial" pitchFamily="34" charset="0"/>
                <a:cs typeface="Arial" pitchFamily="34" charset="0"/>
              </a:rPr>
              <a:t>Todo campo de estudio tiene </a:t>
            </a:r>
            <a:br>
              <a:rPr lang="es-MX" sz="3600" dirty="0" smtClean="0">
                <a:solidFill>
                  <a:schemeClr val="accent1">
                    <a:satMod val="150000"/>
                  </a:schemeClr>
                </a:solidFill>
                <a:latin typeface="Arial" pitchFamily="34" charset="0"/>
                <a:cs typeface="Arial" pitchFamily="34" charset="0"/>
              </a:rPr>
            </a:br>
            <a:r>
              <a:rPr lang="es-MX" sz="3600" dirty="0" smtClean="0">
                <a:solidFill>
                  <a:schemeClr val="accent1">
                    <a:satMod val="150000"/>
                  </a:schemeClr>
                </a:solidFill>
                <a:latin typeface="Arial" pitchFamily="34" charset="0"/>
                <a:cs typeface="Arial" pitchFamily="34" charset="0"/>
              </a:rPr>
              <a:t>su propia terminología</a:t>
            </a:r>
            <a:endParaRPr lang="es-MX" sz="3600" dirty="0">
              <a:solidFill>
                <a:schemeClr val="accent1">
                  <a:satMod val="150000"/>
                </a:schemeClr>
              </a:solidFill>
              <a:effectLst>
                <a:outerShdw blurRad="38100" dist="38100" dir="2700000" algn="tl">
                  <a:srgbClr val="000000"/>
                </a:outerShdw>
              </a:effectLst>
              <a:latin typeface="Arial" pitchFamily="34" charset="0"/>
              <a:cs typeface="Arial" pitchFamily="34" charset="0"/>
            </a:endParaRPr>
          </a:p>
        </p:txBody>
      </p:sp>
      <p:sp>
        <p:nvSpPr>
          <p:cNvPr id="1080323" name="Text Box 2051"/>
          <p:cNvSpPr txBox="1">
            <a:spLocks noChangeArrowheads="1"/>
          </p:cNvSpPr>
          <p:nvPr/>
        </p:nvSpPr>
        <p:spPr bwMode="auto">
          <a:xfrm>
            <a:off x="304800" y="2514600"/>
            <a:ext cx="4114800" cy="64135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3600" b="1" u="sng">
                <a:solidFill>
                  <a:srgbClr val="B0001D"/>
                </a:solidFill>
                <a:latin typeface="Arial" pitchFamily="34" charset="0"/>
              </a:rPr>
              <a:t>Matemáticas</a:t>
            </a:r>
            <a:endParaRPr lang="es-MX" sz="2800" b="1">
              <a:solidFill>
                <a:srgbClr val="000099"/>
              </a:solidFill>
              <a:latin typeface="Arial" pitchFamily="34" charset="0"/>
            </a:endParaRPr>
          </a:p>
        </p:txBody>
      </p:sp>
      <p:grpSp>
        <p:nvGrpSpPr>
          <p:cNvPr id="2" name="Group 2063"/>
          <p:cNvGrpSpPr>
            <a:grpSpLocks/>
          </p:cNvGrpSpPr>
          <p:nvPr/>
        </p:nvGrpSpPr>
        <p:grpSpPr bwMode="auto">
          <a:xfrm>
            <a:off x="228600" y="3200400"/>
            <a:ext cx="4267200" cy="1066800"/>
            <a:chOff x="144" y="2016"/>
            <a:chExt cx="2688" cy="672"/>
          </a:xfrm>
        </p:grpSpPr>
        <p:sp>
          <p:nvSpPr>
            <p:cNvPr id="14351" name="Text Box 2052"/>
            <p:cNvSpPr txBox="1">
              <a:spLocks noChangeArrowheads="1"/>
            </p:cNvSpPr>
            <p:nvPr/>
          </p:nvSpPr>
          <p:spPr bwMode="auto">
            <a:xfrm>
              <a:off x="144" y="2208"/>
              <a:ext cx="1152" cy="28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axiomas</a:t>
              </a:r>
              <a:endParaRPr lang="es-MX" sz="2400" b="1">
                <a:solidFill>
                  <a:srgbClr val="000099"/>
                </a:solidFill>
                <a:latin typeface="Arial" pitchFamily="34" charset="0"/>
              </a:endParaRPr>
            </a:p>
          </p:txBody>
        </p:sp>
        <p:sp>
          <p:nvSpPr>
            <p:cNvPr id="14352" name="Text Box 2053"/>
            <p:cNvSpPr txBox="1">
              <a:spLocks noChangeArrowheads="1"/>
            </p:cNvSpPr>
            <p:nvPr/>
          </p:nvSpPr>
          <p:spPr bwMode="auto">
            <a:xfrm>
              <a:off x="912" y="2016"/>
              <a:ext cx="1152" cy="28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integrales</a:t>
              </a:r>
            </a:p>
          </p:txBody>
        </p:sp>
        <p:sp>
          <p:nvSpPr>
            <p:cNvPr id="14353" name="Text Box 2054"/>
            <p:cNvSpPr txBox="1">
              <a:spLocks noChangeArrowheads="1"/>
            </p:cNvSpPr>
            <p:nvPr/>
          </p:nvSpPr>
          <p:spPr bwMode="auto">
            <a:xfrm>
              <a:off x="1248" y="2400"/>
              <a:ext cx="1584" cy="28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vectores</a:t>
              </a:r>
            </a:p>
          </p:txBody>
        </p:sp>
      </p:grpSp>
      <p:sp>
        <p:nvSpPr>
          <p:cNvPr id="1080327" name="Text Box 2055"/>
          <p:cNvSpPr txBox="1">
            <a:spLocks noChangeArrowheads="1"/>
          </p:cNvSpPr>
          <p:nvPr/>
        </p:nvSpPr>
        <p:spPr bwMode="auto">
          <a:xfrm>
            <a:off x="4800600" y="3429000"/>
            <a:ext cx="4114800" cy="64135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3600" b="1" u="sng">
                <a:solidFill>
                  <a:srgbClr val="B0001D"/>
                </a:solidFill>
                <a:latin typeface="Arial" pitchFamily="34" charset="0"/>
              </a:rPr>
              <a:t>Psicología</a:t>
            </a:r>
            <a:endParaRPr lang="es-MX" sz="3600" b="1" u="sng">
              <a:solidFill>
                <a:schemeClr val="bg2"/>
              </a:solidFill>
              <a:latin typeface="Arial" pitchFamily="34" charset="0"/>
            </a:endParaRPr>
          </a:p>
        </p:txBody>
      </p:sp>
      <p:grpSp>
        <p:nvGrpSpPr>
          <p:cNvPr id="3" name="Group 2064"/>
          <p:cNvGrpSpPr>
            <a:grpSpLocks/>
          </p:cNvGrpSpPr>
          <p:nvPr/>
        </p:nvGrpSpPr>
        <p:grpSpPr bwMode="auto">
          <a:xfrm>
            <a:off x="5181600" y="4005263"/>
            <a:ext cx="3581400" cy="1516062"/>
            <a:chOff x="3264" y="2544"/>
            <a:chExt cx="2256" cy="955"/>
          </a:xfrm>
        </p:grpSpPr>
        <p:sp>
          <p:nvSpPr>
            <p:cNvPr id="14348" name="Text Box 2056"/>
            <p:cNvSpPr txBox="1">
              <a:spLocks noChangeArrowheads="1"/>
            </p:cNvSpPr>
            <p:nvPr/>
          </p:nvSpPr>
          <p:spPr bwMode="auto">
            <a:xfrm>
              <a:off x="4368" y="2544"/>
              <a:ext cx="1152" cy="28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ego</a:t>
              </a:r>
            </a:p>
          </p:txBody>
        </p:sp>
        <p:sp>
          <p:nvSpPr>
            <p:cNvPr id="14349" name="Text Box 2057"/>
            <p:cNvSpPr txBox="1">
              <a:spLocks noChangeArrowheads="1"/>
            </p:cNvSpPr>
            <p:nvPr/>
          </p:nvSpPr>
          <p:spPr bwMode="auto">
            <a:xfrm>
              <a:off x="3264" y="2784"/>
              <a:ext cx="1152" cy="28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autoestima</a:t>
              </a:r>
            </a:p>
          </p:txBody>
        </p:sp>
        <p:sp>
          <p:nvSpPr>
            <p:cNvPr id="14350" name="Text Box 2058"/>
            <p:cNvSpPr txBox="1">
              <a:spLocks noChangeArrowheads="1"/>
            </p:cNvSpPr>
            <p:nvPr/>
          </p:nvSpPr>
          <p:spPr bwMode="auto">
            <a:xfrm>
              <a:off x="4080" y="2976"/>
              <a:ext cx="1296" cy="523"/>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Disonancia cognitiva</a:t>
              </a:r>
            </a:p>
          </p:txBody>
        </p:sp>
      </p:grpSp>
      <p:sp>
        <p:nvSpPr>
          <p:cNvPr id="1080331" name="Text Box 2059"/>
          <p:cNvSpPr txBox="1">
            <a:spLocks noChangeArrowheads="1"/>
          </p:cNvSpPr>
          <p:nvPr/>
        </p:nvSpPr>
        <p:spPr bwMode="auto">
          <a:xfrm>
            <a:off x="457200" y="4876800"/>
            <a:ext cx="4114800" cy="64135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3600" b="1" u="sng">
                <a:solidFill>
                  <a:srgbClr val="B0001D"/>
                </a:solidFill>
                <a:latin typeface="Arial" pitchFamily="34" charset="0"/>
              </a:rPr>
              <a:t>Derecho</a:t>
            </a:r>
            <a:endParaRPr lang="es-MX" sz="2800" b="1">
              <a:solidFill>
                <a:srgbClr val="CC3300"/>
              </a:solidFill>
              <a:latin typeface="Arial" pitchFamily="34" charset="0"/>
            </a:endParaRPr>
          </a:p>
        </p:txBody>
      </p:sp>
      <p:grpSp>
        <p:nvGrpSpPr>
          <p:cNvPr id="4" name="Group 2065"/>
          <p:cNvGrpSpPr>
            <a:grpSpLocks/>
          </p:cNvGrpSpPr>
          <p:nvPr/>
        </p:nvGrpSpPr>
        <p:grpSpPr bwMode="auto">
          <a:xfrm>
            <a:off x="381000" y="5334000"/>
            <a:ext cx="3962400" cy="1295400"/>
            <a:chOff x="240" y="3360"/>
            <a:chExt cx="2496" cy="816"/>
          </a:xfrm>
        </p:grpSpPr>
        <p:sp>
          <p:nvSpPr>
            <p:cNvPr id="14345" name="Text Box 2060"/>
            <p:cNvSpPr txBox="1">
              <a:spLocks noChangeArrowheads="1"/>
            </p:cNvSpPr>
            <p:nvPr/>
          </p:nvSpPr>
          <p:spPr bwMode="auto">
            <a:xfrm>
              <a:off x="240" y="3360"/>
              <a:ext cx="1152" cy="28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códigos</a:t>
              </a:r>
            </a:p>
          </p:txBody>
        </p:sp>
        <p:sp>
          <p:nvSpPr>
            <p:cNvPr id="14346" name="Text Box 2061"/>
            <p:cNvSpPr txBox="1">
              <a:spLocks noChangeArrowheads="1"/>
            </p:cNvSpPr>
            <p:nvPr/>
          </p:nvSpPr>
          <p:spPr bwMode="auto">
            <a:xfrm>
              <a:off x="720" y="3888"/>
              <a:ext cx="1152" cy="28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legislación</a:t>
              </a:r>
            </a:p>
          </p:txBody>
        </p:sp>
        <p:sp>
          <p:nvSpPr>
            <p:cNvPr id="14347" name="Text Box 2062"/>
            <p:cNvSpPr txBox="1">
              <a:spLocks noChangeArrowheads="1"/>
            </p:cNvSpPr>
            <p:nvPr/>
          </p:nvSpPr>
          <p:spPr bwMode="auto">
            <a:xfrm>
              <a:off x="1296" y="3408"/>
              <a:ext cx="1440" cy="28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2400" b="1">
                  <a:solidFill>
                    <a:srgbClr val="474A81"/>
                  </a:solidFill>
                  <a:latin typeface="Arial" pitchFamily="34" charset="0"/>
                </a:rPr>
                <a:t>jurisprudencia</a:t>
              </a:r>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80323"/>
                                        </p:tgtEl>
                                        <p:attrNameLst>
                                          <p:attrName>style.visibility</p:attrName>
                                        </p:attrNameLst>
                                      </p:cBhvr>
                                      <p:to>
                                        <p:strVal val="visible"/>
                                      </p:to>
                                    </p:set>
                                    <p:animEffect transition="in" filter="dissolve">
                                      <p:cBhvr>
                                        <p:cTn id="7" dur="500"/>
                                        <p:tgtEl>
                                          <p:spTgt spid="1080323"/>
                                        </p:tgtEl>
                                      </p:cBhvr>
                                    </p:animEffect>
                                  </p:childTnLst>
                                  <p:subTnLst>
                                    <p:animClr clrSpc="rgb" dir="cw">
                                      <p:cBhvr override="childStyle">
                                        <p:cTn dur="1" fill="hold" display="0" masterRel="nextClick" afterEffect="1"/>
                                        <p:tgtEl>
                                          <p:spTgt spid="1080323"/>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subTnLst>
                                    <p:animClr clrSpc="rgb" dir="cw">
                                      <p:cBhvr override="childStyle">
                                        <p:cTn dur="1" fill="hold" display="0" masterRel="nextClick" afterEffect="1"/>
                                        <p:tgtEl>
                                          <p:spTgt spid="2"/>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80327"/>
                                        </p:tgtEl>
                                        <p:attrNameLst>
                                          <p:attrName>style.visibility</p:attrName>
                                        </p:attrNameLst>
                                      </p:cBhvr>
                                      <p:to>
                                        <p:strVal val="visible"/>
                                      </p:to>
                                    </p:set>
                                    <p:animEffect transition="in" filter="dissolve">
                                      <p:cBhvr>
                                        <p:cTn id="17" dur="500"/>
                                        <p:tgtEl>
                                          <p:spTgt spid="1080327"/>
                                        </p:tgtEl>
                                      </p:cBhvr>
                                    </p:animEffect>
                                  </p:childTnLst>
                                  <p:subTnLst>
                                    <p:animClr clrSpc="rgb" dir="cw">
                                      <p:cBhvr override="childStyle">
                                        <p:cTn dur="1" fill="hold" display="0" masterRel="nextClick" afterEffect="1"/>
                                        <p:tgtEl>
                                          <p:spTgt spid="1080327"/>
                                        </p:tgtEl>
                                        <p:attrNameLst>
                                          <p:attrName>ppt_c</p:attrName>
                                        </p:attrNameLst>
                                      </p:cBhvr>
                                      <p:to>
                                        <a:schemeClr val="bg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subTnLst>
                                    <p:animClr clrSpc="rgb" dir="cw">
                                      <p:cBhvr override="childStyle">
                                        <p:cTn dur="1" fill="hold" display="0" masterRel="nextClick" afterEffect="1"/>
                                        <p:tgtEl>
                                          <p:spTgt spid="3"/>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80331"/>
                                        </p:tgtEl>
                                        <p:attrNameLst>
                                          <p:attrName>style.visibility</p:attrName>
                                        </p:attrNameLst>
                                      </p:cBhvr>
                                      <p:to>
                                        <p:strVal val="visible"/>
                                      </p:to>
                                    </p:set>
                                    <p:animEffect transition="in" filter="dissolve">
                                      <p:cBhvr>
                                        <p:cTn id="27" dur="500"/>
                                        <p:tgtEl>
                                          <p:spTgt spid="1080331"/>
                                        </p:tgtEl>
                                      </p:cBhvr>
                                    </p:animEffect>
                                  </p:childTnLst>
                                  <p:subTnLst>
                                    <p:animClr clrSpc="rgb" dir="cw">
                                      <p:cBhvr override="childStyle">
                                        <p:cTn dur="1" fill="hold" display="0" masterRel="nextClick" afterEffect="1"/>
                                        <p:tgtEl>
                                          <p:spTgt spid="1080331"/>
                                        </p:tgtEl>
                                        <p:attrNameLst>
                                          <p:attrName>ppt_c</p:attrName>
                                        </p:attrNameLst>
                                      </p:cBhvr>
                                      <p:to>
                                        <a:schemeClr val="bg2"/>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subTnLst>
                                    <p:animClr clrSpc="rgb" dir="cw">
                                      <p:cBhvr override="childStyle">
                                        <p:cTn dur="1" fill="hold" display="0" masterRel="nextClick" afterEffect="1"/>
                                        <p:tgtEl>
                                          <p:spTgt spid="4"/>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0323" grpId="0" autoUpdateAnimBg="0"/>
      <p:bldP spid="1080327" grpId="0" autoUpdateAnimBg="0"/>
      <p:bldP spid="1080331"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827088" y="1295400"/>
            <a:ext cx="6034087" cy="5013325"/>
            <a:chOff x="576" y="816"/>
            <a:chExt cx="3216" cy="3168"/>
          </a:xfrm>
        </p:grpSpPr>
        <p:sp>
          <p:nvSpPr>
            <p:cNvPr id="59422" name="Freeform 3"/>
            <p:cNvSpPr>
              <a:spLocks/>
            </p:cNvSpPr>
            <p:nvPr/>
          </p:nvSpPr>
          <p:spPr bwMode="auto">
            <a:xfrm>
              <a:off x="960" y="912"/>
              <a:ext cx="2832" cy="3072"/>
            </a:xfrm>
            <a:custGeom>
              <a:avLst/>
              <a:gdLst>
                <a:gd name="T0" fmla="*/ 2859 w 2860"/>
                <a:gd name="T1" fmla="*/ 2623 h 2624"/>
                <a:gd name="T2" fmla="*/ 2816 w 2860"/>
                <a:gd name="T3" fmla="*/ 2289 h 2624"/>
                <a:gd name="T4" fmla="*/ 2674 w 2860"/>
                <a:gd name="T5" fmla="*/ 1945 h 2624"/>
                <a:gd name="T6" fmla="*/ 2461 w 2860"/>
                <a:gd name="T7" fmla="*/ 1587 h 2624"/>
                <a:gd name="T8" fmla="*/ 2162 w 2860"/>
                <a:gd name="T9" fmla="*/ 1243 h 2624"/>
                <a:gd name="T10" fmla="*/ 1821 w 2860"/>
                <a:gd name="T11" fmla="*/ 909 h 2624"/>
                <a:gd name="T12" fmla="*/ 1422 w 2860"/>
                <a:gd name="T13" fmla="*/ 610 h 2624"/>
                <a:gd name="T14" fmla="*/ 981 w 2860"/>
                <a:gd name="T15" fmla="*/ 345 h 2624"/>
                <a:gd name="T16" fmla="*/ 498 w 2860"/>
                <a:gd name="T17" fmla="*/ 138 h 2624"/>
                <a:gd name="T18" fmla="*/ 0 w 2860"/>
                <a:gd name="T19" fmla="*/ 0 h 26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60"/>
                <a:gd name="T31" fmla="*/ 0 h 2624"/>
                <a:gd name="T32" fmla="*/ 2860 w 2860"/>
                <a:gd name="T33" fmla="*/ 2624 h 26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60" h="2624">
                  <a:moveTo>
                    <a:pt x="2859" y="2623"/>
                  </a:moveTo>
                  <a:lnTo>
                    <a:pt x="2816" y="2289"/>
                  </a:lnTo>
                  <a:lnTo>
                    <a:pt x="2674" y="1945"/>
                  </a:lnTo>
                  <a:lnTo>
                    <a:pt x="2461" y="1587"/>
                  </a:lnTo>
                  <a:lnTo>
                    <a:pt x="2162" y="1243"/>
                  </a:lnTo>
                  <a:lnTo>
                    <a:pt x="1821" y="909"/>
                  </a:lnTo>
                  <a:lnTo>
                    <a:pt x="1422" y="610"/>
                  </a:lnTo>
                  <a:lnTo>
                    <a:pt x="981" y="345"/>
                  </a:lnTo>
                  <a:lnTo>
                    <a:pt x="498" y="138"/>
                  </a:lnTo>
                  <a:lnTo>
                    <a:pt x="0" y="0"/>
                  </a:lnTo>
                </a:path>
              </a:pathLst>
            </a:custGeom>
            <a:noFill/>
            <a:ln w="38100" cap="rnd" cmpd="sng">
              <a:solidFill>
                <a:srgbClr val="A50021"/>
              </a:solidFill>
              <a:prstDash val="solid"/>
              <a:round/>
              <a:headEnd type="none" w="sm" len="sm"/>
              <a:tailEnd type="none" w="sm" len="sm"/>
            </a:ln>
          </p:spPr>
          <p:txBody>
            <a:bodyPr/>
            <a:lstStyle/>
            <a:p>
              <a:endParaRPr lang="es-MX"/>
            </a:p>
          </p:txBody>
        </p:sp>
        <p:sp>
          <p:nvSpPr>
            <p:cNvPr id="59423" name="Rectangle 4"/>
            <p:cNvSpPr>
              <a:spLocks noChangeArrowheads="1"/>
            </p:cNvSpPr>
            <p:nvPr/>
          </p:nvSpPr>
          <p:spPr bwMode="auto">
            <a:xfrm>
              <a:off x="576" y="816"/>
              <a:ext cx="254" cy="17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4,000</a:t>
              </a:r>
            </a:p>
          </p:txBody>
        </p:sp>
      </p:grpSp>
      <p:sp>
        <p:nvSpPr>
          <p:cNvPr id="59395" name="Freeform 5"/>
          <p:cNvSpPr>
            <a:spLocks/>
          </p:cNvSpPr>
          <p:nvPr/>
        </p:nvSpPr>
        <p:spPr bwMode="auto">
          <a:xfrm>
            <a:off x="1524000" y="2514600"/>
            <a:ext cx="4443413" cy="3756025"/>
          </a:xfrm>
          <a:custGeom>
            <a:avLst/>
            <a:gdLst>
              <a:gd name="T0" fmla="*/ 2798 w 2799"/>
              <a:gd name="T1" fmla="*/ 2365 h 2366"/>
              <a:gd name="T2" fmla="*/ 2659 w 2799"/>
              <a:gd name="T3" fmla="*/ 1853 h 2366"/>
              <a:gd name="T4" fmla="*/ 2464 w 2799"/>
              <a:gd name="T5" fmla="*/ 1411 h 2366"/>
              <a:gd name="T6" fmla="*/ 2199 w 2799"/>
              <a:gd name="T7" fmla="*/ 1037 h 2366"/>
              <a:gd name="T8" fmla="*/ 1879 w 2799"/>
              <a:gd name="T9" fmla="*/ 733 h 2366"/>
              <a:gd name="T10" fmla="*/ 1517 w 2799"/>
              <a:gd name="T11" fmla="*/ 470 h 2366"/>
              <a:gd name="T12" fmla="*/ 1072 w 2799"/>
              <a:gd name="T13" fmla="*/ 263 h 2366"/>
              <a:gd name="T14" fmla="*/ 571 w 2799"/>
              <a:gd name="T15" fmla="*/ 111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99"/>
              <a:gd name="T28" fmla="*/ 0 h 2366"/>
              <a:gd name="T29" fmla="*/ 2799 w 2799"/>
              <a:gd name="T30" fmla="*/ 2366 h 23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38100" cap="rnd" cmpd="sng">
            <a:solidFill>
              <a:srgbClr val="000099"/>
            </a:solidFill>
            <a:prstDash val="solid"/>
            <a:round/>
            <a:headEnd type="none" w="sm" len="sm"/>
            <a:tailEnd type="none" w="sm" len="sm"/>
          </a:ln>
        </p:spPr>
        <p:txBody>
          <a:bodyPr/>
          <a:lstStyle/>
          <a:p>
            <a:endParaRPr lang="es-MX"/>
          </a:p>
        </p:txBody>
      </p:sp>
      <p:sp>
        <p:nvSpPr>
          <p:cNvPr id="59396" name="Freeform 6"/>
          <p:cNvSpPr>
            <a:spLocks/>
          </p:cNvSpPr>
          <p:nvPr/>
        </p:nvSpPr>
        <p:spPr bwMode="auto">
          <a:xfrm>
            <a:off x="1524000" y="1219200"/>
            <a:ext cx="6477000" cy="5095875"/>
          </a:xfrm>
          <a:custGeom>
            <a:avLst/>
            <a:gdLst>
              <a:gd name="T0" fmla="*/ 0 w 4080"/>
              <a:gd name="T1" fmla="*/ 0 h 3017"/>
              <a:gd name="T2" fmla="*/ 0 w 4080"/>
              <a:gd name="T3" fmla="*/ 3016 h 3017"/>
              <a:gd name="T4" fmla="*/ 4079 w 4080"/>
              <a:gd name="T5" fmla="*/ 3016 h 3017"/>
              <a:gd name="T6" fmla="*/ 0 60000 65536"/>
              <a:gd name="T7" fmla="*/ 0 60000 65536"/>
              <a:gd name="T8" fmla="*/ 0 60000 65536"/>
              <a:gd name="T9" fmla="*/ 0 w 4080"/>
              <a:gd name="T10" fmla="*/ 0 h 3017"/>
              <a:gd name="T11" fmla="*/ 4080 w 4080"/>
              <a:gd name="T12" fmla="*/ 3017 h 3017"/>
            </a:gdLst>
            <a:ahLst/>
            <a:cxnLst>
              <a:cxn ang="T6">
                <a:pos x="T0" y="T1"/>
              </a:cxn>
              <a:cxn ang="T7">
                <a:pos x="T2" y="T3"/>
              </a:cxn>
              <a:cxn ang="T8">
                <a:pos x="T4" y="T5"/>
              </a:cxn>
            </a:cxnLst>
            <a:rect l="T9" t="T10" r="T11" b="T12"/>
            <a:pathLst>
              <a:path w="4080" h="3017">
                <a:moveTo>
                  <a:pt x="0" y="0"/>
                </a:moveTo>
                <a:lnTo>
                  <a:pt x="0" y="3016"/>
                </a:lnTo>
                <a:lnTo>
                  <a:pt x="4079" y="3016"/>
                </a:lnTo>
              </a:path>
            </a:pathLst>
          </a:custGeom>
          <a:noFill/>
          <a:ln w="28575" cap="rnd" cmpd="sng">
            <a:solidFill>
              <a:srgbClr val="000000"/>
            </a:solidFill>
            <a:prstDash val="solid"/>
            <a:round/>
            <a:headEnd type="none" w="sm" len="sm"/>
            <a:tailEnd type="none" w="sm" len="sm"/>
          </a:ln>
        </p:spPr>
        <p:txBody>
          <a:bodyPr/>
          <a:lstStyle/>
          <a:p>
            <a:endParaRPr lang="es-MX"/>
          </a:p>
        </p:txBody>
      </p:sp>
      <p:sp>
        <p:nvSpPr>
          <p:cNvPr id="59397" name="Rectangle 7"/>
          <p:cNvSpPr>
            <a:spLocks noChangeArrowheads="1"/>
          </p:cNvSpPr>
          <p:nvPr/>
        </p:nvSpPr>
        <p:spPr bwMode="auto">
          <a:xfrm>
            <a:off x="152400" y="1609725"/>
            <a:ext cx="2895600" cy="823913"/>
          </a:xfrm>
          <a:prstGeom prst="rect">
            <a:avLst/>
          </a:prstGeom>
          <a:noFill/>
          <a:ln w="9525">
            <a:noFill/>
            <a:miter lim="800000"/>
            <a:headEnd/>
            <a:tailEnd/>
          </a:ln>
        </p:spPr>
        <p:txBody>
          <a:bodyPr lIns="0" tIns="0" rIns="0" bIns="0">
            <a:spAutoFit/>
          </a:bodyPr>
          <a:lstStyle/>
          <a:p>
            <a:pPr eaLnBrk="0" hangingPunct="0"/>
            <a:r>
              <a:rPr lang="en-US" sz="1800" b="1">
                <a:solidFill>
                  <a:srgbClr val="000000"/>
                </a:solidFill>
                <a:latin typeface="Arial Narrow" pitchFamily="34" charset="0"/>
              </a:rPr>
              <a:t>Cantidad</a:t>
            </a:r>
          </a:p>
          <a:p>
            <a:pPr eaLnBrk="0" hangingPunct="0"/>
            <a:r>
              <a:rPr lang="en-US" sz="1800" b="1">
                <a:solidFill>
                  <a:srgbClr val="000000"/>
                </a:solidFill>
                <a:latin typeface="Arial Narrow" pitchFamily="34" charset="0"/>
              </a:rPr>
              <a:t>Computadoras</a:t>
            </a:r>
          </a:p>
          <a:p>
            <a:pPr eaLnBrk="0" hangingPunct="0"/>
            <a:r>
              <a:rPr lang="en-US" sz="1800" b="1">
                <a:solidFill>
                  <a:srgbClr val="000000"/>
                </a:solidFill>
                <a:latin typeface="Arial Narrow" pitchFamily="34" charset="0"/>
              </a:rPr>
              <a:t>producidas</a:t>
            </a:r>
          </a:p>
        </p:txBody>
      </p:sp>
      <p:sp>
        <p:nvSpPr>
          <p:cNvPr id="59398" name="Rectangle 8"/>
          <p:cNvSpPr>
            <a:spLocks noChangeArrowheads="1"/>
          </p:cNvSpPr>
          <p:nvPr/>
        </p:nvSpPr>
        <p:spPr bwMode="auto">
          <a:xfrm>
            <a:off x="7315200" y="6308725"/>
            <a:ext cx="1828800" cy="549275"/>
          </a:xfrm>
          <a:prstGeom prst="rect">
            <a:avLst/>
          </a:prstGeom>
          <a:noFill/>
          <a:ln w="9525">
            <a:noFill/>
            <a:miter lim="800000"/>
            <a:headEnd/>
            <a:tailEnd/>
          </a:ln>
        </p:spPr>
        <p:txBody>
          <a:bodyPr lIns="0" tIns="0" rIns="0" bIns="0">
            <a:spAutoFit/>
          </a:bodyPr>
          <a:lstStyle/>
          <a:p>
            <a:pPr eaLnBrk="0" hangingPunct="0"/>
            <a:r>
              <a:rPr lang="en-US" sz="1800" b="1">
                <a:solidFill>
                  <a:srgbClr val="000000"/>
                </a:solidFill>
                <a:latin typeface="Arial Narrow" pitchFamily="34" charset="0"/>
              </a:rPr>
              <a:t>Cantidad carros producidos</a:t>
            </a:r>
          </a:p>
        </p:txBody>
      </p:sp>
      <p:sp>
        <p:nvSpPr>
          <p:cNvPr id="59399" name="Rectangle 9"/>
          <p:cNvSpPr>
            <a:spLocks noChangeArrowheads="1"/>
          </p:cNvSpPr>
          <p:nvPr/>
        </p:nvSpPr>
        <p:spPr bwMode="auto">
          <a:xfrm>
            <a:off x="884238" y="2427288"/>
            <a:ext cx="4762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3,000</a:t>
            </a:r>
          </a:p>
        </p:txBody>
      </p:sp>
      <p:sp>
        <p:nvSpPr>
          <p:cNvPr id="59400" name="Rectangle 10"/>
          <p:cNvSpPr>
            <a:spLocks noChangeArrowheads="1"/>
          </p:cNvSpPr>
          <p:nvPr/>
        </p:nvSpPr>
        <p:spPr bwMode="auto">
          <a:xfrm>
            <a:off x="884238" y="3678238"/>
            <a:ext cx="4762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2,000</a:t>
            </a:r>
          </a:p>
        </p:txBody>
      </p:sp>
      <p:sp>
        <p:nvSpPr>
          <p:cNvPr id="59401" name="Rectangle 11"/>
          <p:cNvSpPr>
            <a:spLocks noChangeArrowheads="1"/>
          </p:cNvSpPr>
          <p:nvPr/>
        </p:nvSpPr>
        <p:spPr bwMode="auto">
          <a:xfrm>
            <a:off x="4343400" y="3810000"/>
            <a:ext cx="152400" cy="307975"/>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Narrow" pitchFamily="34" charset="0"/>
              </a:rPr>
              <a:t>A</a:t>
            </a:r>
          </a:p>
        </p:txBody>
      </p:sp>
      <p:sp>
        <p:nvSpPr>
          <p:cNvPr id="59402" name="Rectangle 12"/>
          <p:cNvSpPr>
            <a:spLocks noChangeArrowheads="1"/>
          </p:cNvSpPr>
          <p:nvPr/>
        </p:nvSpPr>
        <p:spPr bwMode="auto">
          <a:xfrm>
            <a:off x="4343400" y="6324600"/>
            <a:ext cx="31750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700</a:t>
            </a:r>
          </a:p>
        </p:txBody>
      </p:sp>
      <p:sp>
        <p:nvSpPr>
          <p:cNvPr id="59403" name="Rectangle 13"/>
          <p:cNvSpPr>
            <a:spLocks noChangeArrowheads="1"/>
          </p:cNvSpPr>
          <p:nvPr/>
        </p:nvSpPr>
        <p:spPr bwMode="auto">
          <a:xfrm>
            <a:off x="1325563" y="6356350"/>
            <a:ext cx="106362"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0</a:t>
            </a:r>
          </a:p>
        </p:txBody>
      </p:sp>
      <p:sp>
        <p:nvSpPr>
          <p:cNvPr id="59404" name="Rectangle 14"/>
          <p:cNvSpPr>
            <a:spLocks noChangeArrowheads="1"/>
          </p:cNvSpPr>
          <p:nvPr/>
        </p:nvSpPr>
        <p:spPr bwMode="auto">
          <a:xfrm>
            <a:off x="5700713" y="6356350"/>
            <a:ext cx="476250" cy="276225"/>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1,000</a:t>
            </a:r>
          </a:p>
        </p:txBody>
      </p:sp>
      <p:sp>
        <p:nvSpPr>
          <p:cNvPr id="59405" name="Line 15"/>
          <p:cNvSpPr>
            <a:spLocks noChangeShapeType="1"/>
          </p:cNvSpPr>
          <p:nvPr/>
        </p:nvSpPr>
        <p:spPr bwMode="auto">
          <a:xfrm>
            <a:off x="1524000" y="3810000"/>
            <a:ext cx="3124200"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9406" name="Line 16"/>
          <p:cNvSpPr>
            <a:spLocks noChangeShapeType="1"/>
          </p:cNvSpPr>
          <p:nvPr/>
        </p:nvSpPr>
        <p:spPr bwMode="auto">
          <a:xfrm>
            <a:off x="4648200" y="3810000"/>
            <a:ext cx="0" cy="251460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9407" name="Freeform 17"/>
          <p:cNvSpPr>
            <a:spLocks/>
          </p:cNvSpPr>
          <p:nvPr/>
        </p:nvSpPr>
        <p:spPr bwMode="auto">
          <a:xfrm>
            <a:off x="4572000" y="3733800"/>
            <a:ext cx="111125" cy="13176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557074" name="AutoShape 18"/>
          <p:cNvSpPr>
            <a:spLocks noChangeArrowheads="1"/>
          </p:cNvSpPr>
          <p:nvPr/>
        </p:nvSpPr>
        <p:spPr bwMode="auto">
          <a:xfrm rot="1218887">
            <a:off x="2133600" y="1828800"/>
            <a:ext cx="228600" cy="685800"/>
          </a:xfrm>
          <a:prstGeom prst="upArrow">
            <a:avLst>
              <a:gd name="adj1" fmla="val 50000"/>
              <a:gd name="adj2" fmla="val 75000"/>
            </a:avLst>
          </a:prstGeom>
          <a:solidFill>
            <a:srgbClr val="FFCC00"/>
          </a:solidFill>
          <a:ln w="12700">
            <a:solidFill>
              <a:schemeClr val="tx1"/>
            </a:solidFill>
            <a:miter lim="800000"/>
            <a:headEnd type="none" w="sm" len="sm"/>
            <a:tailEnd type="none" w="sm" len="sm"/>
          </a:ln>
        </p:spPr>
        <p:txBody>
          <a:bodyPr wrap="none" anchor="ctr"/>
          <a:lstStyle/>
          <a:p>
            <a:pPr algn="ctr"/>
            <a:endParaRPr lang="es-MX" sz="1800">
              <a:solidFill>
                <a:srgbClr val="292929"/>
              </a:solidFill>
              <a:latin typeface="Arial Narrow" pitchFamily="34" charset="0"/>
            </a:endParaRPr>
          </a:p>
        </p:txBody>
      </p:sp>
      <p:grpSp>
        <p:nvGrpSpPr>
          <p:cNvPr id="3" name="Group 19"/>
          <p:cNvGrpSpPr>
            <a:grpSpLocks/>
          </p:cNvGrpSpPr>
          <p:nvPr/>
        </p:nvGrpSpPr>
        <p:grpSpPr bwMode="auto">
          <a:xfrm>
            <a:off x="5148263" y="3068638"/>
            <a:ext cx="369887" cy="360362"/>
            <a:chOff x="2976" y="2064"/>
            <a:chExt cx="233" cy="227"/>
          </a:xfrm>
        </p:grpSpPr>
        <p:sp>
          <p:nvSpPr>
            <p:cNvPr id="59420" name="Freeform 20"/>
            <p:cNvSpPr>
              <a:spLocks/>
            </p:cNvSpPr>
            <p:nvPr/>
          </p:nvSpPr>
          <p:spPr bwMode="auto">
            <a:xfrm>
              <a:off x="2976" y="2208"/>
              <a:ext cx="70" cy="83"/>
            </a:xfrm>
            <a:custGeom>
              <a:avLst/>
              <a:gdLst>
                <a:gd name="T0" fmla="*/ 28 w 70"/>
                <a:gd name="T1" fmla="*/ 82 h 83"/>
                <a:gd name="T2" fmla="*/ 55 w 70"/>
                <a:gd name="T3" fmla="*/ 68 h 83"/>
                <a:gd name="T4" fmla="*/ 69 w 70"/>
                <a:gd name="T5" fmla="*/ 55 h 83"/>
                <a:gd name="T6" fmla="*/ 69 w 70"/>
                <a:gd name="T7" fmla="*/ 41 h 83"/>
                <a:gd name="T8" fmla="*/ 69 w 70"/>
                <a:gd name="T9" fmla="*/ 27 h 83"/>
                <a:gd name="T10" fmla="*/ 55 w 70"/>
                <a:gd name="T11" fmla="*/ 14 h 83"/>
                <a:gd name="T12" fmla="*/ 28 w 70"/>
                <a:gd name="T13" fmla="*/ 0 h 83"/>
                <a:gd name="T14" fmla="*/ 14 w 70"/>
                <a:gd name="T15" fmla="*/ 14 h 83"/>
                <a:gd name="T16" fmla="*/ 0 w 70"/>
                <a:gd name="T17" fmla="*/ 27 h 83"/>
                <a:gd name="T18" fmla="*/ 0 w 70"/>
                <a:gd name="T19" fmla="*/ 41 h 83"/>
                <a:gd name="T20" fmla="*/ 0 w 70"/>
                <a:gd name="T21" fmla="*/ 55 h 83"/>
                <a:gd name="T22" fmla="*/ 14 w 70"/>
                <a:gd name="T23" fmla="*/ 68 h 83"/>
                <a:gd name="T24" fmla="*/ 28 w 70"/>
                <a:gd name="T25" fmla="*/ 82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83"/>
                <a:gd name="T41" fmla="*/ 70 w 70"/>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w="9525" cap="rnd">
              <a:noFill/>
              <a:round/>
              <a:headEnd type="none" w="sm" len="sm"/>
              <a:tailEnd type="none" w="sm" len="sm"/>
            </a:ln>
          </p:spPr>
          <p:txBody>
            <a:bodyPr/>
            <a:lstStyle/>
            <a:p>
              <a:endParaRPr lang="es-MX"/>
            </a:p>
          </p:txBody>
        </p:sp>
        <p:sp>
          <p:nvSpPr>
            <p:cNvPr id="59421" name="Rectangle 21"/>
            <p:cNvSpPr>
              <a:spLocks noChangeArrowheads="1"/>
            </p:cNvSpPr>
            <p:nvPr/>
          </p:nvSpPr>
          <p:spPr bwMode="auto">
            <a:xfrm>
              <a:off x="3120" y="2064"/>
              <a:ext cx="89" cy="194"/>
            </a:xfrm>
            <a:prstGeom prst="rect">
              <a:avLst/>
            </a:prstGeom>
            <a:noFill/>
            <a:ln w="9525">
              <a:noFill/>
              <a:miter lim="800000"/>
              <a:headEnd/>
              <a:tailEnd/>
            </a:ln>
          </p:spPr>
          <p:txBody>
            <a:bodyPr wrap="none" lIns="0" tIns="0" rIns="0" bIns="0">
              <a:spAutoFit/>
            </a:bodyPr>
            <a:lstStyle/>
            <a:p>
              <a:pPr eaLnBrk="0" hangingPunct="0"/>
              <a:r>
                <a:rPr lang="en-US" sz="2000" b="1">
                  <a:solidFill>
                    <a:srgbClr val="000000"/>
                  </a:solidFill>
                  <a:latin typeface="Arial Narrow" pitchFamily="34" charset="0"/>
                </a:rPr>
                <a:t>E</a:t>
              </a:r>
            </a:p>
          </p:txBody>
        </p:sp>
      </p:grpSp>
      <p:grpSp>
        <p:nvGrpSpPr>
          <p:cNvPr id="4" name="Group 22"/>
          <p:cNvGrpSpPr>
            <a:grpSpLocks/>
          </p:cNvGrpSpPr>
          <p:nvPr/>
        </p:nvGrpSpPr>
        <p:grpSpPr bwMode="auto">
          <a:xfrm>
            <a:off x="838200" y="3213100"/>
            <a:ext cx="4310063" cy="276225"/>
            <a:chOff x="528" y="2160"/>
            <a:chExt cx="2448" cy="166"/>
          </a:xfrm>
        </p:grpSpPr>
        <p:sp>
          <p:nvSpPr>
            <p:cNvPr id="59418" name="Rectangle 23"/>
            <p:cNvSpPr>
              <a:spLocks noChangeArrowheads="1"/>
            </p:cNvSpPr>
            <p:nvPr/>
          </p:nvSpPr>
          <p:spPr bwMode="auto">
            <a:xfrm>
              <a:off x="528" y="2160"/>
              <a:ext cx="270" cy="166"/>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2,400</a:t>
              </a:r>
            </a:p>
          </p:txBody>
        </p:sp>
        <p:sp>
          <p:nvSpPr>
            <p:cNvPr id="59419" name="Line 24"/>
            <p:cNvSpPr>
              <a:spLocks noChangeShapeType="1"/>
            </p:cNvSpPr>
            <p:nvPr/>
          </p:nvSpPr>
          <p:spPr bwMode="auto">
            <a:xfrm flipH="1">
              <a:off x="960" y="2256"/>
              <a:ext cx="2016" cy="0"/>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grpSp>
      <p:grpSp>
        <p:nvGrpSpPr>
          <p:cNvPr id="5" name="Group 25"/>
          <p:cNvGrpSpPr>
            <a:grpSpLocks/>
          </p:cNvGrpSpPr>
          <p:nvPr/>
        </p:nvGrpSpPr>
        <p:grpSpPr bwMode="auto">
          <a:xfrm>
            <a:off x="5199063" y="3429000"/>
            <a:ext cx="317500" cy="3157538"/>
            <a:chOff x="3024" y="2256"/>
            <a:chExt cx="200" cy="1893"/>
          </a:xfrm>
        </p:grpSpPr>
        <p:sp>
          <p:nvSpPr>
            <p:cNvPr id="59416" name="Line 26"/>
            <p:cNvSpPr>
              <a:spLocks noChangeShapeType="1"/>
            </p:cNvSpPr>
            <p:nvPr/>
          </p:nvSpPr>
          <p:spPr bwMode="auto">
            <a:xfrm>
              <a:off x="3024" y="2256"/>
              <a:ext cx="0" cy="1728"/>
            </a:xfrm>
            <a:prstGeom prst="line">
              <a:avLst/>
            </a:prstGeom>
            <a:noFill/>
            <a:ln w="19050">
              <a:solidFill>
                <a:schemeClr val="tx1"/>
              </a:solidFill>
              <a:prstDash val="sysDot"/>
              <a:round/>
              <a:headEnd type="none" w="sm" len="sm"/>
              <a:tailEnd type="none" w="sm" len="sm"/>
            </a:ln>
          </p:spPr>
          <p:txBody>
            <a:bodyPr wrap="none" anchor="ctr"/>
            <a:lstStyle/>
            <a:p>
              <a:endParaRPr lang="es-MX"/>
            </a:p>
          </p:txBody>
        </p:sp>
        <p:sp>
          <p:nvSpPr>
            <p:cNvPr id="59417" name="Rectangle 27"/>
            <p:cNvSpPr>
              <a:spLocks noChangeArrowheads="1"/>
            </p:cNvSpPr>
            <p:nvPr/>
          </p:nvSpPr>
          <p:spPr bwMode="auto">
            <a:xfrm>
              <a:off x="3024" y="3983"/>
              <a:ext cx="200" cy="166"/>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900</a:t>
              </a:r>
            </a:p>
          </p:txBody>
        </p:sp>
      </p:grpSp>
      <p:sp>
        <p:nvSpPr>
          <p:cNvPr id="557084" name="Text Box 28"/>
          <p:cNvSpPr txBox="1">
            <a:spLocks noChangeArrowheads="1"/>
          </p:cNvSpPr>
          <p:nvPr/>
        </p:nvSpPr>
        <p:spPr bwMode="auto">
          <a:xfrm>
            <a:off x="5867400" y="1676400"/>
            <a:ext cx="2514600" cy="1323975"/>
          </a:xfrm>
          <a:prstGeom prst="rect">
            <a:avLst/>
          </a:prstGeom>
          <a:noFill/>
          <a:ln w="12700">
            <a:solidFill>
              <a:srgbClr val="474A81"/>
            </a:solidFill>
            <a:miter lim="800000"/>
            <a:headEnd type="none" w="sm" len="sm"/>
            <a:tailEnd type="none" w="sm" len="sm"/>
          </a:ln>
        </p:spPr>
        <p:txBody>
          <a:bodyPr>
            <a:spAutoFit/>
          </a:bodyPr>
          <a:lstStyle/>
          <a:p>
            <a:pPr algn="ctr" eaLnBrk="0" hangingPunct="0">
              <a:spcBef>
                <a:spcPct val="50000"/>
              </a:spcBef>
            </a:pPr>
            <a:r>
              <a:rPr lang="en-US" sz="2000" b="1">
                <a:solidFill>
                  <a:srgbClr val="292929"/>
                </a:solidFill>
                <a:latin typeface="Arial Narrow" pitchFamily="34" charset="0"/>
              </a:rPr>
              <a:t>Desplazamiento hacia afuera de la frontera de posibilidades de producción</a:t>
            </a:r>
          </a:p>
        </p:txBody>
      </p:sp>
      <p:sp>
        <p:nvSpPr>
          <p:cNvPr id="557085" name="AutoShape 29"/>
          <p:cNvSpPr>
            <a:spLocks noChangeArrowheads="1"/>
          </p:cNvSpPr>
          <p:nvPr/>
        </p:nvSpPr>
        <p:spPr bwMode="auto">
          <a:xfrm rot="1218887">
            <a:off x="5940425" y="4868863"/>
            <a:ext cx="228600" cy="685800"/>
          </a:xfrm>
          <a:prstGeom prst="upArrow">
            <a:avLst>
              <a:gd name="adj1" fmla="val 50000"/>
              <a:gd name="adj2" fmla="val 75000"/>
            </a:avLst>
          </a:prstGeom>
          <a:solidFill>
            <a:srgbClr val="FFCC00"/>
          </a:solidFill>
          <a:ln w="12700">
            <a:solidFill>
              <a:schemeClr val="tx1"/>
            </a:solidFill>
            <a:miter lim="800000"/>
            <a:headEnd type="none" w="sm" len="sm"/>
            <a:tailEnd type="none" w="sm" len="sm"/>
          </a:ln>
        </p:spPr>
        <p:txBody>
          <a:bodyPr wrap="none" anchor="ctr"/>
          <a:lstStyle/>
          <a:p>
            <a:pPr algn="ctr"/>
            <a:endParaRPr lang="es-MX" sz="1800">
              <a:solidFill>
                <a:srgbClr val="292929"/>
              </a:solidFill>
              <a:latin typeface="Arial Narrow" pitchFamily="34" charset="0"/>
            </a:endParaRPr>
          </a:p>
        </p:txBody>
      </p:sp>
      <p:sp>
        <p:nvSpPr>
          <p:cNvPr id="557086" name="Rectangle 30"/>
          <p:cNvSpPr>
            <a:spLocks noGrp="1" noChangeArrowheads="1"/>
          </p:cNvSpPr>
          <p:nvPr>
            <p:ph type="title" idx="4294967295"/>
          </p:nvPr>
        </p:nvSpPr>
        <p:spPr>
          <a:xfrm>
            <a:off x="0" y="96838"/>
            <a:ext cx="8676456" cy="955675"/>
          </a:xfrm>
        </p:spPr>
        <p:txBody>
          <a:bodyPr/>
          <a:lstStyle/>
          <a:p>
            <a:pPr algn="ctr" fontAlgn="auto">
              <a:spcAft>
                <a:spcPts val="0"/>
              </a:spcAft>
              <a:defRPr/>
            </a:pPr>
            <a:r>
              <a:rPr lang="es-MX" dirty="0">
                <a:solidFill>
                  <a:schemeClr val="tx1"/>
                </a:solidFill>
                <a:latin typeface="Arial Narrow" pitchFamily="34" charset="0"/>
              </a:rPr>
              <a:t>Desplazamiento</a:t>
            </a:r>
          </a:p>
        </p:txBody>
      </p:sp>
      <p:sp>
        <p:nvSpPr>
          <p:cNvPr id="59415" name="Rectangle 14"/>
          <p:cNvSpPr>
            <a:spLocks noChangeArrowheads="1"/>
          </p:cNvSpPr>
          <p:nvPr/>
        </p:nvSpPr>
        <p:spPr bwMode="auto">
          <a:xfrm>
            <a:off x="6616700" y="6308725"/>
            <a:ext cx="476250" cy="277813"/>
          </a:xfrm>
          <a:prstGeom prst="rect">
            <a:avLst/>
          </a:prstGeom>
          <a:noFill/>
          <a:ln w="9525">
            <a:noFill/>
            <a:miter lim="800000"/>
            <a:headEnd/>
            <a:tailEnd/>
          </a:ln>
        </p:spPr>
        <p:txBody>
          <a:bodyPr wrap="none" lIns="0" tIns="0" rIns="0" bIns="0">
            <a:spAutoFit/>
          </a:bodyPr>
          <a:lstStyle/>
          <a:p>
            <a:pPr eaLnBrk="0" hangingPunct="0"/>
            <a:r>
              <a:rPr lang="en-US" sz="1800" b="1">
                <a:solidFill>
                  <a:srgbClr val="000000"/>
                </a:solidFill>
                <a:latin typeface="Arial Narrow" pitchFamily="34" charset="0"/>
              </a:rPr>
              <a:t>1,500</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4" fill="hold" grpId="0" nodeType="clickEffect">
                                  <p:stCondLst>
                                    <p:cond delay="0"/>
                                  </p:stCondLst>
                                  <p:childTnLst>
                                    <p:set>
                                      <p:cBhvr>
                                        <p:cTn id="14" dur="1" fill="hold">
                                          <p:stCondLst>
                                            <p:cond delay="0"/>
                                          </p:stCondLst>
                                        </p:cTn>
                                        <p:tgtEl>
                                          <p:spTgt spid="557074"/>
                                        </p:tgtEl>
                                        <p:attrNameLst>
                                          <p:attrName>style.visibility</p:attrName>
                                        </p:attrNameLst>
                                      </p:cBhvr>
                                      <p:to>
                                        <p:strVal val="visible"/>
                                      </p:to>
                                    </p:set>
                                    <p:anim calcmode="lin" valueType="num">
                                      <p:cBhvr>
                                        <p:cTn id="15" dur="500" fill="hold"/>
                                        <p:tgtEl>
                                          <p:spTgt spid="557074"/>
                                        </p:tgtEl>
                                        <p:attrNameLst>
                                          <p:attrName>ppt_x</p:attrName>
                                        </p:attrNameLst>
                                      </p:cBhvr>
                                      <p:tavLst>
                                        <p:tav tm="0">
                                          <p:val>
                                            <p:strVal val="#ppt_x"/>
                                          </p:val>
                                        </p:tav>
                                        <p:tav tm="100000">
                                          <p:val>
                                            <p:strVal val="#ppt_x"/>
                                          </p:val>
                                        </p:tav>
                                      </p:tavLst>
                                    </p:anim>
                                    <p:anim calcmode="lin" valueType="num">
                                      <p:cBhvr>
                                        <p:cTn id="16" dur="500" fill="hold"/>
                                        <p:tgtEl>
                                          <p:spTgt spid="557074"/>
                                        </p:tgtEl>
                                        <p:attrNameLst>
                                          <p:attrName>ppt_y</p:attrName>
                                        </p:attrNameLst>
                                      </p:cBhvr>
                                      <p:tavLst>
                                        <p:tav tm="0">
                                          <p:val>
                                            <p:strVal val="#ppt_y+#ppt_h/2"/>
                                          </p:val>
                                        </p:tav>
                                        <p:tav tm="100000">
                                          <p:val>
                                            <p:strVal val="#ppt_y"/>
                                          </p:val>
                                        </p:tav>
                                      </p:tavLst>
                                    </p:anim>
                                    <p:anim calcmode="lin" valueType="num">
                                      <p:cBhvr>
                                        <p:cTn id="17" dur="500" fill="hold"/>
                                        <p:tgtEl>
                                          <p:spTgt spid="557074"/>
                                        </p:tgtEl>
                                        <p:attrNameLst>
                                          <p:attrName>ppt_w</p:attrName>
                                        </p:attrNameLst>
                                      </p:cBhvr>
                                      <p:tavLst>
                                        <p:tav tm="0">
                                          <p:val>
                                            <p:strVal val="#ppt_w"/>
                                          </p:val>
                                        </p:tav>
                                        <p:tav tm="100000">
                                          <p:val>
                                            <p:strVal val="#ppt_w"/>
                                          </p:val>
                                        </p:tav>
                                      </p:tavLst>
                                    </p:anim>
                                    <p:anim calcmode="lin" valueType="num">
                                      <p:cBhvr>
                                        <p:cTn id="18" dur="500" fill="hold"/>
                                        <p:tgtEl>
                                          <p:spTgt spid="557074"/>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dissolv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right)">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grpId="0" nodeType="clickEffect">
                                  <p:stCondLst>
                                    <p:cond delay="0"/>
                                  </p:stCondLst>
                                  <p:childTnLst>
                                    <p:set>
                                      <p:cBhvr>
                                        <p:cTn id="37" dur="1" fill="hold">
                                          <p:stCondLst>
                                            <p:cond delay="0"/>
                                          </p:stCondLst>
                                        </p:cTn>
                                        <p:tgtEl>
                                          <p:spTgt spid="557084"/>
                                        </p:tgtEl>
                                        <p:attrNameLst>
                                          <p:attrName>style.visibility</p:attrName>
                                        </p:attrNameLst>
                                      </p:cBhvr>
                                      <p:to>
                                        <p:strVal val="visible"/>
                                      </p:to>
                                    </p:set>
                                    <p:anim calcmode="lin" valueType="num">
                                      <p:cBhvr>
                                        <p:cTn id="38" dur="500" fill="hold"/>
                                        <p:tgtEl>
                                          <p:spTgt spid="557084"/>
                                        </p:tgtEl>
                                        <p:attrNameLst>
                                          <p:attrName>ppt_w</p:attrName>
                                        </p:attrNameLst>
                                      </p:cBhvr>
                                      <p:tavLst>
                                        <p:tav tm="0">
                                          <p:val>
                                            <p:fltVal val="0"/>
                                          </p:val>
                                        </p:tav>
                                        <p:tav tm="100000">
                                          <p:val>
                                            <p:strVal val="#ppt_w"/>
                                          </p:val>
                                        </p:tav>
                                      </p:tavLst>
                                    </p:anim>
                                    <p:anim calcmode="lin" valueType="num">
                                      <p:cBhvr>
                                        <p:cTn id="39" dur="500" fill="hold"/>
                                        <p:tgtEl>
                                          <p:spTgt spid="557084"/>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7" presetClass="entr" presetSubtype="4" fill="hold" grpId="0" nodeType="clickEffect">
                                  <p:stCondLst>
                                    <p:cond delay="0"/>
                                  </p:stCondLst>
                                  <p:childTnLst>
                                    <p:set>
                                      <p:cBhvr>
                                        <p:cTn id="43" dur="1" fill="hold">
                                          <p:stCondLst>
                                            <p:cond delay="0"/>
                                          </p:stCondLst>
                                        </p:cTn>
                                        <p:tgtEl>
                                          <p:spTgt spid="557085"/>
                                        </p:tgtEl>
                                        <p:attrNameLst>
                                          <p:attrName>style.visibility</p:attrName>
                                        </p:attrNameLst>
                                      </p:cBhvr>
                                      <p:to>
                                        <p:strVal val="visible"/>
                                      </p:to>
                                    </p:set>
                                    <p:anim calcmode="lin" valueType="num">
                                      <p:cBhvr>
                                        <p:cTn id="44" dur="500" fill="hold"/>
                                        <p:tgtEl>
                                          <p:spTgt spid="557085"/>
                                        </p:tgtEl>
                                        <p:attrNameLst>
                                          <p:attrName>ppt_x</p:attrName>
                                        </p:attrNameLst>
                                      </p:cBhvr>
                                      <p:tavLst>
                                        <p:tav tm="0">
                                          <p:val>
                                            <p:strVal val="#ppt_x"/>
                                          </p:val>
                                        </p:tav>
                                        <p:tav tm="100000">
                                          <p:val>
                                            <p:strVal val="#ppt_x"/>
                                          </p:val>
                                        </p:tav>
                                      </p:tavLst>
                                    </p:anim>
                                    <p:anim calcmode="lin" valueType="num">
                                      <p:cBhvr>
                                        <p:cTn id="45" dur="500" fill="hold"/>
                                        <p:tgtEl>
                                          <p:spTgt spid="557085"/>
                                        </p:tgtEl>
                                        <p:attrNameLst>
                                          <p:attrName>ppt_y</p:attrName>
                                        </p:attrNameLst>
                                      </p:cBhvr>
                                      <p:tavLst>
                                        <p:tav tm="0">
                                          <p:val>
                                            <p:strVal val="#ppt_y+#ppt_h/2"/>
                                          </p:val>
                                        </p:tav>
                                        <p:tav tm="100000">
                                          <p:val>
                                            <p:strVal val="#ppt_y"/>
                                          </p:val>
                                        </p:tav>
                                      </p:tavLst>
                                    </p:anim>
                                    <p:anim calcmode="lin" valueType="num">
                                      <p:cBhvr>
                                        <p:cTn id="46" dur="500" fill="hold"/>
                                        <p:tgtEl>
                                          <p:spTgt spid="557085"/>
                                        </p:tgtEl>
                                        <p:attrNameLst>
                                          <p:attrName>ppt_w</p:attrName>
                                        </p:attrNameLst>
                                      </p:cBhvr>
                                      <p:tavLst>
                                        <p:tav tm="0">
                                          <p:val>
                                            <p:strVal val="#ppt_w"/>
                                          </p:val>
                                        </p:tav>
                                        <p:tav tm="100000">
                                          <p:val>
                                            <p:strVal val="#ppt_w"/>
                                          </p:val>
                                        </p:tav>
                                      </p:tavLst>
                                    </p:anim>
                                    <p:anim calcmode="lin" valueType="num">
                                      <p:cBhvr>
                                        <p:cTn id="47" dur="500" fill="hold"/>
                                        <p:tgtEl>
                                          <p:spTgt spid="55708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74" grpId="0" animBg="1"/>
      <p:bldP spid="557084" grpId="0" animBg="1" autoUpdateAnimBg="0"/>
      <p:bldP spid="55708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7" name="Text Box 3"/>
          <p:cNvSpPr txBox="1">
            <a:spLocks noChangeArrowheads="1"/>
          </p:cNvSpPr>
          <p:nvPr/>
        </p:nvSpPr>
        <p:spPr bwMode="auto">
          <a:xfrm>
            <a:off x="2590800" y="2057400"/>
            <a:ext cx="4114800" cy="7620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sz="4400" b="1" u="sng">
                <a:solidFill>
                  <a:srgbClr val="B0001D"/>
                </a:solidFill>
                <a:latin typeface="Arial" pitchFamily="34" charset="0"/>
              </a:rPr>
              <a:t>Economía</a:t>
            </a:r>
            <a:endParaRPr lang="es-MX" sz="4400" b="1">
              <a:solidFill>
                <a:srgbClr val="000099"/>
              </a:solidFill>
              <a:latin typeface="Arial" pitchFamily="34" charset="0"/>
            </a:endParaRPr>
          </a:p>
        </p:txBody>
      </p:sp>
      <p:sp>
        <p:nvSpPr>
          <p:cNvPr id="1081348" name="Text Box 4"/>
          <p:cNvSpPr txBox="1">
            <a:spLocks noChangeArrowheads="1"/>
          </p:cNvSpPr>
          <p:nvPr/>
        </p:nvSpPr>
        <p:spPr bwMode="auto">
          <a:xfrm>
            <a:off x="762000" y="3505200"/>
            <a:ext cx="1828800" cy="57943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b="1">
                <a:solidFill>
                  <a:srgbClr val="474A81"/>
                </a:solidFill>
                <a:latin typeface="Arial" pitchFamily="34" charset="0"/>
              </a:rPr>
              <a:t>Oferta </a:t>
            </a:r>
          </a:p>
        </p:txBody>
      </p:sp>
      <p:sp>
        <p:nvSpPr>
          <p:cNvPr id="1081349" name="Text Box 5"/>
          <p:cNvSpPr txBox="1">
            <a:spLocks noChangeArrowheads="1"/>
          </p:cNvSpPr>
          <p:nvPr/>
        </p:nvSpPr>
        <p:spPr bwMode="auto">
          <a:xfrm>
            <a:off x="3124200" y="5943600"/>
            <a:ext cx="2514600" cy="57943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b="1">
                <a:solidFill>
                  <a:srgbClr val="474A81"/>
                </a:solidFill>
                <a:latin typeface="Arial" pitchFamily="34" charset="0"/>
              </a:rPr>
              <a:t>Demanda</a:t>
            </a:r>
          </a:p>
        </p:txBody>
      </p:sp>
      <p:sp>
        <p:nvSpPr>
          <p:cNvPr id="1081350" name="Text Box 6"/>
          <p:cNvSpPr txBox="1">
            <a:spLocks noChangeArrowheads="1"/>
          </p:cNvSpPr>
          <p:nvPr/>
        </p:nvSpPr>
        <p:spPr bwMode="auto">
          <a:xfrm>
            <a:off x="6324600" y="3429000"/>
            <a:ext cx="2438400" cy="579438"/>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b="1">
                <a:solidFill>
                  <a:srgbClr val="474A81"/>
                </a:solidFill>
                <a:latin typeface="Arial" pitchFamily="34" charset="0"/>
              </a:rPr>
              <a:t>Elasticidad</a:t>
            </a:r>
          </a:p>
        </p:txBody>
      </p:sp>
      <p:sp>
        <p:nvSpPr>
          <p:cNvPr id="1081351" name="Text Box 7"/>
          <p:cNvSpPr txBox="1">
            <a:spLocks noChangeArrowheads="1"/>
          </p:cNvSpPr>
          <p:nvPr/>
        </p:nvSpPr>
        <p:spPr bwMode="auto">
          <a:xfrm>
            <a:off x="4572000" y="4495800"/>
            <a:ext cx="2808288" cy="10668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b="1">
                <a:solidFill>
                  <a:srgbClr val="474A81"/>
                </a:solidFill>
                <a:latin typeface="Arial" pitchFamily="34" charset="0"/>
              </a:rPr>
              <a:t>Excedente</a:t>
            </a:r>
            <a:br>
              <a:rPr lang="es-MX" b="1">
                <a:solidFill>
                  <a:srgbClr val="474A81"/>
                </a:solidFill>
                <a:latin typeface="Arial" pitchFamily="34" charset="0"/>
              </a:rPr>
            </a:br>
            <a:r>
              <a:rPr lang="es-MX" b="1">
                <a:solidFill>
                  <a:srgbClr val="474A81"/>
                </a:solidFill>
                <a:latin typeface="Arial" pitchFamily="34" charset="0"/>
              </a:rPr>
              <a:t>Consumidor</a:t>
            </a:r>
          </a:p>
        </p:txBody>
      </p:sp>
      <p:sp>
        <p:nvSpPr>
          <p:cNvPr id="1081352" name="Text Box 8"/>
          <p:cNvSpPr txBox="1">
            <a:spLocks noChangeArrowheads="1"/>
          </p:cNvSpPr>
          <p:nvPr/>
        </p:nvSpPr>
        <p:spPr bwMode="auto">
          <a:xfrm>
            <a:off x="457200" y="4724400"/>
            <a:ext cx="2971800" cy="10668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b="1">
                <a:solidFill>
                  <a:srgbClr val="474A81"/>
                </a:solidFill>
                <a:latin typeface="Arial" pitchFamily="34" charset="0"/>
              </a:rPr>
              <a:t>Ventaja</a:t>
            </a:r>
            <a:br>
              <a:rPr lang="es-MX" b="1">
                <a:solidFill>
                  <a:srgbClr val="474A81"/>
                </a:solidFill>
                <a:latin typeface="Arial" pitchFamily="34" charset="0"/>
              </a:rPr>
            </a:br>
            <a:r>
              <a:rPr lang="es-MX" b="1">
                <a:solidFill>
                  <a:srgbClr val="474A81"/>
                </a:solidFill>
                <a:latin typeface="Arial" pitchFamily="34" charset="0"/>
              </a:rPr>
              <a:t>Comparativa</a:t>
            </a:r>
          </a:p>
        </p:txBody>
      </p:sp>
      <p:sp>
        <p:nvSpPr>
          <p:cNvPr id="1081353" name="Text Box 9"/>
          <p:cNvSpPr txBox="1">
            <a:spLocks noChangeArrowheads="1"/>
          </p:cNvSpPr>
          <p:nvPr/>
        </p:nvSpPr>
        <p:spPr bwMode="auto">
          <a:xfrm>
            <a:off x="2590800" y="3276600"/>
            <a:ext cx="3048000" cy="10668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b="1">
                <a:solidFill>
                  <a:srgbClr val="474A81"/>
                </a:solidFill>
                <a:latin typeface="Arial" pitchFamily="34" charset="0"/>
              </a:rPr>
              <a:t>Costo</a:t>
            </a:r>
            <a:br>
              <a:rPr lang="es-MX" b="1">
                <a:solidFill>
                  <a:srgbClr val="474A81"/>
                </a:solidFill>
                <a:latin typeface="Arial" pitchFamily="34" charset="0"/>
              </a:rPr>
            </a:br>
            <a:r>
              <a:rPr lang="es-MX" b="1">
                <a:solidFill>
                  <a:srgbClr val="474A81"/>
                </a:solidFill>
                <a:latin typeface="Arial" pitchFamily="34" charset="0"/>
              </a:rPr>
              <a:t>Oportunidad</a:t>
            </a:r>
          </a:p>
        </p:txBody>
      </p:sp>
      <p:sp>
        <p:nvSpPr>
          <p:cNvPr id="1081354" name="Text Box 10"/>
          <p:cNvSpPr txBox="1">
            <a:spLocks noChangeArrowheads="1"/>
          </p:cNvSpPr>
          <p:nvPr/>
        </p:nvSpPr>
        <p:spPr bwMode="auto">
          <a:xfrm>
            <a:off x="6019800" y="5638800"/>
            <a:ext cx="3124200" cy="10668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s-MX" b="1">
                <a:solidFill>
                  <a:srgbClr val="474A81"/>
                </a:solidFill>
                <a:latin typeface="Arial" pitchFamily="34" charset="0"/>
              </a:rPr>
              <a:t>Pérdida</a:t>
            </a:r>
            <a:br>
              <a:rPr lang="es-MX" b="1">
                <a:solidFill>
                  <a:srgbClr val="474A81"/>
                </a:solidFill>
                <a:latin typeface="Arial" pitchFamily="34" charset="0"/>
              </a:rPr>
            </a:br>
            <a:r>
              <a:rPr lang="es-MX" b="1">
                <a:solidFill>
                  <a:srgbClr val="474A81"/>
                </a:solidFill>
                <a:latin typeface="Arial" pitchFamily="34" charset="0"/>
              </a:rPr>
              <a:t>Bienestar</a:t>
            </a:r>
            <a:endParaRPr lang="es-MX" b="1">
              <a:solidFill>
                <a:srgbClr val="000099"/>
              </a:solidFill>
              <a:latin typeface="Arial" pitchFamily="34" charset="0"/>
            </a:endParaRPr>
          </a:p>
        </p:txBody>
      </p:sp>
      <p:sp>
        <p:nvSpPr>
          <p:cNvPr id="10" name="Rectangle 2050"/>
          <p:cNvSpPr>
            <a:spLocks noGrp="1" noChangeArrowheads="1"/>
          </p:cNvSpPr>
          <p:nvPr>
            <p:ph type="title"/>
          </p:nvPr>
        </p:nvSpPr>
        <p:spPr>
          <a:xfrm>
            <a:off x="609600" y="188640"/>
            <a:ext cx="7772400" cy="1143000"/>
          </a:xfrm>
        </p:spPr>
        <p:txBody>
          <a:bodyPr>
            <a:noAutofit/>
          </a:bodyPr>
          <a:lstStyle/>
          <a:p>
            <a:pPr algn="ctr" fontAlgn="auto">
              <a:spcAft>
                <a:spcPts val="0"/>
              </a:spcAft>
              <a:defRPr/>
            </a:pPr>
            <a:r>
              <a:rPr lang="es-MX" sz="4000" dirty="0" smtClean="0">
                <a:solidFill>
                  <a:schemeClr val="accent1">
                    <a:satMod val="150000"/>
                  </a:schemeClr>
                </a:solidFill>
                <a:latin typeface="Arial" pitchFamily="34" charset="0"/>
                <a:cs typeface="Arial" pitchFamily="34" charset="0"/>
              </a:rPr>
              <a:t>La economía también… </a:t>
            </a:r>
            <a:endParaRPr lang="es-MX" sz="4000" dirty="0">
              <a:solidFill>
                <a:schemeClr val="accent1">
                  <a:satMod val="150000"/>
                </a:schemeClr>
              </a:solidFill>
              <a:effectLst>
                <a:outerShdw blurRad="38100" dist="38100" dir="2700000" algn="tl">
                  <a:srgbClr val="000000"/>
                </a:outerShdw>
              </a:effectLst>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81347"/>
                                        </p:tgtEl>
                                        <p:attrNameLst>
                                          <p:attrName>style.visibility</p:attrName>
                                        </p:attrNameLst>
                                      </p:cBhvr>
                                      <p:to>
                                        <p:strVal val="visible"/>
                                      </p:to>
                                    </p:set>
                                    <p:animEffect transition="in" filter="dissolve">
                                      <p:cBhvr>
                                        <p:cTn id="7" dur="500"/>
                                        <p:tgtEl>
                                          <p:spTgt spid="108134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81348"/>
                                        </p:tgtEl>
                                        <p:attrNameLst>
                                          <p:attrName>style.visibility</p:attrName>
                                        </p:attrNameLst>
                                      </p:cBhvr>
                                      <p:to>
                                        <p:strVal val="visible"/>
                                      </p:to>
                                    </p:set>
                                    <p:animEffect transition="in" filter="dissolve">
                                      <p:cBhvr>
                                        <p:cTn id="12" dur="500"/>
                                        <p:tgtEl>
                                          <p:spTgt spid="1081348"/>
                                        </p:tgtEl>
                                      </p:cBhvr>
                                    </p:animEffect>
                                  </p:childTnLst>
                                  <p:subTnLst>
                                    <p:animClr clrSpc="rgb" dir="cw">
                                      <p:cBhvr override="childStyle">
                                        <p:cTn dur="1" fill="hold" display="0" masterRel="nextClick" afterEffect="1"/>
                                        <p:tgtEl>
                                          <p:spTgt spid="1081348"/>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81349"/>
                                        </p:tgtEl>
                                        <p:attrNameLst>
                                          <p:attrName>style.visibility</p:attrName>
                                        </p:attrNameLst>
                                      </p:cBhvr>
                                      <p:to>
                                        <p:strVal val="visible"/>
                                      </p:to>
                                    </p:set>
                                    <p:animEffect transition="in" filter="dissolve">
                                      <p:cBhvr>
                                        <p:cTn id="17" dur="500"/>
                                        <p:tgtEl>
                                          <p:spTgt spid="1081349"/>
                                        </p:tgtEl>
                                      </p:cBhvr>
                                    </p:animEffect>
                                  </p:childTnLst>
                                  <p:subTnLst>
                                    <p:animClr clrSpc="rgb" dir="cw">
                                      <p:cBhvr override="childStyle">
                                        <p:cTn dur="1" fill="hold" display="0" masterRel="nextClick" afterEffect="1"/>
                                        <p:tgtEl>
                                          <p:spTgt spid="1081349"/>
                                        </p:tgtEl>
                                        <p:attrNameLst>
                                          <p:attrName>ppt_c</p:attrName>
                                        </p:attrNameLst>
                                      </p:cBhvr>
                                      <p:to>
                                        <a:schemeClr val="bg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81350"/>
                                        </p:tgtEl>
                                        <p:attrNameLst>
                                          <p:attrName>style.visibility</p:attrName>
                                        </p:attrNameLst>
                                      </p:cBhvr>
                                      <p:to>
                                        <p:strVal val="visible"/>
                                      </p:to>
                                    </p:set>
                                    <p:animEffect transition="in" filter="dissolve">
                                      <p:cBhvr>
                                        <p:cTn id="22" dur="500"/>
                                        <p:tgtEl>
                                          <p:spTgt spid="1081350"/>
                                        </p:tgtEl>
                                      </p:cBhvr>
                                    </p:animEffect>
                                  </p:childTnLst>
                                  <p:subTnLst>
                                    <p:animClr clrSpc="rgb" dir="cw">
                                      <p:cBhvr override="childStyle">
                                        <p:cTn dur="1" fill="hold" display="0" masterRel="nextClick" afterEffect="1"/>
                                        <p:tgtEl>
                                          <p:spTgt spid="1081350"/>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81351"/>
                                        </p:tgtEl>
                                        <p:attrNameLst>
                                          <p:attrName>style.visibility</p:attrName>
                                        </p:attrNameLst>
                                      </p:cBhvr>
                                      <p:to>
                                        <p:strVal val="visible"/>
                                      </p:to>
                                    </p:set>
                                    <p:animEffect transition="in" filter="dissolve">
                                      <p:cBhvr>
                                        <p:cTn id="27" dur="500"/>
                                        <p:tgtEl>
                                          <p:spTgt spid="1081351"/>
                                        </p:tgtEl>
                                      </p:cBhvr>
                                    </p:animEffect>
                                  </p:childTnLst>
                                  <p:subTnLst>
                                    <p:animClr clrSpc="rgb" dir="cw">
                                      <p:cBhvr override="childStyle">
                                        <p:cTn dur="1" fill="hold" display="0" masterRel="nextClick" afterEffect="1"/>
                                        <p:tgtEl>
                                          <p:spTgt spid="1081351"/>
                                        </p:tgtEl>
                                        <p:attrNameLst>
                                          <p:attrName>ppt_c</p:attrName>
                                        </p:attrNameLst>
                                      </p:cBhvr>
                                      <p:to>
                                        <a:schemeClr val="bg2"/>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81352"/>
                                        </p:tgtEl>
                                        <p:attrNameLst>
                                          <p:attrName>style.visibility</p:attrName>
                                        </p:attrNameLst>
                                      </p:cBhvr>
                                      <p:to>
                                        <p:strVal val="visible"/>
                                      </p:to>
                                    </p:set>
                                    <p:animEffect transition="in" filter="dissolve">
                                      <p:cBhvr>
                                        <p:cTn id="32" dur="500"/>
                                        <p:tgtEl>
                                          <p:spTgt spid="1081352"/>
                                        </p:tgtEl>
                                      </p:cBhvr>
                                    </p:animEffect>
                                  </p:childTnLst>
                                  <p:subTnLst>
                                    <p:animClr clrSpc="rgb" dir="cw">
                                      <p:cBhvr override="childStyle">
                                        <p:cTn dur="1" fill="hold" display="0" masterRel="nextClick" afterEffect="1"/>
                                        <p:tgtEl>
                                          <p:spTgt spid="1081352"/>
                                        </p:tgtEl>
                                        <p:attrNameLst>
                                          <p:attrName>ppt_c</p:attrName>
                                        </p:attrNameLst>
                                      </p:cBhvr>
                                      <p:to>
                                        <a:schemeClr val="bg2"/>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81354"/>
                                        </p:tgtEl>
                                        <p:attrNameLst>
                                          <p:attrName>style.visibility</p:attrName>
                                        </p:attrNameLst>
                                      </p:cBhvr>
                                      <p:to>
                                        <p:strVal val="visible"/>
                                      </p:to>
                                    </p:set>
                                    <p:animEffect transition="in" filter="dissolve">
                                      <p:cBhvr>
                                        <p:cTn id="37" dur="500"/>
                                        <p:tgtEl>
                                          <p:spTgt spid="1081354"/>
                                        </p:tgtEl>
                                      </p:cBhvr>
                                    </p:animEffect>
                                  </p:childTnLst>
                                  <p:subTnLst>
                                    <p:animClr clrSpc="rgb" dir="cw">
                                      <p:cBhvr override="childStyle">
                                        <p:cTn dur="1" fill="hold" display="0" masterRel="nextClick" afterEffect="1"/>
                                        <p:tgtEl>
                                          <p:spTgt spid="1081354"/>
                                        </p:tgtEl>
                                        <p:attrNameLst>
                                          <p:attrName>ppt_c</p:attrName>
                                        </p:attrNameLst>
                                      </p:cBhvr>
                                      <p:to>
                                        <a:schemeClr val="bg2"/>
                                      </p:to>
                                    </p:animClr>
                                  </p:sub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81353"/>
                                        </p:tgtEl>
                                        <p:attrNameLst>
                                          <p:attrName>style.visibility</p:attrName>
                                        </p:attrNameLst>
                                      </p:cBhvr>
                                      <p:to>
                                        <p:strVal val="visible"/>
                                      </p:to>
                                    </p:set>
                                    <p:animEffect transition="in" filter="dissolve">
                                      <p:cBhvr>
                                        <p:cTn id="42" dur="500"/>
                                        <p:tgtEl>
                                          <p:spTgt spid="1081353"/>
                                        </p:tgtEl>
                                      </p:cBhvr>
                                    </p:animEffect>
                                  </p:childTnLst>
                                  <p:subTnLst>
                                    <p:animClr clrSpc="rgb" dir="cw">
                                      <p:cBhvr override="childStyle">
                                        <p:cTn dur="1" fill="hold" display="0" masterRel="nextClick" afterEffect="1"/>
                                        <p:tgtEl>
                                          <p:spTgt spid="1081353"/>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1347" grpId="0" autoUpdateAnimBg="0"/>
      <p:bldP spid="1081348" grpId="0" autoUpdateAnimBg="0"/>
      <p:bldP spid="1081349" grpId="0" autoUpdateAnimBg="0"/>
      <p:bldP spid="1081350" grpId="0" autoUpdateAnimBg="0"/>
      <p:bldP spid="1081351" grpId="0" autoUpdateAnimBg="0"/>
      <p:bldP spid="1081352" grpId="0" autoUpdateAnimBg="0"/>
      <p:bldP spid="1081353" grpId="0" autoUpdateAnimBg="0"/>
      <p:bldP spid="108135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2372" name="Rectangle 2052"/>
          <p:cNvSpPr>
            <a:spLocks noGrp="1" noChangeArrowheads="1"/>
          </p:cNvSpPr>
          <p:nvPr>
            <p:ph type="title"/>
          </p:nvPr>
        </p:nvSpPr>
        <p:spPr>
          <a:xfrm>
            <a:off x="533400" y="234950"/>
            <a:ext cx="8305800" cy="1136650"/>
          </a:xfrm>
        </p:spPr>
        <p:txBody>
          <a:bodyPr/>
          <a:lstStyle/>
          <a:p>
            <a:pPr fontAlgn="auto">
              <a:spcAft>
                <a:spcPts val="0"/>
              </a:spcAft>
              <a:defRPr/>
            </a:pPr>
            <a:r>
              <a:rPr lang="es-MX" sz="4000" smtClean="0">
                <a:solidFill>
                  <a:schemeClr val="accent1">
                    <a:satMod val="150000"/>
                  </a:schemeClr>
                </a:solidFill>
                <a:latin typeface="Arial" pitchFamily="34" charset="0"/>
                <a:cs typeface="Arial" pitchFamily="34" charset="0"/>
              </a:rPr>
              <a:t>La economía nos conduce a. . . . </a:t>
            </a:r>
            <a:endParaRPr lang="es-MX" sz="4000">
              <a:solidFill>
                <a:schemeClr val="accent1">
                  <a:satMod val="150000"/>
                </a:schemeClr>
              </a:solidFill>
              <a:effectLst>
                <a:outerShdw blurRad="38100" dist="38100" dir="2700000" algn="tl">
                  <a:srgbClr val="000000"/>
                </a:outerShdw>
              </a:effectLst>
              <a:latin typeface="Arial" pitchFamily="34" charset="0"/>
              <a:cs typeface="Arial" pitchFamily="34" charset="0"/>
            </a:endParaRPr>
          </a:p>
        </p:txBody>
      </p:sp>
      <p:sp>
        <p:nvSpPr>
          <p:cNvPr id="1082373" name="Rectangle 2053"/>
          <p:cNvSpPr>
            <a:spLocks noGrp="1" noChangeArrowheads="1"/>
          </p:cNvSpPr>
          <p:nvPr>
            <p:ph idx="1"/>
          </p:nvPr>
        </p:nvSpPr>
        <p:spPr>
          <a:xfrm>
            <a:off x="685800" y="1981200"/>
            <a:ext cx="8001000" cy="3352800"/>
          </a:xfrm>
          <a:ln w="50800">
            <a:solidFill>
              <a:srgbClr val="474A81"/>
            </a:solidFill>
          </a:ln>
        </p:spPr>
        <p:txBody>
          <a:bodyPr/>
          <a:lstStyle/>
          <a:p>
            <a:pPr>
              <a:buClr>
                <a:schemeClr val="bg2"/>
              </a:buClr>
              <a:buFont typeface="Monotype Sorts"/>
              <a:buChar char="u"/>
              <a:tabLst>
                <a:tab pos="333375" algn="l"/>
                <a:tab pos="738188" algn="l"/>
              </a:tabLst>
            </a:pPr>
            <a:r>
              <a:rPr lang="es-MX" sz="3600" smtClean="0">
                <a:solidFill>
                  <a:srgbClr val="474A81"/>
                </a:solidFill>
                <a:latin typeface="Arial" pitchFamily="34" charset="0"/>
                <a:cs typeface="Arial" pitchFamily="34" charset="0"/>
              </a:rPr>
              <a:t>Pensar en términos de alternativas.</a:t>
            </a:r>
          </a:p>
          <a:p>
            <a:pPr>
              <a:buClr>
                <a:schemeClr val="bg2"/>
              </a:buClr>
              <a:buFont typeface="Monotype Sorts"/>
              <a:buChar char="u"/>
              <a:tabLst>
                <a:tab pos="333375" algn="l"/>
                <a:tab pos="738188" algn="l"/>
              </a:tabLst>
            </a:pPr>
            <a:r>
              <a:rPr lang="es-MX" sz="3600" smtClean="0">
                <a:solidFill>
                  <a:srgbClr val="474A81"/>
                </a:solidFill>
                <a:latin typeface="Arial" pitchFamily="34" charset="0"/>
                <a:cs typeface="Arial" pitchFamily="34" charset="0"/>
              </a:rPr>
              <a:t>Evaluar el costo de las decisiones individuales y sociales.</a:t>
            </a:r>
          </a:p>
          <a:p>
            <a:pPr>
              <a:buClr>
                <a:schemeClr val="bg2"/>
              </a:buClr>
              <a:buFont typeface="Monotype Sorts"/>
              <a:buChar char="u"/>
              <a:tabLst>
                <a:tab pos="333375" algn="l"/>
                <a:tab pos="738188" algn="l"/>
              </a:tabLst>
            </a:pPr>
            <a:r>
              <a:rPr lang="es-MX" sz="3600" smtClean="0">
                <a:solidFill>
                  <a:srgbClr val="474A81"/>
                </a:solidFill>
                <a:latin typeface="Arial" pitchFamily="34" charset="0"/>
                <a:cs typeface="Arial" pitchFamily="34" charset="0"/>
              </a:rPr>
              <a:t>Analizar y comprender cómo se relacionan ciertos eventos y temas.</a:t>
            </a:r>
            <a:endParaRPr lang="es-MX" sz="3600" i="1" smtClean="0">
              <a:solidFill>
                <a:srgbClr val="000099"/>
              </a:solidFill>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1082373">
                                            <p:txEl>
                                              <p:pRg st="0" end="0"/>
                                            </p:txEl>
                                          </p:spTgt>
                                        </p:tgtEl>
                                        <p:attrNameLst>
                                          <p:attrName>style.visibility</p:attrName>
                                        </p:attrNameLst>
                                      </p:cBhvr>
                                      <p:to>
                                        <p:strVal val="visible"/>
                                      </p:to>
                                    </p:set>
                                    <p:anim calcmode="lin" valueType="num">
                                      <p:cBhvr>
                                        <p:cTn id="7" dur="500" fill="hold"/>
                                        <p:tgtEl>
                                          <p:spTgt spid="1082373">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1082373">
                                            <p:txEl>
                                              <p:pRg st="0" end="0"/>
                                            </p:txEl>
                                          </p:spTgt>
                                        </p:tgtEl>
                                        <p:attrNameLst>
                                          <p:attrName>ppt_h</p:attrName>
                                        </p:attrNameLst>
                                      </p:cBhvr>
                                      <p:tavLst>
                                        <p:tav tm="0">
                                          <p:val>
                                            <p:strVal val="2/3*#ppt_h"/>
                                          </p:val>
                                        </p:tav>
                                        <p:tav tm="100000">
                                          <p:val>
                                            <p:strVal val="#ppt_h"/>
                                          </p:val>
                                        </p:tav>
                                      </p:tavLst>
                                    </p:anim>
                                  </p:childTnLst>
                                  <p:subTnLst>
                                    <p:animClr clrSpc="rgb" dir="cw">
                                      <p:cBhvr override="childStyle">
                                        <p:cTn dur="1" fill="hold" display="0" masterRel="nextClick" afterEffect="1"/>
                                        <p:tgtEl>
                                          <p:spTgt spid="1082373">
                                            <p:txEl>
                                              <p:pRg st="0" end="0"/>
                                            </p:txEl>
                                          </p:spTgt>
                                        </p:tgtEl>
                                        <p:attrNameLst>
                                          <p:attrName>ppt_c</p:attrName>
                                        </p:attrNameLst>
                                      </p:cBhvr>
                                      <p:to>
                                        <a:schemeClr val="bg2"/>
                                      </p:to>
                                    </p:animClr>
                                  </p:subTnLst>
                                </p:cTn>
                              </p:par>
                            </p:childTnLst>
                          </p:cTn>
                        </p:par>
                      </p:childTnLst>
                    </p:cTn>
                  </p:par>
                  <p:par>
                    <p:cTn id="9" fill="hold">
                      <p:stCondLst>
                        <p:cond delay="indefinite"/>
                      </p:stCondLst>
                      <p:childTnLst>
                        <p:par>
                          <p:cTn id="10" fill="hold">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1082373">
                                            <p:txEl>
                                              <p:pRg st="1" end="1"/>
                                            </p:txEl>
                                          </p:spTgt>
                                        </p:tgtEl>
                                        <p:attrNameLst>
                                          <p:attrName>style.visibility</p:attrName>
                                        </p:attrNameLst>
                                      </p:cBhvr>
                                      <p:to>
                                        <p:strVal val="visible"/>
                                      </p:to>
                                    </p:set>
                                    <p:anim calcmode="lin" valueType="num">
                                      <p:cBhvr>
                                        <p:cTn id="13" dur="500" fill="hold"/>
                                        <p:tgtEl>
                                          <p:spTgt spid="1082373">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1082373">
                                            <p:txEl>
                                              <p:pRg st="1" end="1"/>
                                            </p:txEl>
                                          </p:spTgt>
                                        </p:tgtEl>
                                        <p:attrNameLst>
                                          <p:attrName>ppt_h</p:attrName>
                                        </p:attrNameLst>
                                      </p:cBhvr>
                                      <p:tavLst>
                                        <p:tav tm="0">
                                          <p:val>
                                            <p:strVal val="2/3*#ppt_h"/>
                                          </p:val>
                                        </p:tav>
                                        <p:tav tm="100000">
                                          <p:val>
                                            <p:strVal val="#ppt_h"/>
                                          </p:val>
                                        </p:tav>
                                      </p:tavLst>
                                    </p:anim>
                                  </p:childTnLst>
                                  <p:subTnLst>
                                    <p:animClr clrSpc="rgb" dir="cw">
                                      <p:cBhvr override="childStyle">
                                        <p:cTn dur="1" fill="hold" display="0" masterRel="nextClick" afterEffect="1"/>
                                        <p:tgtEl>
                                          <p:spTgt spid="1082373">
                                            <p:txEl>
                                              <p:pRg st="1" end="1"/>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1082373">
                                            <p:txEl>
                                              <p:pRg st="2" end="2"/>
                                            </p:txEl>
                                          </p:spTgt>
                                        </p:tgtEl>
                                        <p:attrNameLst>
                                          <p:attrName>style.visibility</p:attrName>
                                        </p:attrNameLst>
                                      </p:cBhvr>
                                      <p:to>
                                        <p:strVal val="visible"/>
                                      </p:to>
                                    </p:set>
                                    <p:anim calcmode="lin" valueType="num">
                                      <p:cBhvr>
                                        <p:cTn id="19" dur="500" fill="hold"/>
                                        <p:tgtEl>
                                          <p:spTgt spid="1082373">
                                            <p:txEl>
                                              <p:pRg st="2" end="2"/>
                                            </p:txEl>
                                          </p:spTgt>
                                        </p:tgtEl>
                                        <p:attrNameLst>
                                          <p:attrName>ppt_w</p:attrName>
                                        </p:attrNameLst>
                                      </p:cBhvr>
                                      <p:tavLst>
                                        <p:tav tm="0">
                                          <p:val>
                                            <p:strVal val="2/3*#ppt_w"/>
                                          </p:val>
                                        </p:tav>
                                        <p:tav tm="100000">
                                          <p:val>
                                            <p:strVal val="#ppt_w"/>
                                          </p:val>
                                        </p:tav>
                                      </p:tavLst>
                                    </p:anim>
                                    <p:anim calcmode="lin" valueType="num">
                                      <p:cBhvr>
                                        <p:cTn id="20" dur="500" fill="hold"/>
                                        <p:tgtEl>
                                          <p:spTgt spid="1082373">
                                            <p:txEl>
                                              <p:pRg st="2" end="2"/>
                                            </p:txEl>
                                          </p:spTgt>
                                        </p:tgtEl>
                                        <p:attrNameLst>
                                          <p:attrName>ppt_h</p:attrName>
                                        </p:attrNameLst>
                                      </p:cBhvr>
                                      <p:tavLst>
                                        <p:tav tm="0">
                                          <p:val>
                                            <p:strVal val="2/3*#ppt_h"/>
                                          </p:val>
                                        </p:tav>
                                        <p:tav tm="100000">
                                          <p:val>
                                            <p:strVal val="#ppt_h"/>
                                          </p:val>
                                        </p:tav>
                                      </p:tavLst>
                                    </p:anim>
                                  </p:childTnLst>
                                  <p:subTnLst>
                                    <p:animClr clrSpc="rgb" dir="cw">
                                      <p:cBhvr override="childStyle">
                                        <p:cTn dur="1" fill="hold" display="0" masterRel="nextClick" afterEffect="1"/>
                                        <p:tgtEl>
                                          <p:spTgt spid="1082373">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237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solidFill>
                  <a:schemeClr val="accent1">
                    <a:satMod val="150000"/>
                  </a:schemeClr>
                </a:solidFill>
                <a:latin typeface="Arial" pitchFamily="34" charset="0"/>
                <a:cs typeface="Arial" pitchFamily="34" charset="0"/>
              </a:rPr>
              <a:t>Alcance del estudio de la economía</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p:txBody>
          <a:bodyPr rtlCol="0">
            <a:normAutofit lnSpcReduction="10000"/>
          </a:bodyPr>
          <a:lstStyle/>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La economía también estudia la localización de las ciudades para explicar porque en ciudades como Monterrey las personas con mayores recursos económicos buscan habitar en los cerros.</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La organización industrial, porque razón en 2006 cuando Movistar inició con las llamadas de 30 minutos a $5.75 enseguida </a:t>
            </a:r>
            <a:r>
              <a:rPr lang="es-ES" dirty="0" err="1" smtClean="0">
                <a:latin typeface="Arial" pitchFamily="34" charset="0"/>
                <a:cs typeface="Arial" pitchFamily="34" charset="0"/>
              </a:rPr>
              <a:t>Telcel</a:t>
            </a:r>
            <a:r>
              <a:rPr lang="es-ES" dirty="0" smtClean="0">
                <a:latin typeface="Arial" pitchFamily="34" charset="0"/>
                <a:cs typeface="Arial" pitchFamily="34" charset="0"/>
              </a:rPr>
              <a:t> utilizó la misma estrategia.</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endParaRPr lang="es-MX" dirty="0">
              <a:latin typeface="Arial" pitchFamily="34" charset="0"/>
              <a:cs typeface="Arial" pitchFamily="34" charset="0"/>
            </a:endParaRPr>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solidFill>
                  <a:schemeClr val="accent1">
                    <a:satMod val="150000"/>
                  </a:schemeClr>
                </a:solidFill>
                <a:latin typeface="Arial" pitchFamily="34" charset="0"/>
                <a:cs typeface="Arial" pitchFamily="34" charset="0"/>
              </a:rPr>
              <a:t>Alcance del estudio de la economía</a:t>
            </a:r>
            <a:endParaRPr lang="es-MX" dirty="0">
              <a:solidFill>
                <a:schemeClr val="accent1">
                  <a:satMod val="150000"/>
                </a:schemeClr>
              </a:solidFill>
              <a:latin typeface="Arial" pitchFamily="34" charset="0"/>
              <a:cs typeface="Arial" pitchFamily="34" charset="0"/>
            </a:endParaRPr>
          </a:p>
        </p:txBody>
      </p:sp>
      <p:sp>
        <p:nvSpPr>
          <p:cNvPr id="3" name="2 Marcador de contenido"/>
          <p:cNvSpPr>
            <a:spLocks noGrp="1"/>
          </p:cNvSpPr>
          <p:nvPr>
            <p:ph idx="1"/>
          </p:nvPr>
        </p:nvSpPr>
        <p:spPr>
          <a:xfrm>
            <a:off x="457200" y="1628775"/>
            <a:ext cx="8229600" cy="4895850"/>
          </a:xfrm>
        </p:spPr>
        <p:txBody>
          <a:bodyPr rtlCol="0">
            <a:normAutofit fontScale="85000" lnSpcReduction="20000"/>
          </a:bodyPr>
          <a:lstStyle/>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El comercio internacional, para comprender porque el intercambio entre países es mutuamente beneficioso y entender los beneficios del Tratado de Libre Comercio.</a:t>
            </a:r>
            <a:endParaRPr lang="es-MX" dirty="0" smtClean="0">
              <a:latin typeface="Arial" pitchFamily="34" charset="0"/>
              <a:cs typeface="Arial" pitchFamily="34" charset="0"/>
            </a:endParaRPr>
          </a:p>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La economía política, para comprender porque razón en democracia no siempre gana la mejor opción, entender porque ante un poder legislativo bipartidista o </a:t>
            </a:r>
            <a:r>
              <a:rPr lang="es-ES" dirty="0" err="1" smtClean="0">
                <a:latin typeface="Arial" pitchFamily="34" charset="0"/>
                <a:cs typeface="Arial" pitchFamily="34" charset="0"/>
              </a:rPr>
              <a:t>tripartidista</a:t>
            </a:r>
            <a:r>
              <a:rPr lang="es-ES" dirty="0" smtClean="0">
                <a:latin typeface="Arial" pitchFamily="34" charset="0"/>
                <a:cs typeface="Arial" pitchFamily="34" charset="0"/>
              </a:rPr>
              <a:t> no pueden ponerse de acuerdo para aprobar las reformas necesarias que necesita el país.</a:t>
            </a:r>
          </a:p>
          <a:p>
            <a:pPr marL="438912" indent="-320040" fontAlgn="auto">
              <a:spcBef>
                <a:spcPts val="0"/>
              </a:spcBef>
              <a:spcAft>
                <a:spcPts val="0"/>
              </a:spcAft>
              <a:buFont typeface="Wingdings 2"/>
              <a:buChar char=""/>
              <a:defRPr/>
            </a:pPr>
            <a:r>
              <a:rPr lang="es-ES" dirty="0" smtClean="0">
                <a:latin typeface="Arial" pitchFamily="34" charset="0"/>
                <a:cs typeface="Arial" pitchFamily="34" charset="0"/>
              </a:rPr>
              <a:t>Esto y mucho más es el campo de estudio de la economía. Por lo pronto en nuestro curso abordaremos únicamente las dos principales ramas de la ciencia económica. </a:t>
            </a:r>
            <a:endParaRPr lang="es-MX" dirty="0" smtClean="0">
              <a:latin typeface="Arial" pitchFamily="34" charset="0"/>
              <a:cs typeface="Arial" pitchFamily="34" charset="0"/>
            </a:endParaRPr>
          </a:p>
        </p:txBody>
      </p:sp>
    </p:spTree>
  </p:cSld>
  <p:clrMapOvr>
    <a:masterClrMapping/>
  </p:clrMapOvr>
  <p:transition spd="med">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190</TotalTime>
  <Pages>64</Pages>
  <Words>2258</Words>
  <Application>Microsoft Office PowerPoint</Application>
  <PresentationFormat>Presentación en pantalla (4:3)</PresentationFormat>
  <Paragraphs>363</Paragraphs>
  <Slides>50</Slides>
  <Notes>50</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1</vt:i4>
      </vt:variant>
      <vt:variant>
        <vt:lpstr>Títulos de diapositiva</vt:lpstr>
      </vt:variant>
      <vt:variant>
        <vt:i4>50</vt:i4>
      </vt:variant>
    </vt:vector>
  </HeadingPairs>
  <TitlesOfParts>
    <vt:vector size="60" baseType="lpstr">
      <vt:lpstr>Times New Roman</vt:lpstr>
      <vt:lpstr>Arial</vt:lpstr>
      <vt:lpstr>Corbel</vt:lpstr>
      <vt:lpstr>Wingdings 2</vt:lpstr>
      <vt:lpstr>Wingdings</vt:lpstr>
      <vt:lpstr>Wingdings 3</vt:lpstr>
      <vt:lpstr>Monotype Sorts</vt:lpstr>
      <vt:lpstr>Arial Narrow</vt:lpstr>
      <vt:lpstr>Módulo</vt:lpstr>
      <vt:lpstr>Equation</vt:lpstr>
      <vt:lpstr>La economía actualmente</vt:lpstr>
      <vt:lpstr>Introducción </vt:lpstr>
      <vt:lpstr>Introducción</vt:lpstr>
      <vt:lpstr>Introducción</vt:lpstr>
      <vt:lpstr>Todo campo de estudio tiene  su propia terminología</vt:lpstr>
      <vt:lpstr>La economía también… </vt:lpstr>
      <vt:lpstr>La economía nos conduce a. . . . </vt:lpstr>
      <vt:lpstr>Alcance del estudio de la economía</vt:lpstr>
      <vt:lpstr>Alcance del estudio de la economía</vt:lpstr>
      <vt:lpstr>Microeconomía y Macroeconomía</vt:lpstr>
      <vt:lpstr>La Economía Normativa y la Economía Positiva</vt:lpstr>
      <vt:lpstr>Economía positiva </vt:lpstr>
      <vt:lpstr>Enfoque Normativo </vt:lpstr>
      <vt:lpstr>Análisis Positivo versus Análisis Normativo</vt:lpstr>
      <vt:lpstr>¿Afirmaciones Positivas o Normativas?</vt:lpstr>
      <vt:lpstr>Diapositiva 16</vt:lpstr>
      <vt:lpstr>Diapositiva 17</vt:lpstr>
      <vt:lpstr>Diapositiva 18</vt:lpstr>
      <vt:lpstr>Las dos frases más usadas en economía</vt:lpstr>
      <vt:lpstr>Las dos frases más usadas en economía</vt:lpstr>
      <vt:lpstr>Los dos errores más comunes en la formulación de teoría económica</vt:lpstr>
      <vt:lpstr>Falacia de Composición</vt:lpstr>
      <vt:lpstr>Falacia post hoc</vt:lpstr>
      <vt:lpstr>¿Por qué tienen desacuerdos los Economistas?</vt:lpstr>
      <vt:lpstr>Algunos ejemplos acerca de los cuales la mayor parte de economistas está de acuerdo</vt:lpstr>
      <vt:lpstr>Diapositiva 26</vt:lpstr>
      <vt:lpstr>Escasez y Elección </vt:lpstr>
      <vt:lpstr>Modelos económicos  </vt:lpstr>
      <vt:lpstr>Modelos Económicos</vt:lpstr>
      <vt:lpstr>El modelo de flujo circular</vt:lpstr>
      <vt:lpstr>Diagrama de Flujo Circular</vt:lpstr>
      <vt:lpstr>Diagrama de Flujo Circular</vt:lpstr>
      <vt:lpstr>Diagrama de Flujo Circular</vt:lpstr>
      <vt:lpstr>Diagrama de Flujo Circular</vt:lpstr>
      <vt:lpstr>Frontera de Posibilidades de Producción</vt:lpstr>
      <vt:lpstr>La Frontera de  Posibilidades de Producción</vt:lpstr>
      <vt:lpstr>La Frontera de  Posibilidades de Producción</vt:lpstr>
      <vt:lpstr>La Frontera de  Posibilidades de Producción</vt:lpstr>
      <vt:lpstr>Frontera de Posibilidades de Producción</vt:lpstr>
      <vt:lpstr>Diapositiva 40</vt:lpstr>
      <vt:lpstr>Conceptos ilustrados por la Frontera de Posibilidades de Producción</vt:lpstr>
      <vt:lpstr>La Frontera de  Posibilidades de Producción</vt:lpstr>
      <vt:lpstr>La Frontera de  Posibilidades de Producción</vt:lpstr>
      <vt:lpstr>La Frontera de  Posibilidades de Producción</vt:lpstr>
      <vt:lpstr>La Frontera de  Posibilidades de Producción</vt:lpstr>
      <vt:lpstr>Desplazamiento de la curva de posibilidades de producción como explicación al  crecimiento económico </vt:lpstr>
      <vt:lpstr>Desplazamiento de la curva de posibilidades de producción como explicación al  crecimiento económico </vt:lpstr>
      <vt:lpstr>Diapositiva 48</vt:lpstr>
      <vt:lpstr>Desplazamiento</vt:lpstr>
      <vt:lpstr>Desplazamiento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Economia</dc:title>
  <dc:subject>Five Debates Over Macroeconomic Policies</dc:subject>
  <dc:creator>Cesar Octavio</dc:creator>
  <cp:keywords>Economia</cp:keywords>
  <cp:lastModifiedBy>Usuario</cp:lastModifiedBy>
  <cp:revision>140</cp:revision>
  <cp:lastPrinted>2001-08-28T17:44:25Z</cp:lastPrinted>
  <dcterms:created xsi:type="dcterms:W3CDTF">1998-06-22T00:04:04Z</dcterms:created>
  <dcterms:modified xsi:type="dcterms:W3CDTF">2012-01-22T22:30:39Z</dcterms:modified>
</cp:coreProperties>
</file>