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57" r:id="rId2"/>
    <p:sldId id="257" r:id="rId3"/>
    <p:sldId id="259" r:id="rId4"/>
    <p:sldId id="268" r:id="rId5"/>
    <p:sldId id="335" r:id="rId6"/>
    <p:sldId id="271" r:id="rId7"/>
    <p:sldId id="336" r:id="rId8"/>
    <p:sldId id="260" r:id="rId9"/>
    <p:sldId id="353" r:id="rId10"/>
    <p:sldId id="261" r:id="rId11"/>
    <p:sldId id="262" r:id="rId12"/>
    <p:sldId id="337" r:id="rId13"/>
    <p:sldId id="354" r:id="rId14"/>
    <p:sldId id="355" r:id="rId15"/>
    <p:sldId id="356" r:id="rId16"/>
    <p:sldId id="341" r:id="rId17"/>
    <p:sldId id="276" r:id="rId18"/>
    <p:sldId id="277" r:id="rId19"/>
    <p:sldId id="281" r:id="rId20"/>
    <p:sldId id="282" r:id="rId21"/>
    <p:sldId id="280" r:id="rId22"/>
    <p:sldId id="283" r:id="rId23"/>
    <p:sldId id="344" r:id="rId24"/>
    <p:sldId id="284" r:id="rId25"/>
    <p:sldId id="286" r:id="rId26"/>
    <p:sldId id="287" r:id="rId27"/>
    <p:sldId id="345" r:id="rId28"/>
    <p:sldId id="320" r:id="rId29"/>
  </p:sldIdLst>
  <p:sldSz cx="9144000" cy="6858000" type="screen4x3"/>
  <p:notesSz cx="69961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DE381C"/>
    <a:srgbClr val="7A0014"/>
    <a:srgbClr val="CC4A22"/>
    <a:srgbClr val="000000"/>
    <a:srgbClr val="F09A0E"/>
    <a:srgbClr val="474A81"/>
    <a:srgbClr val="F9D8A3"/>
    <a:srgbClr val="B000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28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B1E0C352-22C7-49B7-B966-70F74D1D6E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070B295C-CE4B-4CF5-890B-45477111DD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4387" cy="3468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2921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8" tIns="46834" rIns="93668" bIns="46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77879-44D5-4687-AFAA-087690A69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4C2EE-7804-44DB-9F7B-499EEFC3A61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6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6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097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72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3CAB3-5DFC-4225-9365-8F9282A95C4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7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7</a:t>
            </a:r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1994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199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96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3BA30-92C0-4B64-87AE-3B45B6AC9A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8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7</a:t>
            </a: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301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20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BF11C-38CA-4C20-9D99-2811947821F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8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7</a:t>
            </a:r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404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44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15F67-155C-439C-8506-78DA9748546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8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7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506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8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9BADD-354D-48D2-B7E7-339BB4F288B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8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7</a:t>
            </a: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609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92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88FF2-1CCE-48D9-8E02-DF8EAEF8686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8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7</a:t>
            </a: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711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16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E93F7-C9B6-45F0-9285-A7455D01984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21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8138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813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40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8CA3E-CEE7-4565-9943-F9F44B851B4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22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9162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916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9164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1F9C0-F754-4379-8E4C-E28EED60C75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26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018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8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256EE-CDFD-42EA-A181-C30C87E9C3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</a:t>
            </a:r>
          </a:p>
        </p:txBody>
      </p:sp>
      <p:sp>
        <p:nvSpPr>
          <p:cNvPr id="32777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277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80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AA842-93A9-4209-9495-88351CE364B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27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51209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1210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121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12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AFD9D-A564-4CCA-9103-AC4586F9547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25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2234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223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36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C3297-02B0-4F20-8E06-B25BB1D7C22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28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325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60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A6C45-704B-4326-B76F-2024CF6E1B0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12267-AD6A-420A-AB96-522E0725B42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29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19</a:t>
            </a:r>
          </a:p>
        </p:txBody>
      </p:sp>
      <p:sp>
        <p:nvSpPr>
          <p:cNvPr id="55305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5306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530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8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03F4D-A452-4D98-A9A4-C2281A7C8FE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31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20</a:t>
            </a:r>
          </a:p>
        </p:txBody>
      </p: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6330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633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32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404FE-42C3-4586-AF36-278B321E2B8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21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7354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735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56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A8900-AFEC-49DB-9849-492830FB4A2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8376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21</a:t>
            </a:r>
          </a:p>
        </p:txBody>
      </p:sp>
      <p:sp>
        <p:nvSpPr>
          <p:cNvPr id="58377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5837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80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D1DA2-DCD7-4651-AB4C-0E478DF61EC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3D6D0-E9BC-4525-9AF1-CA85244F8F6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4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5</a:t>
            </a:r>
          </a:p>
        </p:txBody>
      </p:sp>
      <p:sp>
        <p:nvSpPr>
          <p:cNvPr id="33801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380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804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A179D-9D92-4F8A-8955-10C5D9A830C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13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8</a:t>
            </a: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482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8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E8701-FA5C-48BA-9B53-B9BA2621D76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13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8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585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52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924E1-6A1D-44AC-8183-5E921442A2C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10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687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76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50177-A2F9-450D-9EC5-A00E9349E95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0E0D8-9D08-43ED-8BE2-DFEDE0D825E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5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6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892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24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58E7A-ECDE-4E07-BC72-AB6FBB36204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20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11</a:t>
            </a: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3994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8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D659-04ED-4034-BAE3-EA225CD51F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BE95-DC4E-4220-9DED-AAD29B6995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7950" y="533400"/>
            <a:ext cx="2000250" cy="5562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848350" cy="5562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AE0B8-A573-41FC-A7CB-C9555518BE5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8ECF4-458E-478A-AA87-9A3F0911D9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B7C18-5EF0-438E-9128-7467D2B112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98981-B7D3-47D1-9848-D13B0EC127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5191-9E4B-471F-ADB2-1D3B3A800B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A365B-1AC5-4BDF-9484-1F3ACBEBDA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51C57-2B23-4A06-BF08-7DECEBA3FE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A4C08-2553-48F1-BFFC-26959B528F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FC9AA-CC43-4369-9360-1962F805FD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A3B5B-002B-4431-B6CC-584883DC79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81C93-9AE1-4F6E-82C6-4F99E63AEC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144E2162-CE21-4A5E-B9AE-F18F228B4B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s-MX"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s-MX"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 algn="ctr" eaLnBrk="0" hangingPunct="0">
              <a:defRPr/>
            </a:pPr>
            <a:endParaRPr lang="es-MX" sz="14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/>
        <a:buChar char="n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Hoja_de_c_lculo_de_Microsoft_Office_Excel_97-20031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Elasticidad y sus Aplicaciones</a:t>
            </a:r>
            <a:endParaRPr lang="es-MX" smtClean="0"/>
          </a:p>
        </p:txBody>
      </p:sp>
      <p:sp>
        <p:nvSpPr>
          <p:cNvPr id="6147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Capitulo 5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404813"/>
            <a:ext cx="7086600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r>
              <a:rPr lang="es-MX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ECONOMÍA   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79388" y="5589588"/>
            <a:ext cx="72009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800" b="1"/>
              <a:t>Lic. César Octavio Contreras</a:t>
            </a:r>
          </a:p>
          <a:p>
            <a:pPr eaLnBrk="0" hangingPunct="0">
              <a:spcBef>
                <a:spcPct val="50000"/>
              </a:spcBef>
            </a:pPr>
            <a:r>
              <a:rPr lang="es-MX" sz="1800"/>
              <a:t>Web: www.cesaroctavio.org</a:t>
            </a:r>
            <a:br>
              <a:rPr lang="es-MX" sz="1800"/>
            </a:br>
            <a:r>
              <a:rPr lang="es-MX" sz="1800"/>
              <a:t>Mail: c_contreras@live.com.mx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Rangos de Elasticidad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spcBef>
                <a:spcPct val="6000"/>
              </a:spcBef>
              <a:buClr>
                <a:srgbClr val="F09A0E"/>
              </a:buClr>
              <a:buFont typeface="Monotype Sorts"/>
              <a:buChar char="u"/>
              <a:tabLst>
                <a:tab pos="800100" algn="l"/>
              </a:tabLst>
            </a:pPr>
            <a:r>
              <a:rPr lang="en-US" i="1" smtClean="0">
                <a:solidFill>
                  <a:srgbClr val="B0001D"/>
                </a:solidFill>
              </a:rPr>
              <a:t>Perfectamente Inelástica</a:t>
            </a:r>
            <a:endParaRPr lang="en-US" smtClean="0">
              <a:solidFill>
                <a:srgbClr val="B0001D"/>
              </a:solidFill>
            </a:endParaRPr>
          </a:p>
          <a:p>
            <a:pPr>
              <a:spcBef>
                <a:spcPct val="6000"/>
              </a:spcBef>
              <a:buClr>
                <a:srgbClr val="F09A0E"/>
              </a:buClr>
              <a:buFont typeface="Monotype Sorts"/>
              <a:buNone/>
              <a:tabLst>
                <a:tab pos="80010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cantidad demandada no responde al cambio en el precio.</a:t>
            </a:r>
          </a:p>
          <a:p>
            <a:pPr>
              <a:spcBef>
                <a:spcPct val="6000"/>
              </a:spcBef>
              <a:buClr>
                <a:srgbClr val="F09A0E"/>
              </a:buClr>
              <a:buFont typeface="Monotype Sorts"/>
              <a:buChar char="u"/>
              <a:tabLst>
                <a:tab pos="800100" algn="l"/>
              </a:tabLst>
            </a:pPr>
            <a:r>
              <a:rPr lang="en-US" i="1" smtClean="0">
                <a:solidFill>
                  <a:srgbClr val="B0001D"/>
                </a:solidFill>
              </a:rPr>
              <a:t>Perfectamente Elástica</a:t>
            </a:r>
            <a:endParaRPr lang="en-US" smtClean="0">
              <a:solidFill>
                <a:srgbClr val="B0001D"/>
              </a:solidFill>
            </a:endParaRPr>
          </a:p>
          <a:p>
            <a:pPr>
              <a:spcBef>
                <a:spcPct val="6000"/>
              </a:spcBef>
              <a:buClr>
                <a:srgbClr val="F09A0E"/>
              </a:buClr>
              <a:buFont typeface="Monotype Sorts"/>
              <a:buNone/>
              <a:tabLst>
                <a:tab pos="80010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cantidad demandada cambia infinitamente con cualquier cambio en el precio.</a:t>
            </a:r>
            <a:endParaRPr lang="en-US" sz="2800" smtClean="0"/>
          </a:p>
          <a:p>
            <a:pPr>
              <a:spcBef>
                <a:spcPct val="6000"/>
              </a:spcBef>
              <a:buClr>
                <a:srgbClr val="F09A0E"/>
              </a:buClr>
              <a:buFont typeface="Monotype Sorts"/>
              <a:buChar char="u"/>
              <a:tabLst>
                <a:tab pos="800100" algn="l"/>
              </a:tabLst>
            </a:pPr>
            <a:r>
              <a:rPr lang="en-US" i="1" smtClean="0">
                <a:solidFill>
                  <a:srgbClr val="B0001D"/>
                </a:solidFill>
              </a:rPr>
              <a:t>Elasticidad Unitaria</a:t>
            </a:r>
            <a:endParaRPr lang="en-US" smtClean="0">
              <a:solidFill>
                <a:srgbClr val="B0001D"/>
              </a:solidFill>
            </a:endParaRPr>
          </a:p>
          <a:p>
            <a:pPr>
              <a:spcBef>
                <a:spcPct val="6000"/>
              </a:spcBef>
              <a:buClr>
                <a:srgbClr val="F09A0E"/>
              </a:buClr>
              <a:buFont typeface="Monotype Sorts"/>
              <a:buNone/>
              <a:tabLst>
                <a:tab pos="80010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cantidad demandada cambia en el mismo porcentaje que el cambio en el precio.</a:t>
            </a:r>
            <a:endParaRPr lang="en-US" sz="28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Variedad de curvas de demanda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5867400" cy="4486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>
                <a:solidFill>
                  <a:srgbClr val="474A81"/>
                </a:solidFill>
                <a:cs typeface="+mn-cs"/>
              </a:rPr>
              <a:t>Como la elasticidad precio de demanda mide cuánto cambia la cantidad demandada en respuesta a un cambio en el precio, está estrechamente relacionada con la pendiente de la curva de demanda.</a:t>
            </a:r>
            <a:endParaRPr lang="en-US" sz="3600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1066800"/>
          </a:xfrm>
        </p:spPr>
        <p:txBody>
          <a:bodyPr/>
          <a:lstStyle/>
          <a:p>
            <a:pPr algn="ctr">
              <a:defRPr/>
            </a:pPr>
            <a:r>
              <a:rPr lang="en-US" sz="3400" smtClean="0">
                <a:solidFill>
                  <a:srgbClr val="7A0014"/>
                </a:solidFill>
              </a:rPr>
              <a:t>Demanda Perfectamente Inelástica</a:t>
            </a:r>
            <a:br>
              <a:rPr lang="en-US" sz="3400" smtClean="0">
                <a:solidFill>
                  <a:srgbClr val="7A0014"/>
                </a:solidFill>
              </a:rPr>
            </a:br>
            <a:r>
              <a:rPr lang="en-US" sz="3400" smtClean="0">
                <a:solidFill>
                  <a:srgbClr val="7A0014"/>
                </a:solidFill>
              </a:rPr>
              <a:t>Elasticidad = 0</a:t>
            </a:r>
            <a:endParaRPr lang="en-US" sz="34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4339" name="Line 1046"/>
          <p:cNvSpPr>
            <a:spLocks noChangeShapeType="1"/>
          </p:cNvSpPr>
          <p:nvPr/>
        </p:nvSpPr>
        <p:spPr bwMode="auto">
          <a:xfrm>
            <a:off x="1905000" y="1905000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4340" name="Line 1047"/>
          <p:cNvSpPr>
            <a:spLocks noChangeShapeType="1"/>
          </p:cNvSpPr>
          <p:nvPr/>
        </p:nvSpPr>
        <p:spPr bwMode="auto">
          <a:xfrm>
            <a:off x="1905000" y="5715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4341" name="Rectangle 1048"/>
          <p:cNvSpPr>
            <a:spLocks noChangeArrowheads="1"/>
          </p:cNvSpPr>
          <p:nvPr/>
        </p:nvSpPr>
        <p:spPr bwMode="auto">
          <a:xfrm>
            <a:off x="6858000" y="5638800"/>
            <a:ext cx="1168400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14342" name="Rectangle 1049"/>
          <p:cNvSpPr>
            <a:spLocks noChangeArrowheads="1"/>
          </p:cNvSpPr>
          <p:nvPr/>
        </p:nvSpPr>
        <p:spPr bwMode="auto">
          <a:xfrm>
            <a:off x="1066800" y="1752600"/>
            <a:ext cx="917575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grpSp>
        <p:nvGrpSpPr>
          <p:cNvPr id="2" name="Group 1062"/>
          <p:cNvGrpSpPr>
            <a:grpSpLocks/>
          </p:cNvGrpSpPr>
          <p:nvPr/>
        </p:nvGrpSpPr>
        <p:grpSpPr bwMode="auto">
          <a:xfrm>
            <a:off x="1600200" y="3581400"/>
            <a:ext cx="2590800" cy="442913"/>
            <a:chOff x="1008" y="2256"/>
            <a:chExt cx="1632" cy="279"/>
          </a:xfrm>
        </p:grpSpPr>
        <p:sp>
          <p:nvSpPr>
            <p:cNvPr id="14355" name="Rectangle 1052"/>
            <p:cNvSpPr>
              <a:spLocks noChangeArrowheads="1"/>
            </p:cNvSpPr>
            <p:nvPr/>
          </p:nvSpPr>
          <p:spPr bwMode="auto">
            <a:xfrm>
              <a:off x="1008" y="2256"/>
              <a:ext cx="200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14356" name="Line 1054"/>
            <p:cNvSpPr>
              <a:spLocks noChangeShapeType="1"/>
            </p:cNvSpPr>
            <p:nvPr/>
          </p:nvSpPr>
          <p:spPr bwMode="auto">
            <a:xfrm>
              <a:off x="1200" y="2400"/>
              <a:ext cx="1440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" name="Group 1063"/>
          <p:cNvGrpSpPr>
            <a:grpSpLocks/>
          </p:cNvGrpSpPr>
          <p:nvPr/>
        </p:nvGrpSpPr>
        <p:grpSpPr bwMode="auto">
          <a:xfrm>
            <a:off x="1447800" y="2895600"/>
            <a:ext cx="2743200" cy="442913"/>
            <a:chOff x="912" y="1824"/>
            <a:chExt cx="1728" cy="279"/>
          </a:xfrm>
        </p:grpSpPr>
        <p:sp>
          <p:nvSpPr>
            <p:cNvPr id="14353" name="Rectangle 1053"/>
            <p:cNvSpPr>
              <a:spLocks noChangeArrowheads="1"/>
            </p:cNvSpPr>
            <p:nvPr/>
          </p:nvSpPr>
          <p:spPr bwMode="auto">
            <a:xfrm>
              <a:off x="912" y="1824"/>
              <a:ext cx="284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$5</a:t>
              </a:r>
            </a:p>
          </p:txBody>
        </p:sp>
        <p:sp>
          <p:nvSpPr>
            <p:cNvPr id="14354" name="Line 1055"/>
            <p:cNvSpPr>
              <a:spLocks noChangeShapeType="1"/>
            </p:cNvSpPr>
            <p:nvPr/>
          </p:nvSpPr>
          <p:spPr bwMode="auto">
            <a:xfrm>
              <a:off x="1248" y="1968"/>
              <a:ext cx="1392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1061"/>
          <p:cNvGrpSpPr>
            <a:grpSpLocks/>
          </p:cNvGrpSpPr>
          <p:nvPr/>
        </p:nvGrpSpPr>
        <p:grpSpPr bwMode="auto">
          <a:xfrm>
            <a:off x="3886200" y="1828800"/>
            <a:ext cx="1643063" cy="4329113"/>
            <a:chOff x="2448" y="1152"/>
            <a:chExt cx="1035" cy="2727"/>
          </a:xfrm>
        </p:grpSpPr>
        <p:sp>
          <p:nvSpPr>
            <p:cNvPr id="14350" name="Rectangle 1050"/>
            <p:cNvSpPr>
              <a:spLocks noChangeArrowheads="1"/>
            </p:cNvSpPr>
            <p:nvPr/>
          </p:nvSpPr>
          <p:spPr bwMode="auto">
            <a:xfrm>
              <a:off x="2688" y="1152"/>
              <a:ext cx="795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Demanda</a:t>
              </a:r>
            </a:p>
          </p:txBody>
        </p:sp>
        <p:sp>
          <p:nvSpPr>
            <p:cNvPr id="14351" name="Line 1051"/>
            <p:cNvSpPr>
              <a:spLocks noChangeShapeType="1"/>
            </p:cNvSpPr>
            <p:nvPr/>
          </p:nvSpPr>
          <p:spPr bwMode="auto">
            <a:xfrm flipV="1">
              <a:off x="2640" y="1296"/>
              <a:ext cx="0" cy="2304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4352" name="Rectangle 1056"/>
            <p:cNvSpPr>
              <a:spLocks noChangeArrowheads="1"/>
            </p:cNvSpPr>
            <p:nvPr/>
          </p:nvSpPr>
          <p:spPr bwMode="auto">
            <a:xfrm>
              <a:off x="2448" y="3600"/>
              <a:ext cx="368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100</a:t>
              </a:r>
            </a:p>
          </p:txBody>
        </p:sp>
      </p:grpSp>
      <p:sp>
        <p:nvSpPr>
          <p:cNvPr id="164897" name="Rectangle 1057"/>
          <p:cNvSpPr>
            <a:spLocks noChangeArrowheads="1"/>
          </p:cNvSpPr>
          <p:nvPr/>
        </p:nvSpPr>
        <p:spPr bwMode="auto">
          <a:xfrm>
            <a:off x="2133600" y="6019800"/>
            <a:ext cx="6013450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2. ...deja la cantidad demandada sin cambio alguno</a:t>
            </a:r>
          </a:p>
        </p:txBody>
      </p:sp>
      <p:grpSp>
        <p:nvGrpSpPr>
          <p:cNvPr id="5" name="Group 1064"/>
          <p:cNvGrpSpPr>
            <a:grpSpLocks/>
          </p:cNvGrpSpPr>
          <p:nvPr/>
        </p:nvGrpSpPr>
        <p:grpSpPr bwMode="auto">
          <a:xfrm>
            <a:off x="146050" y="3003550"/>
            <a:ext cx="1981200" cy="1127125"/>
            <a:chOff x="192" y="1892"/>
            <a:chExt cx="1248" cy="710"/>
          </a:xfrm>
        </p:grpSpPr>
        <p:sp>
          <p:nvSpPr>
            <p:cNvPr id="14348" name="Rectangle 1058"/>
            <p:cNvSpPr>
              <a:spLocks noChangeArrowheads="1"/>
            </p:cNvSpPr>
            <p:nvPr/>
          </p:nvSpPr>
          <p:spPr bwMode="auto">
            <a:xfrm>
              <a:off x="192" y="1892"/>
              <a:ext cx="1215" cy="7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/>
              </a:r>
              <a:b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1. Un incremento </a:t>
              </a:r>
              <a:b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en el precio...</a:t>
              </a:r>
              <a:b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</a:br>
              <a:endParaRPr lang="en-US" sz="2000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4349" name="AutoShape 1059"/>
            <p:cNvSpPr>
              <a:spLocks noChangeArrowheads="1"/>
            </p:cNvSpPr>
            <p:nvPr/>
          </p:nvSpPr>
          <p:spPr bwMode="auto">
            <a:xfrm>
              <a:off x="1344" y="2016"/>
              <a:ext cx="96" cy="336"/>
            </a:xfrm>
            <a:prstGeom prst="upArrow">
              <a:avLst>
                <a:gd name="adj1" fmla="val 50000"/>
                <a:gd name="adj2" fmla="val 87500"/>
              </a:avLst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Demanda Inelástica</a:t>
            </a:r>
            <a:br>
              <a:rPr lang="en-US" sz="4000" smtClean="0">
                <a:solidFill>
                  <a:srgbClr val="7A0014"/>
                </a:solidFill>
              </a:rPr>
            </a:br>
            <a:r>
              <a:rPr lang="en-US" sz="3600" smtClean="0">
                <a:solidFill>
                  <a:srgbClr val="7A0014"/>
                </a:solidFill>
              </a:rPr>
              <a:t>Elasticidad &lt; 1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1905000" y="1905000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905000" y="5715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858000" y="5638800"/>
            <a:ext cx="1168400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066800" y="1752600"/>
            <a:ext cx="917575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00200" y="3581400"/>
            <a:ext cx="3200400" cy="442913"/>
            <a:chOff x="1008" y="2256"/>
            <a:chExt cx="2016" cy="279"/>
          </a:xfrm>
        </p:grpSpPr>
        <p:sp>
          <p:nvSpPr>
            <p:cNvPr id="15386" name="Rectangle 10"/>
            <p:cNvSpPr>
              <a:spLocks noChangeArrowheads="1"/>
            </p:cNvSpPr>
            <p:nvPr/>
          </p:nvSpPr>
          <p:spPr bwMode="auto">
            <a:xfrm>
              <a:off x="1008" y="2256"/>
              <a:ext cx="200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15387" name="Line 12"/>
            <p:cNvSpPr>
              <a:spLocks noChangeShapeType="1"/>
            </p:cNvSpPr>
            <p:nvPr/>
          </p:nvSpPr>
          <p:spPr bwMode="auto">
            <a:xfrm>
              <a:off x="1200" y="2400"/>
              <a:ext cx="1824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47800" y="2895600"/>
            <a:ext cx="2743200" cy="442913"/>
            <a:chOff x="912" y="1824"/>
            <a:chExt cx="1728" cy="279"/>
          </a:xfrm>
        </p:grpSpPr>
        <p:sp>
          <p:nvSpPr>
            <p:cNvPr id="15384" name="Rectangle 11"/>
            <p:cNvSpPr>
              <a:spLocks noChangeArrowheads="1"/>
            </p:cNvSpPr>
            <p:nvPr/>
          </p:nvSpPr>
          <p:spPr bwMode="auto">
            <a:xfrm>
              <a:off x="912" y="1824"/>
              <a:ext cx="284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$5</a:t>
              </a:r>
            </a:p>
          </p:txBody>
        </p:sp>
        <p:sp>
          <p:nvSpPr>
            <p:cNvPr id="15385" name="Line 13"/>
            <p:cNvSpPr>
              <a:spLocks noChangeShapeType="1"/>
            </p:cNvSpPr>
            <p:nvPr/>
          </p:nvSpPr>
          <p:spPr bwMode="auto">
            <a:xfrm>
              <a:off x="1200" y="1968"/>
              <a:ext cx="1440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04800" y="3003550"/>
            <a:ext cx="1981200" cy="1127125"/>
            <a:chOff x="192" y="1892"/>
            <a:chExt cx="1248" cy="710"/>
          </a:xfrm>
        </p:grpSpPr>
        <p:sp>
          <p:nvSpPr>
            <p:cNvPr id="15382" name="Rectangle 16"/>
            <p:cNvSpPr>
              <a:spLocks noChangeArrowheads="1"/>
            </p:cNvSpPr>
            <p:nvPr/>
          </p:nvSpPr>
          <p:spPr bwMode="auto">
            <a:xfrm>
              <a:off x="192" y="1892"/>
              <a:ext cx="951" cy="7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/>
              </a:r>
              <a:b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1. Un 22% de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incremento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en el precio...</a:t>
              </a:r>
            </a:p>
          </p:txBody>
        </p:sp>
        <p:sp>
          <p:nvSpPr>
            <p:cNvPr id="15383" name="AutoShape 17"/>
            <p:cNvSpPr>
              <a:spLocks noChangeArrowheads="1"/>
            </p:cNvSpPr>
            <p:nvPr/>
          </p:nvSpPr>
          <p:spPr bwMode="auto">
            <a:xfrm>
              <a:off x="1344" y="2016"/>
              <a:ext cx="96" cy="336"/>
            </a:xfrm>
            <a:prstGeom prst="upArrow">
              <a:avLst>
                <a:gd name="adj1" fmla="val 50000"/>
                <a:gd name="adj2" fmla="val 87500"/>
              </a:avLst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962400" y="2514600"/>
            <a:ext cx="3319463" cy="2119313"/>
            <a:chOff x="2496" y="1584"/>
            <a:chExt cx="2091" cy="1335"/>
          </a:xfrm>
        </p:grpSpPr>
        <p:sp>
          <p:nvSpPr>
            <p:cNvPr id="15380" name="Rectangle 9"/>
            <p:cNvSpPr>
              <a:spLocks noChangeArrowheads="1"/>
            </p:cNvSpPr>
            <p:nvPr/>
          </p:nvSpPr>
          <p:spPr bwMode="auto">
            <a:xfrm>
              <a:off x="3792" y="2640"/>
              <a:ext cx="795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Demanda</a:t>
              </a:r>
            </a:p>
          </p:txBody>
        </p:sp>
        <p:sp>
          <p:nvSpPr>
            <p:cNvPr id="15381" name="Freeform 18"/>
            <p:cNvSpPr>
              <a:spLocks/>
            </p:cNvSpPr>
            <p:nvPr/>
          </p:nvSpPr>
          <p:spPr bwMode="auto">
            <a:xfrm>
              <a:off x="2496" y="1584"/>
              <a:ext cx="1296" cy="1248"/>
            </a:xfrm>
            <a:custGeom>
              <a:avLst/>
              <a:gdLst>
                <a:gd name="T0" fmla="*/ 0 w 1296"/>
                <a:gd name="T1" fmla="*/ 0 h 1248"/>
                <a:gd name="T2" fmla="*/ 144 w 1296"/>
                <a:gd name="T3" fmla="*/ 384 h 1248"/>
                <a:gd name="T4" fmla="*/ 576 w 1296"/>
                <a:gd name="T5" fmla="*/ 816 h 1248"/>
                <a:gd name="T6" fmla="*/ 1296 w 1296"/>
                <a:gd name="T7" fmla="*/ 1248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248"/>
                <a:gd name="T14" fmla="*/ 1296 w 1296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248">
                  <a:moveTo>
                    <a:pt x="0" y="0"/>
                  </a:moveTo>
                  <a:cubicBezTo>
                    <a:pt x="24" y="124"/>
                    <a:pt x="48" y="248"/>
                    <a:pt x="144" y="384"/>
                  </a:cubicBezTo>
                  <a:cubicBezTo>
                    <a:pt x="240" y="520"/>
                    <a:pt x="384" y="672"/>
                    <a:pt x="576" y="816"/>
                  </a:cubicBezTo>
                  <a:cubicBezTo>
                    <a:pt x="768" y="960"/>
                    <a:pt x="1032" y="1104"/>
                    <a:pt x="1296" y="1248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4572000" y="3810000"/>
            <a:ext cx="584200" cy="2347913"/>
            <a:chOff x="2880" y="2400"/>
            <a:chExt cx="368" cy="1479"/>
          </a:xfrm>
        </p:grpSpPr>
        <p:sp>
          <p:nvSpPr>
            <p:cNvPr id="15378" name="Rectangle 14"/>
            <p:cNvSpPr>
              <a:spLocks noChangeArrowheads="1"/>
            </p:cNvSpPr>
            <p:nvPr/>
          </p:nvSpPr>
          <p:spPr bwMode="auto">
            <a:xfrm>
              <a:off x="2880" y="3600"/>
              <a:ext cx="368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100</a:t>
              </a:r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>
              <a:off x="3072" y="2400"/>
              <a:ext cx="0" cy="120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62400" y="3124200"/>
            <a:ext cx="450850" cy="3033713"/>
            <a:chOff x="2496" y="1968"/>
            <a:chExt cx="284" cy="1911"/>
          </a:xfrm>
        </p:grpSpPr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2640" y="1968"/>
              <a:ext cx="0" cy="1632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377" name="Rectangle 21"/>
            <p:cNvSpPr>
              <a:spLocks noChangeArrowheads="1"/>
            </p:cNvSpPr>
            <p:nvPr/>
          </p:nvSpPr>
          <p:spPr bwMode="auto">
            <a:xfrm>
              <a:off x="2496" y="3600"/>
              <a:ext cx="284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90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133600" y="5486400"/>
            <a:ext cx="6027738" cy="976313"/>
            <a:chOff x="1344" y="3456"/>
            <a:chExt cx="3797" cy="615"/>
          </a:xfrm>
        </p:grpSpPr>
        <p:sp>
          <p:nvSpPr>
            <p:cNvPr id="15374" name="Rectangle 15"/>
            <p:cNvSpPr>
              <a:spLocks noChangeArrowheads="1"/>
            </p:cNvSpPr>
            <p:nvPr/>
          </p:nvSpPr>
          <p:spPr bwMode="auto">
            <a:xfrm>
              <a:off x="1344" y="3792"/>
              <a:ext cx="3797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2. ...genera una disminución de 11% en la cantidad.</a:t>
              </a:r>
            </a:p>
          </p:txBody>
        </p:sp>
        <p:sp>
          <p:nvSpPr>
            <p:cNvPr id="15375" name="AutoShape 22"/>
            <p:cNvSpPr>
              <a:spLocks noChangeArrowheads="1"/>
            </p:cNvSpPr>
            <p:nvPr/>
          </p:nvSpPr>
          <p:spPr bwMode="auto">
            <a:xfrm>
              <a:off x="2688" y="3456"/>
              <a:ext cx="288" cy="96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10668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Demanda de Elasticidad Unitaria</a:t>
            </a:r>
            <a:r>
              <a:rPr lang="en-US" sz="3600" smtClean="0">
                <a:solidFill>
                  <a:srgbClr val="7A0014"/>
                </a:solidFill>
              </a:rPr>
              <a:t> Elasticidad = 1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387" name="Line 1029"/>
          <p:cNvSpPr>
            <a:spLocks noChangeShapeType="1"/>
          </p:cNvSpPr>
          <p:nvPr/>
        </p:nvSpPr>
        <p:spPr bwMode="auto">
          <a:xfrm>
            <a:off x="1905000" y="1905000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388" name="Line 1030"/>
          <p:cNvSpPr>
            <a:spLocks noChangeShapeType="1"/>
          </p:cNvSpPr>
          <p:nvPr/>
        </p:nvSpPr>
        <p:spPr bwMode="auto">
          <a:xfrm>
            <a:off x="1905000" y="5715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389" name="Rectangle 1031"/>
          <p:cNvSpPr>
            <a:spLocks noChangeArrowheads="1"/>
          </p:cNvSpPr>
          <p:nvPr/>
        </p:nvSpPr>
        <p:spPr bwMode="auto">
          <a:xfrm>
            <a:off x="6858000" y="5638800"/>
            <a:ext cx="1168400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16390" name="Rectangle 1032"/>
          <p:cNvSpPr>
            <a:spLocks noChangeArrowheads="1"/>
          </p:cNvSpPr>
          <p:nvPr/>
        </p:nvSpPr>
        <p:spPr bwMode="auto">
          <a:xfrm>
            <a:off x="1066800" y="1752600"/>
            <a:ext cx="917575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grpSp>
        <p:nvGrpSpPr>
          <p:cNvPr id="2" name="Group 1048"/>
          <p:cNvGrpSpPr>
            <a:grpSpLocks/>
          </p:cNvGrpSpPr>
          <p:nvPr/>
        </p:nvGrpSpPr>
        <p:grpSpPr bwMode="auto">
          <a:xfrm>
            <a:off x="1600200" y="3581400"/>
            <a:ext cx="3581400" cy="442913"/>
            <a:chOff x="1008" y="2256"/>
            <a:chExt cx="2256" cy="279"/>
          </a:xfrm>
        </p:grpSpPr>
        <p:sp>
          <p:nvSpPr>
            <p:cNvPr id="16410" name="Rectangle 1034"/>
            <p:cNvSpPr>
              <a:spLocks noChangeArrowheads="1"/>
            </p:cNvSpPr>
            <p:nvPr/>
          </p:nvSpPr>
          <p:spPr bwMode="auto">
            <a:xfrm>
              <a:off x="1008" y="2256"/>
              <a:ext cx="200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16411" name="Line 1036"/>
            <p:cNvSpPr>
              <a:spLocks noChangeShapeType="1"/>
            </p:cNvSpPr>
            <p:nvPr/>
          </p:nvSpPr>
          <p:spPr bwMode="auto">
            <a:xfrm>
              <a:off x="1200" y="2400"/>
              <a:ext cx="2064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" name="Group 1050"/>
          <p:cNvGrpSpPr>
            <a:grpSpLocks/>
          </p:cNvGrpSpPr>
          <p:nvPr/>
        </p:nvGrpSpPr>
        <p:grpSpPr bwMode="auto">
          <a:xfrm>
            <a:off x="1447800" y="2895600"/>
            <a:ext cx="2819400" cy="442913"/>
            <a:chOff x="912" y="1824"/>
            <a:chExt cx="1776" cy="279"/>
          </a:xfrm>
        </p:grpSpPr>
        <p:sp>
          <p:nvSpPr>
            <p:cNvPr id="16408" name="Rectangle 1035"/>
            <p:cNvSpPr>
              <a:spLocks noChangeArrowheads="1"/>
            </p:cNvSpPr>
            <p:nvPr/>
          </p:nvSpPr>
          <p:spPr bwMode="auto">
            <a:xfrm>
              <a:off x="912" y="1824"/>
              <a:ext cx="284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$5</a:t>
              </a:r>
            </a:p>
          </p:txBody>
        </p:sp>
        <p:sp>
          <p:nvSpPr>
            <p:cNvPr id="16409" name="Line 1037"/>
            <p:cNvSpPr>
              <a:spLocks noChangeShapeType="1"/>
            </p:cNvSpPr>
            <p:nvPr/>
          </p:nvSpPr>
          <p:spPr bwMode="auto">
            <a:xfrm>
              <a:off x="1200" y="1968"/>
              <a:ext cx="1488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1052"/>
          <p:cNvGrpSpPr>
            <a:grpSpLocks/>
          </p:cNvGrpSpPr>
          <p:nvPr/>
        </p:nvGrpSpPr>
        <p:grpSpPr bwMode="auto">
          <a:xfrm>
            <a:off x="304800" y="3003550"/>
            <a:ext cx="2057400" cy="1127125"/>
            <a:chOff x="192" y="1892"/>
            <a:chExt cx="1296" cy="710"/>
          </a:xfrm>
        </p:grpSpPr>
        <p:sp>
          <p:nvSpPr>
            <p:cNvPr id="16406" name="Rectangle 1040"/>
            <p:cNvSpPr>
              <a:spLocks noChangeArrowheads="1"/>
            </p:cNvSpPr>
            <p:nvPr/>
          </p:nvSpPr>
          <p:spPr bwMode="auto">
            <a:xfrm>
              <a:off x="192" y="1892"/>
              <a:ext cx="951" cy="7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/>
              </a:r>
              <a:b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1. Un 22% de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incremento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en el precio...</a:t>
              </a:r>
            </a:p>
          </p:txBody>
        </p:sp>
        <p:sp>
          <p:nvSpPr>
            <p:cNvPr id="16407" name="AutoShape 1041"/>
            <p:cNvSpPr>
              <a:spLocks noChangeArrowheads="1"/>
            </p:cNvSpPr>
            <p:nvPr/>
          </p:nvSpPr>
          <p:spPr bwMode="auto">
            <a:xfrm>
              <a:off x="1344" y="2016"/>
              <a:ext cx="144" cy="336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5" name="Group 1047"/>
          <p:cNvGrpSpPr>
            <a:grpSpLocks/>
          </p:cNvGrpSpPr>
          <p:nvPr/>
        </p:nvGrpSpPr>
        <p:grpSpPr bwMode="auto">
          <a:xfrm>
            <a:off x="3962400" y="2514600"/>
            <a:ext cx="4081463" cy="2119313"/>
            <a:chOff x="2496" y="1584"/>
            <a:chExt cx="2571" cy="1335"/>
          </a:xfrm>
        </p:grpSpPr>
        <p:sp>
          <p:nvSpPr>
            <p:cNvPr id="16404" name="Rectangle 1033"/>
            <p:cNvSpPr>
              <a:spLocks noChangeArrowheads="1"/>
            </p:cNvSpPr>
            <p:nvPr/>
          </p:nvSpPr>
          <p:spPr bwMode="auto">
            <a:xfrm>
              <a:off x="4272" y="2640"/>
              <a:ext cx="795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Demanda</a:t>
              </a:r>
            </a:p>
          </p:txBody>
        </p:sp>
        <p:sp>
          <p:nvSpPr>
            <p:cNvPr id="16405" name="Freeform 1042"/>
            <p:cNvSpPr>
              <a:spLocks/>
            </p:cNvSpPr>
            <p:nvPr/>
          </p:nvSpPr>
          <p:spPr bwMode="auto">
            <a:xfrm>
              <a:off x="2496" y="1584"/>
              <a:ext cx="1584" cy="1152"/>
            </a:xfrm>
            <a:custGeom>
              <a:avLst/>
              <a:gdLst>
                <a:gd name="T0" fmla="*/ 0 w 1296"/>
                <a:gd name="T1" fmla="*/ 0 h 1248"/>
                <a:gd name="T2" fmla="*/ 176 w 1296"/>
                <a:gd name="T3" fmla="*/ 354 h 1248"/>
                <a:gd name="T4" fmla="*/ 704 w 1296"/>
                <a:gd name="T5" fmla="*/ 753 h 1248"/>
                <a:gd name="T6" fmla="*/ 1584 w 1296"/>
                <a:gd name="T7" fmla="*/ 1152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248"/>
                <a:gd name="T14" fmla="*/ 1296 w 1296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248">
                  <a:moveTo>
                    <a:pt x="0" y="0"/>
                  </a:moveTo>
                  <a:cubicBezTo>
                    <a:pt x="24" y="124"/>
                    <a:pt x="48" y="248"/>
                    <a:pt x="144" y="384"/>
                  </a:cubicBezTo>
                  <a:cubicBezTo>
                    <a:pt x="240" y="520"/>
                    <a:pt x="384" y="672"/>
                    <a:pt x="576" y="816"/>
                  </a:cubicBezTo>
                  <a:cubicBezTo>
                    <a:pt x="768" y="960"/>
                    <a:pt x="1032" y="1104"/>
                    <a:pt x="1296" y="1248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1049"/>
          <p:cNvGrpSpPr>
            <a:grpSpLocks/>
          </p:cNvGrpSpPr>
          <p:nvPr/>
        </p:nvGrpSpPr>
        <p:grpSpPr bwMode="auto">
          <a:xfrm>
            <a:off x="5029200" y="3810000"/>
            <a:ext cx="584200" cy="2347913"/>
            <a:chOff x="3168" y="2400"/>
            <a:chExt cx="368" cy="1479"/>
          </a:xfrm>
        </p:grpSpPr>
        <p:sp>
          <p:nvSpPr>
            <p:cNvPr id="16402" name="Rectangle 1038"/>
            <p:cNvSpPr>
              <a:spLocks noChangeArrowheads="1"/>
            </p:cNvSpPr>
            <p:nvPr/>
          </p:nvSpPr>
          <p:spPr bwMode="auto">
            <a:xfrm>
              <a:off x="3168" y="3600"/>
              <a:ext cx="368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100</a:t>
              </a:r>
            </a:p>
          </p:txBody>
        </p:sp>
        <p:sp>
          <p:nvSpPr>
            <p:cNvPr id="16403" name="Line 1044"/>
            <p:cNvSpPr>
              <a:spLocks noChangeShapeType="1"/>
            </p:cNvSpPr>
            <p:nvPr/>
          </p:nvSpPr>
          <p:spPr bwMode="auto">
            <a:xfrm>
              <a:off x="3312" y="2400"/>
              <a:ext cx="0" cy="120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7" name="Group 1051"/>
          <p:cNvGrpSpPr>
            <a:grpSpLocks/>
          </p:cNvGrpSpPr>
          <p:nvPr/>
        </p:nvGrpSpPr>
        <p:grpSpPr bwMode="auto">
          <a:xfrm>
            <a:off x="3962400" y="3124200"/>
            <a:ext cx="450850" cy="3033713"/>
            <a:chOff x="2496" y="1968"/>
            <a:chExt cx="284" cy="1911"/>
          </a:xfrm>
        </p:grpSpPr>
        <p:sp>
          <p:nvSpPr>
            <p:cNvPr id="16400" name="Line 1043"/>
            <p:cNvSpPr>
              <a:spLocks noChangeShapeType="1"/>
            </p:cNvSpPr>
            <p:nvPr/>
          </p:nvSpPr>
          <p:spPr bwMode="auto">
            <a:xfrm>
              <a:off x="2688" y="1968"/>
              <a:ext cx="0" cy="1632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401" name="Rectangle 1045"/>
            <p:cNvSpPr>
              <a:spLocks noChangeArrowheads="1"/>
            </p:cNvSpPr>
            <p:nvPr/>
          </p:nvSpPr>
          <p:spPr bwMode="auto">
            <a:xfrm>
              <a:off x="2496" y="3600"/>
              <a:ext cx="284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80</a:t>
              </a:r>
            </a:p>
          </p:txBody>
        </p:sp>
      </p:grpSp>
      <p:grpSp>
        <p:nvGrpSpPr>
          <p:cNvPr id="8" name="Group 1053"/>
          <p:cNvGrpSpPr>
            <a:grpSpLocks/>
          </p:cNvGrpSpPr>
          <p:nvPr/>
        </p:nvGrpSpPr>
        <p:grpSpPr bwMode="auto">
          <a:xfrm>
            <a:off x="2133600" y="5410200"/>
            <a:ext cx="5827713" cy="1052513"/>
            <a:chOff x="1344" y="3408"/>
            <a:chExt cx="3671" cy="663"/>
          </a:xfrm>
        </p:grpSpPr>
        <p:sp>
          <p:nvSpPr>
            <p:cNvPr id="16398" name="Rectangle 1039"/>
            <p:cNvSpPr>
              <a:spLocks noChangeArrowheads="1"/>
            </p:cNvSpPr>
            <p:nvPr/>
          </p:nvSpPr>
          <p:spPr bwMode="auto">
            <a:xfrm>
              <a:off x="1344" y="3792"/>
              <a:ext cx="3671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2. ...genera un 22% de disminución en la cantidad</a:t>
              </a:r>
            </a:p>
          </p:txBody>
        </p:sp>
        <p:sp>
          <p:nvSpPr>
            <p:cNvPr id="16399" name="AutoShape 1046"/>
            <p:cNvSpPr>
              <a:spLocks noChangeArrowheads="1"/>
            </p:cNvSpPr>
            <p:nvPr/>
          </p:nvSpPr>
          <p:spPr bwMode="auto">
            <a:xfrm>
              <a:off x="2688" y="3408"/>
              <a:ext cx="576" cy="144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3716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solidFill>
                  <a:srgbClr val="7A0014"/>
                </a:solidFill>
              </a:rPr>
              <a:t>Demanda Elástica</a:t>
            </a:r>
            <a:br>
              <a:rPr lang="en-US" smtClean="0">
                <a:solidFill>
                  <a:srgbClr val="7A0014"/>
                </a:solidFill>
              </a:rPr>
            </a:br>
            <a:r>
              <a:rPr lang="en-US" sz="4000" smtClean="0">
                <a:solidFill>
                  <a:srgbClr val="7A0014"/>
                </a:solidFill>
              </a:rPr>
              <a:t>Elasticidad &gt; 1</a:t>
            </a:r>
            <a:endParaRPr lang="en-US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1905000" y="1905000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905000" y="5715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6858000" y="5638800"/>
            <a:ext cx="1168400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1066800" y="1752600"/>
            <a:ext cx="917575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00200" y="3657600"/>
            <a:ext cx="4267200" cy="442913"/>
            <a:chOff x="1008" y="2304"/>
            <a:chExt cx="2688" cy="279"/>
          </a:xfrm>
        </p:grpSpPr>
        <p:sp>
          <p:nvSpPr>
            <p:cNvPr id="17434" name="Rectangle 10"/>
            <p:cNvSpPr>
              <a:spLocks noChangeArrowheads="1"/>
            </p:cNvSpPr>
            <p:nvPr/>
          </p:nvSpPr>
          <p:spPr bwMode="auto">
            <a:xfrm>
              <a:off x="1008" y="2304"/>
              <a:ext cx="200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17435" name="Line 12"/>
            <p:cNvSpPr>
              <a:spLocks noChangeShapeType="1"/>
            </p:cNvSpPr>
            <p:nvPr/>
          </p:nvSpPr>
          <p:spPr bwMode="auto">
            <a:xfrm>
              <a:off x="1200" y="2448"/>
              <a:ext cx="2496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47800" y="2819400"/>
            <a:ext cx="2819400" cy="442913"/>
            <a:chOff x="912" y="1776"/>
            <a:chExt cx="1776" cy="279"/>
          </a:xfrm>
        </p:grpSpPr>
        <p:sp>
          <p:nvSpPr>
            <p:cNvPr id="17432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284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$5</a:t>
              </a:r>
            </a:p>
          </p:txBody>
        </p:sp>
        <p:sp>
          <p:nvSpPr>
            <p:cNvPr id="17433" name="Line 13"/>
            <p:cNvSpPr>
              <a:spLocks noChangeShapeType="1"/>
            </p:cNvSpPr>
            <p:nvPr/>
          </p:nvSpPr>
          <p:spPr bwMode="auto">
            <a:xfrm>
              <a:off x="1200" y="1872"/>
              <a:ext cx="1488" cy="0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04800" y="3003550"/>
            <a:ext cx="2057400" cy="1127125"/>
            <a:chOff x="192" y="1892"/>
            <a:chExt cx="1296" cy="710"/>
          </a:xfrm>
        </p:grpSpPr>
        <p:sp>
          <p:nvSpPr>
            <p:cNvPr id="17430" name="Rectangle 16"/>
            <p:cNvSpPr>
              <a:spLocks noChangeArrowheads="1"/>
            </p:cNvSpPr>
            <p:nvPr/>
          </p:nvSpPr>
          <p:spPr bwMode="auto">
            <a:xfrm>
              <a:off x="192" y="1892"/>
              <a:ext cx="951" cy="7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/>
              </a:r>
              <a:b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1. Un 22% de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incremento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 b="1">
                  <a:solidFill>
                    <a:srgbClr val="000000"/>
                  </a:solidFill>
                  <a:latin typeface="Arial Narrow" pitchFamily="34" charset="0"/>
                </a:rPr>
                <a:t>en el precio...</a:t>
              </a:r>
            </a:p>
          </p:txBody>
        </p:sp>
        <p:sp>
          <p:nvSpPr>
            <p:cNvPr id="17431" name="AutoShape 17"/>
            <p:cNvSpPr>
              <a:spLocks noChangeArrowheads="1"/>
            </p:cNvSpPr>
            <p:nvPr/>
          </p:nvSpPr>
          <p:spPr bwMode="auto">
            <a:xfrm>
              <a:off x="1344" y="2016"/>
              <a:ext cx="144" cy="336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962400" y="2514600"/>
            <a:ext cx="4843463" cy="2043113"/>
            <a:chOff x="2496" y="1584"/>
            <a:chExt cx="3051" cy="1287"/>
          </a:xfrm>
        </p:grpSpPr>
        <p:sp>
          <p:nvSpPr>
            <p:cNvPr id="17428" name="Rectangle 9"/>
            <p:cNvSpPr>
              <a:spLocks noChangeArrowheads="1"/>
            </p:cNvSpPr>
            <p:nvPr/>
          </p:nvSpPr>
          <p:spPr bwMode="auto">
            <a:xfrm>
              <a:off x="4752" y="2592"/>
              <a:ext cx="795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Demanda</a:t>
              </a:r>
            </a:p>
          </p:txBody>
        </p:sp>
        <p:sp>
          <p:nvSpPr>
            <p:cNvPr id="17429" name="Freeform 18"/>
            <p:cNvSpPr>
              <a:spLocks/>
            </p:cNvSpPr>
            <p:nvPr/>
          </p:nvSpPr>
          <p:spPr bwMode="auto">
            <a:xfrm>
              <a:off x="2496" y="1584"/>
              <a:ext cx="2160" cy="1152"/>
            </a:xfrm>
            <a:custGeom>
              <a:avLst/>
              <a:gdLst>
                <a:gd name="T0" fmla="*/ 0 w 1296"/>
                <a:gd name="T1" fmla="*/ 0 h 1248"/>
                <a:gd name="T2" fmla="*/ 240 w 1296"/>
                <a:gd name="T3" fmla="*/ 354 h 1248"/>
                <a:gd name="T4" fmla="*/ 960 w 1296"/>
                <a:gd name="T5" fmla="*/ 753 h 1248"/>
                <a:gd name="T6" fmla="*/ 2160 w 1296"/>
                <a:gd name="T7" fmla="*/ 1152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248"/>
                <a:gd name="T14" fmla="*/ 1296 w 1296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248">
                  <a:moveTo>
                    <a:pt x="0" y="0"/>
                  </a:moveTo>
                  <a:cubicBezTo>
                    <a:pt x="24" y="124"/>
                    <a:pt x="48" y="248"/>
                    <a:pt x="144" y="384"/>
                  </a:cubicBezTo>
                  <a:cubicBezTo>
                    <a:pt x="240" y="520"/>
                    <a:pt x="384" y="672"/>
                    <a:pt x="576" y="816"/>
                  </a:cubicBezTo>
                  <a:cubicBezTo>
                    <a:pt x="768" y="960"/>
                    <a:pt x="1032" y="1104"/>
                    <a:pt x="1296" y="1248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638800" y="3886200"/>
            <a:ext cx="584200" cy="2271713"/>
            <a:chOff x="3552" y="2448"/>
            <a:chExt cx="368" cy="1431"/>
          </a:xfrm>
        </p:grpSpPr>
        <p:sp>
          <p:nvSpPr>
            <p:cNvPr id="17426" name="Rectangle 14"/>
            <p:cNvSpPr>
              <a:spLocks noChangeArrowheads="1"/>
            </p:cNvSpPr>
            <p:nvPr/>
          </p:nvSpPr>
          <p:spPr bwMode="auto">
            <a:xfrm>
              <a:off x="3552" y="3600"/>
              <a:ext cx="368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100</a:t>
              </a:r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>
              <a:off x="3696" y="2448"/>
              <a:ext cx="0" cy="1152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62400" y="2971800"/>
            <a:ext cx="603250" cy="3186113"/>
            <a:chOff x="2496" y="1872"/>
            <a:chExt cx="380" cy="2007"/>
          </a:xfrm>
        </p:grpSpPr>
        <p:sp>
          <p:nvSpPr>
            <p:cNvPr id="17424" name="Line 19"/>
            <p:cNvSpPr>
              <a:spLocks noChangeShapeType="1"/>
            </p:cNvSpPr>
            <p:nvPr/>
          </p:nvSpPr>
          <p:spPr bwMode="auto">
            <a:xfrm>
              <a:off x="2640" y="1872"/>
              <a:ext cx="0" cy="1728"/>
            </a:xfrm>
            <a:prstGeom prst="line">
              <a:avLst/>
            </a:prstGeom>
            <a:noFill/>
            <a:ln w="28575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7425" name="Rectangle 21"/>
            <p:cNvSpPr>
              <a:spLocks noChangeArrowheads="1"/>
            </p:cNvSpPr>
            <p:nvPr/>
          </p:nvSpPr>
          <p:spPr bwMode="auto">
            <a:xfrm>
              <a:off x="2496" y="3600"/>
              <a:ext cx="380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50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209800" y="5410200"/>
            <a:ext cx="5961063" cy="1052513"/>
            <a:chOff x="1392" y="3408"/>
            <a:chExt cx="3755" cy="663"/>
          </a:xfrm>
        </p:grpSpPr>
        <p:sp>
          <p:nvSpPr>
            <p:cNvPr id="17422" name="Rectangle 15"/>
            <p:cNvSpPr>
              <a:spLocks noChangeArrowheads="1"/>
            </p:cNvSpPr>
            <p:nvPr/>
          </p:nvSpPr>
          <p:spPr bwMode="auto">
            <a:xfrm>
              <a:off x="1392" y="3792"/>
              <a:ext cx="3755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2. ...genera una disminución de 67% en la cantidad</a:t>
              </a:r>
            </a:p>
          </p:txBody>
        </p:sp>
        <p:sp>
          <p:nvSpPr>
            <p:cNvPr id="17423" name="AutoShape 22"/>
            <p:cNvSpPr>
              <a:spLocks noChangeArrowheads="1"/>
            </p:cNvSpPr>
            <p:nvPr/>
          </p:nvSpPr>
          <p:spPr bwMode="auto">
            <a:xfrm>
              <a:off x="2784" y="3408"/>
              <a:ext cx="768" cy="144"/>
            </a:xfrm>
            <a:prstGeom prst="leftArrow">
              <a:avLst>
                <a:gd name="adj1" fmla="val 50000"/>
                <a:gd name="adj2" fmla="val 133333"/>
              </a:avLst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12192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Demanda Perfectamente Elástica</a:t>
            </a:r>
            <a:br>
              <a:rPr lang="en-US" sz="4000" smtClean="0">
                <a:solidFill>
                  <a:srgbClr val="7A0014"/>
                </a:solidFill>
              </a:rPr>
            </a:br>
            <a:r>
              <a:rPr lang="en-US" sz="3600" smtClean="0">
                <a:solidFill>
                  <a:srgbClr val="7A0014"/>
                </a:solidFill>
              </a:rPr>
              <a:t>Elasticidad = </a:t>
            </a:r>
            <a:r>
              <a:rPr lang="en-US" sz="3600" smtClean="0">
                <a:solidFill>
                  <a:srgbClr val="7A0014"/>
                </a:solidFill>
                <a:latin typeface="Symbol" pitchFamily="18" charset="2"/>
              </a:rPr>
              <a:t>oo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1905000" y="1905000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>
            <a:off x="1905000" y="5715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858000" y="5638800"/>
            <a:ext cx="1208088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1066800" y="1752600"/>
            <a:ext cx="917575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447800" y="3505200"/>
            <a:ext cx="6900863" cy="519113"/>
            <a:chOff x="912" y="2208"/>
            <a:chExt cx="4347" cy="327"/>
          </a:xfrm>
        </p:grpSpPr>
        <p:sp>
          <p:nvSpPr>
            <p:cNvPr id="18449" name="Rectangle 9"/>
            <p:cNvSpPr>
              <a:spLocks noChangeArrowheads="1"/>
            </p:cNvSpPr>
            <p:nvPr/>
          </p:nvSpPr>
          <p:spPr bwMode="auto">
            <a:xfrm>
              <a:off x="4464" y="2208"/>
              <a:ext cx="795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Demanda</a:t>
              </a:r>
            </a:p>
          </p:txBody>
        </p:sp>
        <p:sp>
          <p:nvSpPr>
            <p:cNvPr id="18450" name="Rectangle 11"/>
            <p:cNvSpPr>
              <a:spLocks noChangeArrowheads="1"/>
            </p:cNvSpPr>
            <p:nvPr/>
          </p:nvSpPr>
          <p:spPr bwMode="auto">
            <a:xfrm>
              <a:off x="912" y="2256"/>
              <a:ext cx="284" cy="2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$4</a:t>
              </a:r>
            </a:p>
          </p:txBody>
        </p:sp>
        <p:sp>
          <p:nvSpPr>
            <p:cNvPr id="18451" name="Line 20"/>
            <p:cNvSpPr>
              <a:spLocks noChangeShapeType="1"/>
            </p:cNvSpPr>
            <p:nvPr/>
          </p:nvSpPr>
          <p:spPr bwMode="auto">
            <a:xfrm>
              <a:off x="1200" y="2400"/>
              <a:ext cx="3120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905000" y="2362200"/>
            <a:ext cx="3978275" cy="987425"/>
            <a:chOff x="1200" y="1488"/>
            <a:chExt cx="2506" cy="622"/>
          </a:xfrm>
        </p:grpSpPr>
        <p:sp>
          <p:nvSpPr>
            <p:cNvPr id="18447" name="Rectangle 21"/>
            <p:cNvSpPr>
              <a:spLocks noChangeArrowheads="1"/>
            </p:cNvSpPr>
            <p:nvPr/>
          </p:nvSpPr>
          <p:spPr bwMode="auto">
            <a:xfrm>
              <a:off x="1536" y="1488"/>
              <a:ext cx="2170" cy="62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1. A cualquier precio arriba</a:t>
              </a:r>
              <a:b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de 4, la cantidad demandada</a:t>
              </a:r>
              <a:b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es cero.</a:t>
              </a:r>
            </a:p>
          </p:txBody>
        </p:sp>
        <p:sp>
          <p:nvSpPr>
            <p:cNvPr id="18448" name="Line 22"/>
            <p:cNvSpPr>
              <a:spLocks noChangeShapeType="1"/>
            </p:cNvSpPr>
            <p:nvPr/>
          </p:nvSpPr>
          <p:spPr bwMode="auto">
            <a:xfrm flipV="1">
              <a:off x="1200" y="1776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581400" y="3810000"/>
            <a:ext cx="3311525" cy="1520825"/>
            <a:chOff x="2256" y="2400"/>
            <a:chExt cx="2086" cy="958"/>
          </a:xfrm>
        </p:grpSpPr>
        <p:sp>
          <p:nvSpPr>
            <p:cNvPr id="18445" name="Rectangle 23"/>
            <p:cNvSpPr>
              <a:spLocks noChangeArrowheads="1"/>
            </p:cNvSpPr>
            <p:nvPr/>
          </p:nvSpPr>
          <p:spPr bwMode="auto">
            <a:xfrm>
              <a:off x="2256" y="2736"/>
              <a:ext cx="2086" cy="62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2. Al precio exácto de 4,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los consumidores compran</a:t>
              </a:r>
              <a:b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cualquier cantidad.</a:t>
              </a:r>
            </a:p>
          </p:txBody>
        </p:sp>
        <p:sp>
          <p:nvSpPr>
            <p:cNvPr id="18446" name="Line 25"/>
            <p:cNvSpPr>
              <a:spLocks noChangeShapeType="1"/>
            </p:cNvSpPr>
            <p:nvPr/>
          </p:nvSpPr>
          <p:spPr bwMode="auto">
            <a:xfrm>
              <a:off x="2640" y="2400"/>
              <a:ext cx="9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85800" y="4419600"/>
            <a:ext cx="3816350" cy="2060575"/>
            <a:chOff x="432" y="2784"/>
            <a:chExt cx="2404" cy="1298"/>
          </a:xfrm>
        </p:grpSpPr>
        <p:sp>
          <p:nvSpPr>
            <p:cNvPr id="18443" name="Rectangle 26"/>
            <p:cNvSpPr>
              <a:spLocks noChangeArrowheads="1"/>
            </p:cNvSpPr>
            <p:nvPr/>
          </p:nvSpPr>
          <p:spPr bwMode="auto">
            <a:xfrm>
              <a:off x="432" y="3648"/>
              <a:ext cx="2404" cy="43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3. A precios debajo de 4, la</a:t>
              </a:r>
              <a:b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</a:br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cantidad demandada es infinita.</a:t>
              </a:r>
            </a:p>
          </p:txBody>
        </p:sp>
        <p:sp>
          <p:nvSpPr>
            <p:cNvPr id="18444" name="Line 27"/>
            <p:cNvSpPr>
              <a:spLocks noChangeShapeType="1"/>
            </p:cNvSpPr>
            <p:nvPr/>
          </p:nvSpPr>
          <p:spPr bwMode="auto">
            <a:xfrm flipV="1">
              <a:off x="768" y="2784"/>
              <a:ext cx="432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e Ingreso Total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B0001D"/>
                </a:solidFill>
              </a:rPr>
              <a:t>Ingreso Total</a:t>
            </a:r>
            <a:r>
              <a:rPr lang="en-US" smtClean="0"/>
              <a:t> </a:t>
            </a:r>
            <a:r>
              <a:rPr lang="en-US" smtClean="0">
                <a:solidFill>
                  <a:srgbClr val="474A81"/>
                </a:solidFill>
              </a:rPr>
              <a:t>es la cantidad pagado por los compradores y recibida por los vendedores de un bien.</a:t>
            </a: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Se calcula como el precio del bien multiplicado por la cantidad vendida.</a:t>
            </a:r>
            <a:br>
              <a:rPr lang="en-US" smtClean="0">
                <a:solidFill>
                  <a:srgbClr val="474A81"/>
                </a:solidFill>
              </a:rPr>
            </a:br>
            <a:endParaRPr lang="en-US" smtClean="0"/>
          </a:p>
          <a:p>
            <a:pPr algn="ctr">
              <a:buFont typeface="Monotype Sorts"/>
              <a:buNone/>
            </a:pPr>
            <a:r>
              <a:rPr lang="en-US" sz="4000" i="1" smtClean="0">
                <a:solidFill>
                  <a:srgbClr val="B0001D"/>
                </a:solidFill>
                <a:latin typeface="Arial" pitchFamily="34" charset="0"/>
              </a:rPr>
              <a:t>IT = P x Q</a:t>
            </a:r>
            <a:endParaRPr lang="en-US" sz="4000" i="1" smtClean="0">
              <a:solidFill>
                <a:srgbClr val="9234DB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71550" y="57515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09950" y="57515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47109" name="Rectangle 5" descr="90%"/>
          <p:cNvSpPr>
            <a:spLocks noChangeArrowheads="1"/>
          </p:cNvSpPr>
          <p:nvPr/>
        </p:nvSpPr>
        <p:spPr bwMode="auto">
          <a:xfrm>
            <a:off x="1023938" y="2819400"/>
            <a:ext cx="3836987" cy="2663825"/>
          </a:xfrm>
          <a:prstGeom prst="rect">
            <a:avLst/>
          </a:prstGeom>
          <a:pattFill prst="pct90">
            <a:fgClr>
              <a:srgbClr val="F9D8A3"/>
            </a:fgClr>
            <a:bgClr>
              <a:srgbClr val="A5002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598488" y="2659063"/>
            <a:ext cx="231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$4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315200" y="4191000"/>
            <a:ext cx="1127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Demanda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8216900" y="5562600"/>
            <a:ext cx="939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598488" y="3965575"/>
            <a:ext cx="139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 i="1">
                <a:solidFill>
                  <a:srgbClr val="000000"/>
                </a:solidFill>
                <a:latin typeface="Arial Narrow" pitchFamily="34" charset="0"/>
              </a:rPr>
              <a:t>P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784225" y="5537200"/>
            <a:ext cx="11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381000" y="1447800"/>
            <a:ext cx="6985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890588" y="2819400"/>
            <a:ext cx="82550" cy="107950"/>
          </a:xfrm>
          <a:custGeom>
            <a:avLst/>
            <a:gdLst>
              <a:gd name="T0" fmla="*/ 80963 w 52"/>
              <a:gd name="T1" fmla="*/ 0 h 68"/>
              <a:gd name="T2" fmla="*/ 26988 w 52"/>
              <a:gd name="T3" fmla="*/ 0 h 68"/>
              <a:gd name="T4" fmla="*/ 0 w 52"/>
              <a:gd name="T5" fmla="*/ 52388 h 68"/>
              <a:gd name="T6" fmla="*/ 0 w 52"/>
              <a:gd name="T7" fmla="*/ 106363 h 68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68"/>
              <a:gd name="T14" fmla="*/ 52 w 52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68">
                <a:moveTo>
                  <a:pt x="51" y="0"/>
                </a:moveTo>
                <a:lnTo>
                  <a:pt x="17" y="0"/>
                </a:lnTo>
                <a:lnTo>
                  <a:pt x="0" y="33"/>
                </a:lnTo>
                <a:lnTo>
                  <a:pt x="0" y="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0492" name="Freeform 13"/>
          <p:cNvSpPr>
            <a:spLocks/>
          </p:cNvSpPr>
          <p:nvPr/>
        </p:nvSpPr>
        <p:spPr bwMode="auto">
          <a:xfrm>
            <a:off x="893763" y="2925763"/>
            <a:ext cx="1587" cy="1120775"/>
          </a:xfrm>
          <a:custGeom>
            <a:avLst/>
            <a:gdLst>
              <a:gd name="T0" fmla="*/ 0 w 1"/>
              <a:gd name="T1" fmla="*/ 0 h 706"/>
              <a:gd name="T2" fmla="*/ 0 w 1"/>
              <a:gd name="T3" fmla="*/ 293687 h 706"/>
              <a:gd name="T4" fmla="*/ 0 w 1"/>
              <a:gd name="T5" fmla="*/ 825500 h 706"/>
              <a:gd name="T6" fmla="*/ 0 w 1"/>
              <a:gd name="T7" fmla="*/ 1119188 h 706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706"/>
              <a:gd name="T14" fmla="*/ 1 w 1"/>
              <a:gd name="T15" fmla="*/ 706 h 7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706">
                <a:moveTo>
                  <a:pt x="0" y="0"/>
                </a:moveTo>
                <a:lnTo>
                  <a:pt x="0" y="185"/>
                </a:lnTo>
                <a:lnTo>
                  <a:pt x="0" y="520"/>
                </a:lnTo>
                <a:lnTo>
                  <a:pt x="0" y="70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0493" name="Freeform 14"/>
          <p:cNvSpPr>
            <a:spLocks/>
          </p:cNvSpPr>
          <p:nvPr/>
        </p:nvSpPr>
        <p:spPr bwMode="auto">
          <a:xfrm>
            <a:off x="784225" y="4044950"/>
            <a:ext cx="107950" cy="107950"/>
          </a:xfrm>
          <a:custGeom>
            <a:avLst/>
            <a:gdLst>
              <a:gd name="T0" fmla="*/ 106363 w 68"/>
              <a:gd name="T1" fmla="*/ 0 h 68"/>
              <a:gd name="T2" fmla="*/ 79375 w 68"/>
              <a:gd name="T3" fmla="*/ 52388 h 68"/>
              <a:gd name="T4" fmla="*/ 52388 w 68"/>
              <a:gd name="T5" fmla="*/ 79375 h 68"/>
              <a:gd name="T6" fmla="*/ 0 w 68"/>
              <a:gd name="T7" fmla="*/ 106363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8"/>
              <a:gd name="T14" fmla="*/ 68 w 68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8">
                <a:moveTo>
                  <a:pt x="67" y="0"/>
                </a:moveTo>
                <a:lnTo>
                  <a:pt x="50" y="33"/>
                </a:lnTo>
                <a:lnTo>
                  <a:pt x="33" y="50"/>
                </a:lnTo>
                <a:lnTo>
                  <a:pt x="0" y="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0494" name="Freeform 15"/>
          <p:cNvSpPr>
            <a:spLocks/>
          </p:cNvSpPr>
          <p:nvPr/>
        </p:nvSpPr>
        <p:spPr bwMode="auto">
          <a:xfrm>
            <a:off x="784225" y="4151313"/>
            <a:ext cx="107950" cy="80962"/>
          </a:xfrm>
          <a:custGeom>
            <a:avLst/>
            <a:gdLst>
              <a:gd name="T0" fmla="*/ 0 w 68"/>
              <a:gd name="T1" fmla="*/ 0 h 51"/>
              <a:gd name="T2" fmla="*/ 52388 w 68"/>
              <a:gd name="T3" fmla="*/ 0 h 51"/>
              <a:gd name="T4" fmla="*/ 79375 w 68"/>
              <a:gd name="T5" fmla="*/ 26987 h 51"/>
              <a:gd name="T6" fmla="*/ 106363 w 68"/>
              <a:gd name="T7" fmla="*/ 79375 h 51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1"/>
              <a:gd name="T14" fmla="*/ 68 w 68"/>
              <a:gd name="T15" fmla="*/ 51 h 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1">
                <a:moveTo>
                  <a:pt x="0" y="0"/>
                </a:moveTo>
                <a:lnTo>
                  <a:pt x="33" y="0"/>
                </a:lnTo>
                <a:lnTo>
                  <a:pt x="50" y="17"/>
                </a:lnTo>
                <a:lnTo>
                  <a:pt x="67" y="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0495" name="Freeform 16"/>
          <p:cNvSpPr>
            <a:spLocks/>
          </p:cNvSpPr>
          <p:nvPr/>
        </p:nvSpPr>
        <p:spPr bwMode="auto">
          <a:xfrm>
            <a:off x="893763" y="4230688"/>
            <a:ext cx="1587" cy="1120775"/>
          </a:xfrm>
          <a:custGeom>
            <a:avLst/>
            <a:gdLst>
              <a:gd name="T0" fmla="*/ 0 w 1"/>
              <a:gd name="T1" fmla="*/ 0 h 706"/>
              <a:gd name="T2" fmla="*/ 0 w 1"/>
              <a:gd name="T3" fmla="*/ 293687 h 706"/>
              <a:gd name="T4" fmla="*/ 0 w 1"/>
              <a:gd name="T5" fmla="*/ 825500 h 706"/>
              <a:gd name="T6" fmla="*/ 0 w 1"/>
              <a:gd name="T7" fmla="*/ 1119188 h 706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706"/>
              <a:gd name="T14" fmla="*/ 1 w 1"/>
              <a:gd name="T15" fmla="*/ 706 h 7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706">
                <a:moveTo>
                  <a:pt x="0" y="0"/>
                </a:moveTo>
                <a:lnTo>
                  <a:pt x="0" y="185"/>
                </a:lnTo>
                <a:lnTo>
                  <a:pt x="0" y="520"/>
                </a:lnTo>
                <a:lnTo>
                  <a:pt x="0" y="70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0496" name="Freeform 17"/>
          <p:cNvSpPr>
            <a:spLocks/>
          </p:cNvSpPr>
          <p:nvPr/>
        </p:nvSpPr>
        <p:spPr bwMode="auto">
          <a:xfrm>
            <a:off x="890588" y="5349875"/>
            <a:ext cx="82550" cy="107950"/>
          </a:xfrm>
          <a:custGeom>
            <a:avLst/>
            <a:gdLst>
              <a:gd name="T0" fmla="*/ 0 w 52"/>
              <a:gd name="T1" fmla="*/ 0 h 68"/>
              <a:gd name="T2" fmla="*/ 0 w 52"/>
              <a:gd name="T3" fmla="*/ 52388 h 68"/>
              <a:gd name="T4" fmla="*/ 26988 w 52"/>
              <a:gd name="T5" fmla="*/ 79375 h 68"/>
              <a:gd name="T6" fmla="*/ 80963 w 52"/>
              <a:gd name="T7" fmla="*/ 106363 h 68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68"/>
              <a:gd name="T14" fmla="*/ 52 w 52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68">
                <a:moveTo>
                  <a:pt x="0" y="0"/>
                </a:moveTo>
                <a:lnTo>
                  <a:pt x="0" y="33"/>
                </a:lnTo>
                <a:lnTo>
                  <a:pt x="17" y="50"/>
                </a:lnTo>
                <a:lnTo>
                  <a:pt x="51" y="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1676400" y="3352800"/>
            <a:ext cx="2043113" cy="427038"/>
          </a:xfrm>
          <a:prstGeom prst="rect">
            <a:avLst/>
          </a:prstGeom>
          <a:solidFill>
            <a:srgbClr val="F9D8A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B0001D"/>
                </a:solidFill>
                <a:latin typeface="Arial Narrow" pitchFamily="34" charset="0"/>
              </a:rPr>
              <a:t>P  </a:t>
            </a:r>
            <a:r>
              <a:rPr lang="en-US" sz="2800" b="1" i="1">
                <a:solidFill>
                  <a:srgbClr val="B0001D"/>
                </a:solidFill>
                <a:latin typeface="Arial" pitchFamily="34" charset="0"/>
              </a:rPr>
              <a:t>x</a:t>
            </a:r>
            <a:r>
              <a:rPr lang="en-US" sz="2800" b="1" i="1">
                <a:solidFill>
                  <a:srgbClr val="B0001D"/>
                </a:solidFill>
                <a:latin typeface="Arial Narrow" pitchFamily="34" charset="0"/>
              </a:rPr>
              <a:t>  Q </a:t>
            </a:r>
            <a:r>
              <a:rPr lang="en-US" sz="2800" b="1" i="1">
                <a:solidFill>
                  <a:srgbClr val="B0001D"/>
                </a:solidFill>
                <a:latin typeface="Arial" pitchFamily="34" charset="0"/>
              </a:rPr>
              <a:t>=</a:t>
            </a:r>
            <a:r>
              <a:rPr lang="en-US" sz="2800" b="1" i="1">
                <a:solidFill>
                  <a:srgbClr val="B0001D"/>
                </a:solidFill>
                <a:latin typeface="Arial Narrow" pitchFamily="34" charset="0"/>
              </a:rPr>
              <a:t>  </a:t>
            </a:r>
            <a:r>
              <a:rPr lang="en-US" sz="2800" b="1">
                <a:solidFill>
                  <a:srgbClr val="B0001D"/>
                </a:solidFill>
                <a:latin typeface="Arial Narrow" pitchFamily="34" charset="0"/>
              </a:rPr>
              <a:t>$400</a:t>
            </a:r>
          </a:p>
        </p:txBody>
      </p:sp>
      <p:sp>
        <p:nvSpPr>
          <p:cNvPr id="20498" name="Rectangle 19"/>
          <p:cNvSpPr>
            <a:spLocks noChangeArrowheads="1"/>
          </p:cNvSpPr>
          <p:nvPr/>
        </p:nvSpPr>
        <p:spPr bwMode="auto">
          <a:xfrm>
            <a:off x="3328988" y="3805238"/>
            <a:ext cx="5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1752600" y="3886200"/>
            <a:ext cx="1939925" cy="427038"/>
          </a:xfrm>
          <a:prstGeom prst="rect">
            <a:avLst/>
          </a:prstGeom>
          <a:solidFill>
            <a:srgbClr val="F9D8A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474A81"/>
                </a:solidFill>
                <a:latin typeface="Arial Narrow" pitchFamily="34" charset="0"/>
              </a:rPr>
              <a:t>(ingreso total)</a:t>
            </a:r>
            <a:endParaRPr lang="en-US" sz="2000" b="1">
              <a:solidFill>
                <a:srgbClr val="474A81"/>
              </a:solidFill>
              <a:latin typeface="Arial Narrow" pitchFamily="34" charset="0"/>
            </a:endParaRPr>
          </a:p>
        </p:txBody>
      </p:sp>
      <p:sp>
        <p:nvSpPr>
          <p:cNvPr id="20500" name="Freeform 21"/>
          <p:cNvSpPr>
            <a:spLocks/>
          </p:cNvSpPr>
          <p:nvPr/>
        </p:nvSpPr>
        <p:spPr bwMode="auto">
          <a:xfrm>
            <a:off x="1023938" y="1474788"/>
            <a:ext cx="8102600" cy="4010025"/>
          </a:xfrm>
          <a:custGeom>
            <a:avLst/>
            <a:gdLst>
              <a:gd name="T0" fmla="*/ 0 w 5104"/>
              <a:gd name="T1" fmla="*/ 0 h 2526"/>
              <a:gd name="T2" fmla="*/ 0 w 5104"/>
              <a:gd name="T3" fmla="*/ 4008438 h 2526"/>
              <a:gd name="T4" fmla="*/ 8101013 w 5104"/>
              <a:gd name="T5" fmla="*/ 4008438 h 2526"/>
              <a:gd name="T6" fmla="*/ 0 60000 65536"/>
              <a:gd name="T7" fmla="*/ 0 60000 65536"/>
              <a:gd name="T8" fmla="*/ 0 60000 65536"/>
              <a:gd name="T9" fmla="*/ 0 w 5104"/>
              <a:gd name="T10" fmla="*/ 0 h 2526"/>
              <a:gd name="T11" fmla="*/ 5104 w 5104"/>
              <a:gd name="T12" fmla="*/ 2526 h 2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04" h="2526">
                <a:moveTo>
                  <a:pt x="0" y="0"/>
                </a:moveTo>
                <a:lnTo>
                  <a:pt x="0" y="2525"/>
                </a:lnTo>
                <a:lnTo>
                  <a:pt x="5103" y="2525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0501" name="Rectangle 22"/>
          <p:cNvSpPr>
            <a:spLocks noChangeArrowheads="1"/>
          </p:cNvSpPr>
          <p:nvPr/>
        </p:nvSpPr>
        <p:spPr bwMode="auto">
          <a:xfrm>
            <a:off x="4675188" y="5537200"/>
            <a:ext cx="347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100</a:t>
            </a:r>
          </a:p>
        </p:txBody>
      </p:sp>
      <p:sp>
        <p:nvSpPr>
          <p:cNvPr id="20502" name="Freeform 23"/>
          <p:cNvSpPr>
            <a:spLocks/>
          </p:cNvSpPr>
          <p:nvPr/>
        </p:nvSpPr>
        <p:spPr bwMode="auto">
          <a:xfrm>
            <a:off x="1023938" y="2819400"/>
            <a:ext cx="3838575" cy="2638425"/>
          </a:xfrm>
          <a:custGeom>
            <a:avLst/>
            <a:gdLst>
              <a:gd name="T0" fmla="*/ 3836988 w 2418"/>
              <a:gd name="T1" fmla="*/ 2636838 h 1662"/>
              <a:gd name="T2" fmla="*/ 3836988 w 2418"/>
              <a:gd name="T3" fmla="*/ 0 h 1662"/>
              <a:gd name="T4" fmla="*/ 0 w 2418"/>
              <a:gd name="T5" fmla="*/ 0 h 1662"/>
              <a:gd name="T6" fmla="*/ 0 60000 65536"/>
              <a:gd name="T7" fmla="*/ 0 60000 65536"/>
              <a:gd name="T8" fmla="*/ 0 60000 65536"/>
              <a:gd name="T9" fmla="*/ 0 w 2418"/>
              <a:gd name="T10" fmla="*/ 0 h 1662"/>
              <a:gd name="T11" fmla="*/ 2418 w 2418"/>
              <a:gd name="T12" fmla="*/ 1662 h 1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8" h="1662">
                <a:moveTo>
                  <a:pt x="2417" y="1661"/>
                </a:moveTo>
                <a:lnTo>
                  <a:pt x="241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3190875" y="1681163"/>
            <a:ext cx="3802063" cy="26035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0504" name="Freeform 25"/>
          <p:cNvSpPr>
            <a:spLocks/>
          </p:cNvSpPr>
          <p:nvPr/>
        </p:nvSpPr>
        <p:spPr bwMode="auto">
          <a:xfrm>
            <a:off x="4781550" y="2738438"/>
            <a:ext cx="161925" cy="161925"/>
          </a:xfrm>
          <a:custGeom>
            <a:avLst/>
            <a:gdLst>
              <a:gd name="T0" fmla="*/ 79375 w 102"/>
              <a:gd name="T1" fmla="*/ 160338 h 102"/>
              <a:gd name="T2" fmla="*/ 106363 w 102"/>
              <a:gd name="T3" fmla="*/ 160338 h 102"/>
              <a:gd name="T4" fmla="*/ 133350 w 102"/>
              <a:gd name="T5" fmla="*/ 133350 h 102"/>
              <a:gd name="T6" fmla="*/ 160338 w 102"/>
              <a:gd name="T7" fmla="*/ 79375 h 102"/>
              <a:gd name="T8" fmla="*/ 133350 w 102"/>
              <a:gd name="T9" fmla="*/ 53975 h 102"/>
              <a:gd name="T10" fmla="*/ 106363 w 102"/>
              <a:gd name="T11" fmla="*/ 26988 h 102"/>
              <a:gd name="T12" fmla="*/ 79375 w 102"/>
              <a:gd name="T13" fmla="*/ 0 h 102"/>
              <a:gd name="T14" fmla="*/ 26988 w 102"/>
              <a:gd name="T15" fmla="*/ 26988 h 102"/>
              <a:gd name="T16" fmla="*/ 0 w 102"/>
              <a:gd name="T17" fmla="*/ 53975 h 102"/>
              <a:gd name="T18" fmla="*/ 0 w 102"/>
              <a:gd name="T19" fmla="*/ 79375 h 102"/>
              <a:gd name="T20" fmla="*/ 0 w 102"/>
              <a:gd name="T21" fmla="*/ 133350 h 102"/>
              <a:gd name="T22" fmla="*/ 26988 w 102"/>
              <a:gd name="T23" fmla="*/ 160338 h 102"/>
              <a:gd name="T24" fmla="*/ 79375 w 102"/>
              <a:gd name="T25" fmla="*/ 160338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2"/>
              <a:gd name="T40" fmla="*/ 0 h 102"/>
              <a:gd name="T41" fmla="*/ 102 w 102"/>
              <a:gd name="T42" fmla="*/ 102 h 10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2" h="102">
                <a:moveTo>
                  <a:pt x="50" y="101"/>
                </a:moveTo>
                <a:lnTo>
                  <a:pt x="67" y="101"/>
                </a:lnTo>
                <a:lnTo>
                  <a:pt x="84" y="84"/>
                </a:lnTo>
                <a:lnTo>
                  <a:pt x="101" y="50"/>
                </a:lnTo>
                <a:lnTo>
                  <a:pt x="84" y="34"/>
                </a:lnTo>
                <a:lnTo>
                  <a:pt x="67" y="17"/>
                </a:lnTo>
                <a:lnTo>
                  <a:pt x="50" y="0"/>
                </a:lnTo>
                <a:lnTo>
                  <a:pt x="17" y="17"/>
                </a:lnTo>
                <a:lnTo>
                  <a:pt x="0" y="34"/>
                </a:lnTo>
                <a:lnTo>
                  <a:pt x="0" y="50"/>
                </a:lnTo>
                <a:lnTo>
                  <a:pt x="0" y="84"/>
                </a:lnTo>
                <a:lnTo>
                  <a:pt x="17" y="101"/>
                </a:lnTo>
                <a:lnTo>
                  <a:pt x="50" y="101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grpSp>
        <p:nvGrpSpPr>
          <p:cNvPr id="20505" name="Group 33"/>
          <p:cNvGrpSpPr>
            <a:grpSpLocks/>
          </p:cNvGrpSpPr>
          <p:nvPr/>
        </p:nvGrpSpPr>
        <p:grpSpPr bwMode="auto">
          <a:xfrm>
            <a:off x="990600" y="5638800"/>
            <a:ext cx="3732213" cy="465138"/>
            <a:chOff x="409" y="3941"/>
            <a:chExt cx="2351" cy="293"/>
          </a:xfrm>
        </p:grpSpPr>
        <p:sp>
          <p:nvSpPr>
            <p:cNvPr id="20507" name="Rectangle 26"/>
            <p:cNvSpPr>
              <a:spLocks noChangeArrowheads="1"/>
            </p:cNvSpPr>
            <p:nvPr/>
          </p:nvSpPr>
          <p:spPr bwMode="auto">
            <a:xfrm>
              <a:off x="1533" y="4042"/>
              <a:ext cx="1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rgbClr val="000000"/>
                  </a:solidFill>
                  <a:latin typeface="Arial Narrow" pitchFamily="34" charset="0"/>
                </a:rPr>
                <a:t>Q</a:t>
              </a:r>
            </a:p>
          </p:txBody>
        </p:sp>
        <p:sp>
          <p:nvSpPr>
            <p:cNvPr id="20508" name="Freeform 27"/>
            <p:cNvSpPr>
              <a:spLocks/>
            </p:cNvSpPr>
            <p:nvPr/>
          </p:nvSpPr>
          <p:spPr bwMode="auto">
            <a:xfrm>
              <a:off x="409" y="3941"/>
              <a:ext cx="68" cy="51"/>
            </a:xfrm>
            <a:custGeom>
              <a:avLst/>
              <a:gdLst>
                <a:gd name="T0" fmla="*/ 0 w 68"/>
                <a:gd name="T1" fmla="*/ 0 h 51"/>
                <a:gd name="T2" fmla="*/ 17 w 68"/>
                <a:gd name="T3" fmla="*/ 17 h 51"/>
                <a:gd name="T4" fmla="*/ 33 w 68"/>
                <a:gd name="T5" fmla="*/ 50 h 51"/>
                <a:gd name="T6" fmla="*/ 67 w 68"/>
                <a:gd name="T7" fmla="*/ 5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51"/>
                <a:gd name="T14" fmla="*/ 68 w 68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51">
                  <a:moveTo>
                    <a:pt x="0" y="0"/>
                  </a:moveTo>
                  <a:lnTo>
                    <a:pt x="17" y="17"/>
                  </a:lnTo>
                  <a:lnTo>
                    <a:pt x="33" y="50"/>
                  </a:lnTo>
                  <a:lnTo>
                    <a:pt x="67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509" name="Freeform 28"/>
            <p:cNvSpPr>
              <a:spLocks/>
            </p:cNvSpPr>
            <p:nvPr/>
          </p:nvSpPr>
          <p:spPr bwMode="auto">
            <a:xfrm>
              <a:off x="476" y="3993"/>
              <a:ext cx="1058" cy="1"/>
            </a:xfrm>
            <a:custGeom>
              <a:avLst/>
              <a:gdLst>
                <a:gd name="T0" fmla="*/ 0 w 1058"/>
                <a:gd name="T1" fmla="*/ 0 h 1"/>
                <a:gd name="T2" fmla="*/ 285 w 1058"/>
                <a:gd name="T3" fmla="*/ 0 h 1"/>
                <a:gd name="T4" fmla="*/ 789 w 1058"/>
                <a:gd name="T5" fmla="*/ 0 h 1"/>
                <a:gd name="T6" fmla="*/ 1057 w 105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8"/>
                <a:gd name="T13" fmla="*/ 0 h 1"/>
                <a:gd name="T14" fmla="*/ 1058 w 1058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8" h="1">
                  <a:moveTo>
                    <a:pt x="0" y="0"/>
                  </a:moveTo>
                  <a:lnTo>
                    <a:pt x="285" y="0"/>
                  </a:lnTo>
                  <a:lnTo>
                    <a:pt x="789" y="0"/>
                  </a:lnTo>
                  <a:lnTo>
                    <a:pt x="105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510" name="Freeform 29"/>
            <p:cNvSpPr>
              <a:spLocks/>
            </p:cNvSpPr>
            <p:nvPr/>
          </p:nvSpPr>
          <p:spPr bwMode="auto">
            <a:xfrm>
              <a:off x="1533" y="3991"/>
              <a:ext cx="52" cy="69"/>
            </a:xfrm>
            <a:custGeom>
              <a:avLst/>
              <a:gdLst>
                <a:gd name="T0" fmla="*/ 0 w 52"/>
                <a:gd name="T1" fmla="*/ 0 h 69"/>
                <a:gd name="T2" fmla="*/ 34 w 52"/>
                <a:gd name="T3" fmla="*/ 17 h 69"/>
                <a:gd name="T4" fmla="*/ 51 w 52"/>
                <a:gd name="T5" fmla="*/ 34 h 69"/>
                <a:gd name="T6" fmla="*/ 51 w 52"/>
                <a:gd name="T7" fmla="*/ 68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69"/>
                <a:gd name="T14" fmla="*/ 52 w 52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69">
                  <a:moveTo>
                    <a:pt x="0" y="0"/>
                  </a:moveTo>
                  <a:lnTo>
                    <a:pt x="34" y="17"/>
                  </a:lnTo>
                  <a:lnTo>
                    <a:pt x="51" y="34"/>
                  </a:lnTo>
                  <a:lnTo>
                    <a:pt x="51" y="6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511" name="Freeform 30"/>
            <p:cNvSpPr>
              <a:spLocks/>
            </p:cNvSpPr>
            <p:nvPr/>
          </p:nvSpPr>
          <p:spPr bwMode="auto">
            <a:xfrm>
              <a:off x="1584" y="3991"/>
              <a:ext cx="68" cy="69"/>
            </a:xfrm>
            <a:custGeom>
              <a:avLst/>
              <a:gdLst>
                <a:gd name="T0" fmla="*/ 0 w 68"/>
                <a:gd name="T1" fmla="*/ 68 h 69"/>
                <a:gd name="T2" fmla="*/ 17 w 68"/>
                <a:gd name="T3" fmla="*/ 34 h 69"/>
                <a:gd name="T4" fmla="*/ 33 w 68"/>
                <a:gd name="T5" fmla="*/ 17 h 69"/>
                <a:gd name="T6" fmla="*/ 67 w 68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9"/>
                <a:gd name="T14" fmla="*/ 68 w 68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9">
                  <a:moveTo>
                    <a:pt x="0" y="68"/>
                  </a:moveTo>
                  <a:lnTo>
                    <a:pt x="17" y="34"/>
                  </a:lnTo>
                  <a:lnTo>
                    <a:pt x="33" y="17"/>
                  </a:lnTo>
                  <a:lnTo>
                    <a:pt x="6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512" name="Freeform 31"/>
            <p:cNvSpPr>
              <a:spLocks/>
            </p:cNvSpPr>
            <p:nvPr/>
          </p:nvSpPr>
          <p:spPr bwMode="auto">
            <a:xfrm>
              <a:off x="1651" y="3993"/>
              <a:ext cx="1042" cy="1"/>
            </a:xfrm>
            <a:custGeom>
              <a:avLst/>
              <a:gdLst>
                <a:gd name="T0" fmla="*/ 0 w 1042"/>
                <a:gd name="T1" fmla="*/ 0 h 1"/>
                <a:gd name="T2" fmla="*/ 269 w 1042"/>
                <a:gd name="T3" fmla="*/ 0 h 1"/>
                <a:gd name="T4" fmla="*/ 772 w 1042"/>
                <a:gd name="T5" fmla="*/ 0 h 1"/>
                <a:gd name="T6" fmla="*/ 1041 w 1042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2"/>
                <a:gd name="T13" fmla="*/ 0 h 1"/>
                <a:gd name="T14" fmla="*/ 1042 w 1042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2" h="1">
                  <a:moveTo>
                    <a:pt x="0" y="0"/>
                  </a:moveTo>
                  <a:lnTo>
                    <a:pt x="269" y="0"/>
                  </a:lnTo>
                  <a:lnTo>
                    <a:pt x="772" y="0"/>
                  </a:lnTo>
                  <a:lnTo>
                    <a:pt x="10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513" name="Freeform 32"/>
            <p:cNvSpPr>
              <a:spLocks/>
            </p:cNvSpPr>
            <p:nvPr/>
          </p:nvSpPr>
          <p:spPr bwMode="auto">
            <a:xfrm>
              <a:off x="2692" y="3941"/>
              <a:ext cx="68" cy="51"/>
            </a:xfrm>
            <a:custGeom>
              <a:avLst/>
              <a:gdLst>
                <a:gd name="T0" fmla="*/ 0 w 68"/>
                <a:gd name="T1" fmla="*/ 50 h 51"/>
                <a:gd name="T2" fmla="*/ 33 w 68"/>
                <a:gd name="T3" fmla="*/ 50 h 51"/>
                <a:gd name="T4" fmla="*/ 50 w 68"/>
                <a:gd name="T5" fmla="*/ 17 h 51"/>
                <a:gd name="T6" fmla="*/ 67 w 68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51"/>
                <a:gd name="T14" fmla="*/ 68 w 68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51">
                  <a:moveTo>
                    <a:pt x="0" y="50"/>
                  </a:moveTo>
                  <a:lnTo>
                    <a:pt x="33" y="50"/>
                  </a:lnTo>
                  <a:lnTo>
                    <a:pt x="50" y="17"/>
                  </a:lnTo>
                  <a:lnTo>
                    <a:pt x="6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47141" name="Rectangle 37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e Ingreso Total</a:t>
            </a:r>
            <a:endParaRPr lang="en-US" sz="4000" smtClean="0">
              <a:solidFill>
                <a:srgbClr val="7A001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22" grpId="0" animBg="1" autoUpdateAnimBg="0"/>
      <p:bldP spid="4712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e Ingreso Total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6096000" cy="4114800"/>
          </a:xfrm>
        </p:spPr>
        <p:txBody>
          <a:bodyPr/>
          <a:lstStyle/>
          <a:p>
            <a:pPr marL="0" indent="0" algn="ctr">
              <a:buFont typeface="Monotype Sorts"/>
              <a:buNone/>
              <a:tabLst>
                <a:tab pos="857250" algn="l"/>
              </a:tabLst>
            </a:pPr>
            <a:r>
              <a:rPr lang="en-US" sz="3600" smtClean="0">
                <a:solidFill>
                  <a:srgbClr val="474A81"/>
                </a:solidFill>
              </a:rPr>
              <a:t>Con una curva de demanda </a:t>
            </a:r>
            <a:r>
              <a:rPr lang="en-US" sz="3600" smtClean="0">
                <a:solidFill>
                  <a:srgbClr val="B0001D"/>
                </a:solidFill>
              </a:rPr>
              <a:t>inelástica</a:t>
            </a:r>
            <a:r>
              <a:rPr lang="en-US" sz="3600" smtClean="0">
                <a:solidFill>
                  <a:srgbClr val="474A81"/>
                </a:solidFill>
              </a:rPr>
              <a:t> un incremento en el precio conduce a una disminución en la cantidad proporcionalmente menor. En consecuencia, </a:t>
            </a:r>
            <a:r>
              <a:rPr lang="en-US" sz="3600" smtClean="0">
                <a:solidFill>
                  <a:srgbClr val="B0001D"/>
                </a:solidFill>
              </a:rPr>
              <a:t>el ingreso total se incrementa</a:t>
            </a:r>
            <a:r>
              <a:rPr lang="en-US" sz="3600" smtClean="0">
                <a:solidFill>
                  <a:srgbClr val="474A81"/>
                </a:solidFill>
              </a:rPr>
              <a:t>.</a:t>
            </a:r>
            <a:r>
              <a:rPr lang="en-US" sz="3600" smtClean="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. . .	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0" indent="0">
              <a:buClr>
                <a:srgbClr val="F09A0E"/>
              </a:buClr>
              <a:buFont typeface="Monotype Sorts"/>
              <a:buChar char="u"/>
              <a:tabLst>
                <a:tab pos="857250" algn="l"/>
              </a:tabLst>
            </a:pPr>
            <a:r>
              <a:rPr lang="en-US" smtClean="0">
                <a:solidFill>
                  <a:srgbClr val="474A81"/>
                </a:solidFill>
              </a:rPr>
              <a:t> … es la medida de cómo responden los compradores y vendedores a cambios en las condiciones del mercado  </a:t>
            </a:r>
            <a:br>
              <a:rPr lang="en-US" smtClean="0">
                <a:solidFill>
                  <a:srgbClr val="474A81"/>
                </a:solidFill>
              </a:rPr>
            </a:br>
            <a:endParaRPr lang="en-US" smtClean="0">
              <a:solidFill>
                <a:srgbClr val="474A81"/>
              </a:solidFill>
            </a:endParaRPr>
          </a:p>
          <a:p>
            <a:pPr marL="0" indent="0">
              <a:buClr>
                <a:srgbClr val="F09A0E"/>
              </a:buClr>
              <a:buFont typeface="Monotype Sorts"/>
              <a:buChar char="u"/>
              <a:tabLst>
                <a:tab pos="857250" algn="l"/>
              </a:tabLst>
            </a:pPr>
            <a:r>
              <a:rPr lang="en-US" smtClean="0">
                <a:solidFill>
                  <a:srgbClr val="474A81"/>
                </a:solidFill>
              </a:rPr>
              <a:t> … nos permite analizar con mayor precisión la oferta y la demanda.</a:t>
            </a: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e Ingreso Total: Demanda Inelástica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2531" name="Rectangle 5" descr="Dotted diamond"/>
          <p:cNvSpPr>
            <a:spLocks noChangeArrowheads="1"/>
          </p:cNvSpPr>
          <p:nvPr/>
        </p:nvSpPr>
        <p:spPr bwMode="auto">
          <a:xfrm>
            <a:off x="5073650" y="4325938"/>
            <a:ext cx="2106613" cy="1338262"/>
          </a:xfrm>
          <a:prstGeom prst="rect">
            <a:avLst/>
          </a:prstGeom>
          <a:pattFill prst="dotDmnd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4822825" y="4217988"/>
            <a:ext cx="209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$3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8077200" y="5700713"/>
            <a:ext cx="107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4913313" y="5700713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4419600" y="2039938"/>
            <a:ext cx="693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sp>
        <p:nvSpPr>
          <p:cNvPr id="22536" name="Freeform 10"/>
          <p:cNvSpPr>
            <a:spLocks/>
          </p:cNvSpPr>
          <p:nvPr/>
        </p:nvSpPr>
        <p:spPr bwMode="auto">
          <a:xfrm>
            <a:off x="5073650" y="2074863"/>
            <a:ext cx="3805238" cy="3590925"/>
          </a:xfrm>
          <a:custGeom>
            <a:avLst/>
            <a:gdLst>
              <a:gd name="T0" fmla="*/ 0 w 2397"/>
              <a:gd name="T1" fmla="*/ 0 h 2262"/>
              <a:gd name="T2" fmla="*/ 0 w 2397"/>
              <a:gd name="T3" fmla="*/ 3589338 h 2262"/>
              <a:gd name="T4" fmla="*/ 3803651 w 2397"/>
              <a:gd name="T5" fmla="*/ 3589338 h 2262"/>
              <a:gd name="T6" fmla="*/ 0 60000 65536"/>
              <a:gd name="T7" fmla="*/ 0 60000 65536"/>
              <a:gd name="T8" fmla="*/ 0 60000 65536"/>
              <a:gd name="T9" fmla="*/ 0 w 2397"/>
              <a:gd name="T10" fmla="*/ 0 h 2262"/>
              <a:gd name="T11" fmla="*/ 2397 w 2397"/>
              <a:gd name="T12" fmla="*/ 2262 h 22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7" h="2262">
                <a:moveTo>
                  <a:pt x="0" y="0"/>
                </a:moveTo>
                <a:lnTo>
                  <a:pt x="0" y="2261"/>
                </a:lnTo>
                <a:lnTo>
                  <a:pt x="2396" y="2261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7091363" y="5700713"/>
            <a:ext cx="209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80</a:t>
            </a:r>
          </a:p>
        </p:txBody>
      </p:sp>
      <p:sp>
        <p:nvSpPr>
          <p:cNvPr id="22538" name="Freeform 12"/>
          <p:cNvSpPr>
            <a:spLocks/>
          </p:cNvSpPr>
          <p:nvPr/>
        </p:nvSpPr>
        <p:spPr bwMode="auto">
          <a:xfrm>
            <a:off x="5091113" y="4325938"/>
            <a:ext cx="2090737" cy="1339850"/>
          </a:xfrm>
          <a:custGeom>
            <a:avLst/>
            <a:gdLst>
              <a:gd name="T0" fmla="*/ 2089150 w 1317"/>
              <a:gd name="T1" fmla="*/ 1338263 h 844"/>
              <a:gd name="T2" fmla="*/ 2089150 w 1317"/>
              <a:gd name="T3" fmla="*/ 0 h 844"/>
              <a:gd name="T4" fmla="*/ 0 w 1317"/>
              <a:gd name="T5" fmla="*/ 0 h 844"/>
              <a:gd name="T6" fmla="*/ 0 60000 65536"/>
              <a:gd name="T7" fmla="*/ 0 60000 65536"/>
              <a:gd name="T8" fmla="*/ 0 60000 65536"/>
              <a:gd name="T9" fmla="*/ 0 w 1317"/>
              <a:gd name="T10" fmla="*/ 0 h 844"/>
              <a:gd name="T11" fmla="*/ 1317 w 1317"/>
              <a:gd name="T12" fmla="*/ 844 h 8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7" h="844">
                <a:moveTo>
                  <a:pt x="1316" y="843"/>
                </a:moveTo>
                <a:lnTo>
                  <a:pt x="131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>
            <a:off x="6653213" y="2582863"/>
            <a:ext cx="938212" cy="308133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5537200" y="4843463"/>
            <a:ext cx="876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IT </a:t>
            </a: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=</a:t>
            </a:r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 $240 </a:t>
            </a: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7620000" y="5105400"/>
            <a:ext cx="1127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Demanda</a:t>
            </a:r>
          </a:p>
        </p:txBody>
      </p:sp>
      <p:sp>
        <p:nvSpPr>
          <p:cNvPr id="22542" name="Rectangle 16" descr="Dotted diamond"/>
          <p:cNvSpPr>
            <a:spLocks noChangeArrowheads="1"/>
          </p:cNvSpPr>
          <p:nvPr/>
        </p:nvSpPr>
        <p:spPr bwMode="auto">
          <a:xfrm>
            <a:off x="684213" y="5218113"/>
            <a:ext cx="2625725" cy="446087"/>
          </a:xfrm>
          <a:prstGeom prst="rect">
            <a:avLst/>
          </a:prstGeom>
          <a:pattFill prst="dotDmnd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415925" y="5111750"/>
            <a:ext cx="209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$1</a:t>
            </a:r>
          </a:p>
        </p:txBody>
      </p:sp>
      <p:sp>
        <p:nvSpPr>
          <p:cNvPr id="22544" name="Rectangle 18"/>
          <p:cNvSpPr>
            <a:spLocks noChangeArrowheads="1"/>
          </p:cNvSpPr>
          <p:nvPr/>
        </p:nvSpPr>
        <p:spPr bwMode="auto">
          <a:xfrm>
            <a:off x="3505200" y="5105400"/>
            <a:ext cx="1127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Demanda</a:t>
            </a:r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3733800" y="5700713"/>
            <a:ext cx="1027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22546" name="Rectangle 20"/>
          <p:cNvSpPr>
            <a:spLocks noChangeArrowheads="1"/>
          </p:cNvSpPr>
          <p:nvPr/>
        </p:nvSpPr>
        <p:spPr bwMode="auto">
          <a:xfrm>
            <a:off x="523875" y="5700713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22547" name="Rectangle 21"/>
          <p:cNvSpPr>
            <a:spLocks noChangeArrowheads="1"/>
          </p:cNvSpPr>
          <p:nvPr/>
        </p:nvSpPr>
        <p:spPr bwMode="auto">
          <a:xfrm>
            <a:off x="1398588" y="5324475"/>
            <a:ext cx="823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IT </a:t>
            </a: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=</a:t>
            </a:r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 $100</a:t>
            </a:r>
          </a:p>
        </p:txBody>
      </p:sp>
      <p:sp>
        <p:nvSpPr>
          <p:cNvPr id="22548" name="Freeform 22"/>
          <p:cNvSpPr>
            <a:spLocks/>
          </p:cNvSpPr>
          <p:nvPr/>
        </p:nvSpPr>
        <p:spPr bwMode="auto">
          <a:xfrm>
            <a:off x="684213" y="2074863"/>
            <a:ext cx="3787775" cy="3590925"/>
          </a:xfrm>
          <a:custGeom>
            <a:avLst/>
            <a:gdLst>
              <a:gd name="T0" fmla="*/ 0 w 2386"/>
              <a:gd name="T1" fmla="*/ 0 h 2262"/>
              <a:gd name="T2" fmla="*/ 0 w 2386"/>
              <a:gd name="T3" fmla="*/ 3589338 h 2262"/>
              <a:gd name="T4" fmla="*/ 3786188 w 2386"/>
              <a:gd name="T5" fmla="*/ 3589338 h 2262"/>
              <a:gd name="T6" fmla="*/ 0 60000 65536"/>
              <a:gd name="T7" fmla="*/ 0 60000 65536"/>
              <a:gd name="T8" fmla="*/ 0 60000 65536"/>
              <a:gd name="T9" fmla="*/ 0 w 2386"/>
              <a:gd name="T10" fmla="*/ 0 h 2262"/>
              <a:gd name="T11" fmla="*/ 2386 w 2386"/>
              <a:gd name="T12" fmla="*/ 2262 h 22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86" h="2262">
                <a:moveTo>
                  <a:pt x="0" y="0"/>
                </a:moveTo>
                <a:lnTo>
                  <a:pt x="0" y="2261"/>
                </a:lnTo>
                <a:lnTo>
                  <a:pt x="2385" y="2261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3167063" y="5700713"/>
            <a:ext cx="3127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100</a:t>
            </a:r>
          </a:p>
        </p:txBody>
      </p:sp>
      <p:sp>
        <p:nvSpPr>
          <p:cNvPr id="22550" name="Freeform 24"/>
          <p:cNvSpPr>
            <a:spLocks/>
          </p:cNvSpPr>
          <p:nvPr/>
        </p:nvSpPr>
        <p:spPr bwMode="auto">
          <a:xfrm>
            <a:off x="684213" y="5218113"/>
            <a:ext cx="2627312" cy="447675"/>
          </a:xfrm>
          <a:custGeom>
            <a:avLst/>
            <a:gdLst>
              <a:gd name="T0" fmla="*/ 2625725 w 1655"/>
              <a:gd name="T1" fmla="*/ 446088 h 282"/>
              <a:gd name="T2" fmla="*/ 2625725 w 1655"/>
              <a:gd name="T3" fmla="*/ 0 h 282"/>
              <a:gd name="T4" fmla="*/ 0 w 1655"/>
              <a:gd name="T5" fmla="*/ 0 h 282"/>
              <a:gd name="T6" fmla="*/ 0 60000 65536"/>
              <a:gd name="T7" fmla="*/ 0 60000 65536"/>
              <a:gd name="T8" fmla="*/ 0 60000 65536"/>
              <a:gd name="T9" fmla="*/ 0 w 1655"/>
              <a:gd name="T10" fmla="*/ 0 h 282"/>
              <a:gd name="T11" fmla="*/ 1655 w 1655"/>
              <a:gd name="T12" fmla="*/ 282 h 2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5" h="282">
                <a:moveTo>
                  <a:pt x="1654" y="281"/>
                </a:moveTo>
                <a:lnTo>
                  <a:pt x="165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2549525" y="2619375"/>
            <a:ext cx="884238" cy="302736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2552" name="Freeform 26"/>
          <p:cNvSpPr>
            <a:spLocks/>
          </p:cNvSpPr>
          <p:nvPr/>
        </p:nvSpPr>
        <p:spPr bwMode="auto">
          <a:xfrm>
            <a:off x="3273425" y="5164138"/>
            <a:ext cx="90488" cy="109537"/>
          </a:xfrm>
          <a:custGeom>
            <a:avLst/>
            <a:gdLst>
              <a:gd name="T0" fmla="*/ 34925 w 57"/>
              <a:gd name="T1" fmla="*/ 107950 h 69"/>
              <a:gd name="T2" fmla="*/ 71438 w 57"/>
              <a:gd name="T3" fmla="*/ 107950 h 69"/>
              <a:gd name="T4" fmla="*/ 88900 w 57"/>
              <a:gd name="T5" fmla="*/ 90487 h 69"/>
              <a:gd name="T6" fmla="*/ 88900 w 57"/>
              <a:gd name="T7" fmla="*/ 53975 h 69"/>
              <a:gd name="T8" fmla="*/ 88900 w 57"/>
              <a:gd name="T9" fmla="*/ 36512 h 69"/>
              <a:gd name="T10" fmla="*/ 71438 w 57"/>
              <a:gd name="T11" fmla="*/ 17462 h 69"/>
              <a:gd name="T12" fmla="*/ 34925 w 57"/>
              <a:gd name="T13" fmla="*/ 0 h 69"/>
              <a:gd name="T14" fmla="*/ 17463 w 57"/>
              <a:gd name="T15" fmla="*/ 17462 h 69"/>
              <a:gd name="T16" fmla="*/ 0 w 57"/>
              <a:gd name="T17" fmla="*/ 36512 h 69"/>
              <a:gd name="T18" fmla="*/ 0 w 57"/>
              <a:gd name="T19" fmla="*/ 53975 h 69"/>
              <a:gd name="T20" fmla="*/ 0 w 57"/>
              <a:gd name="T21" fmla="*/ 90487 h 69"/>
              <a:gd name="T22" fmla="*/ 17463 w 57"/>
              <a:gd name="T23" fmla="*/ 107950 h 69"/>
              <a:gd name="T24" fmla="*/ 34925 w 57"/>
              <a:gd name="T25" fmla="*/ 107950 h 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"/>
              <a:gd name="T40" fmla="*/ 0 h 69"/>
              <a:gd name="T41" fmla="*/ 57 w 57"/>
              <a:gd name="T42" fmla="*/ 69 h 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" h="69">
                <a:moveTo>
                  <a:pt x="22" y="68"/>
                </a:moveTo>
                <a:lnTo>
                  <a:pt x="45" y="68"/>
                </a:lnTo>
                <a:lnTo>
                  <a:pt x="56" y="57"/>
                </a:lnTo>
                <a:lnTo>
                  <a:pt x="56" y="34"/>
                </a:lnTo>
                <a:lnTo>
                  <a:pt x="56" y="23"/>
                </a:lnTo>
                <a:lnTo>
                  <a:pt x="45" y="11"/>
                </a:lnTo>
                <a:lnTo>
                  <a:pt x="22" y="0"/>
                </a:lnTo>
                <a:lnTo>
                  <a:pt x="11" y="11"/>
                </a:lnTo>
                <a:lnTo>
                  <a:pt x="0" y="23"/>
                </a:lnTo>
                <a:lnTo>
                  <a:pt x="0" y="34"/>
                </a:lnTo>
                <a:lnTo>
                  <a:pt x="0" y="57"/>
                </a:lnTo>
                <a:lnTo>
                  <a:pt x="11" y="68"/>
                </a:lnTo>
                <a:lnTo>
                  <a:pt x="22" y="6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2553" name="Freeform 27"/>
          <p:cNvSpPr>
            <a:spLocks/>
          </p:cNvSpPr>
          <p:nvPr/>
        </p:nvSpPr>
        <p:spPr bwMode="auto">
          <a:xfrm>
            <a:off x="7145338" y="4289425"/>
            <a:ext cx="90487" cy="90488"/>
          </a:xfrm>
          <a:custGeom>
            <a:avLst/>
            <a:gdLst>
              <a:gd name="T0" fmla="*/ 34925 w 57"/>
              <a:gd name="T1" fmla="*/ 88900 h 57"/>
              <a:gd name="T2" fmla="*/ 71437 w 57"/>
              <a:gd name="T3" fmla="*/ 88900 h 57"/>
              <a:gd name="T4" fmla="*/ 88900 w 57"/>
              <a:gd name="T5" fmla="*/ 71438 h 57"/>
              <a:gd name="T6" fmla="*/ 88900 w 57"/>
              <a:gd name="T7" fmla="*/ 34925 h 57"/>
              <a:gd name="T8" fmla="*/ 88900 w 57"/>
              <a:gd name="T9" fmla="*/ 17463 h 57"/>
              <a:gd name="T10" fmla="*/ 71437 w 57"/>
              <a:gd name="T11" fmla="*/ 0 h 57"/>
              <a:gd name="T12" fmla="*/ 34925 w 57"/>
              <a:gd name="T13" fmla="*/ 0 h 57"/>
              <a:gd name="T14" fmla="*/ 17462 w 57"/>
              <a:gd name="T15" fmla="*/ 0 h 57"/>
              <a:gd name="T16" fmla="*/ 0 w 57"/>
              <a:gd name="T17" fmla="*/ 17463 h 57"/>
              <a:gd name="T18" fmla="*/ 0 w 57"/>
              <a:gd name="T19" fmla="*/ 34925 h 57"/>
              <a:gd name="T20" fmla="*/ 0 w 57"/>
              <a:gd name="T21" fmla="*/ 71438 h 57"/>
              <a:gd name="T22" fmla="*/ 17462 w 57"/>
              <a:gd name="T23" fmla="*/ 88900 h 57"/>
              <a:gd name="T24" fmla="*/ 34925 w 57"/>
              <a:gd name="T25" fmla="*/ 88900 h 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"/>
              <a:gd name="T40" fmla="*/ 0 h 57"/>
              <a:gd name="T41" fmla="*/ 57 w 57"/>
              <a:gd name="T42" fmla="*/ 57 h 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" h="57">
                <a:moveTo>
                  <a:pt x="22" y="56"/>
                </a:moveTo>
                <a:lnTo>
                  <a:pt x="45" y="56"/>
                </a:lnTo>
                <a:lnTo>
                  <a:pt x="56" y="45"/>
                </a:lnTo>
                <a:lnTo>
                  <a:pt x="56" y="22"/>
                </a:lnTo>
                <a:lnTo>
                  <a:pt x="56" y="11"/>
                </a:lnTo>
                <a:lnTo>
                  <a:pt x="45" y="0"/>
                </a:lnTo>
                <a:lnTo>
                  <a:pt x="22" y="0"/>
                </a:lnTo>
                <a:lnTo>
                  <a:pt x="11" y="0"/>
                </a:lnTo>
                <a:lnTo>
                  <a:pt x="0" y="11"/>
                </a:lnTo>
                <a:lnTo>
                  <a:pt x="0" y="22"/>
                </a:lnTo>
                <a:lnTo>
                  <a:pt x="0" y="45"/>
                </a:lnTo>
                <a:lnTo>
                  <a:pt x="11" y="56"/>
                </a:lnTo>
                <a:lnTo>
                  <a:pt x="22" y="5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2554" name="Rectangle 28"/>
          <p:cNvSpPr>
            <a:spLocks noChangeArrowheads="1"/>
          </p:cNvSpPr>
          <p:nvPr/>
        </p:nvSpPr>
        <p:spPr bwMode="auto">
          <a:xfrm>
            <a:off x="0" y="2039938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 Precio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1066800" y="2362200"/>
            <a:ext cx="2971800" cy="8350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Un incremento en el precio de 1 a 3...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5638800" y="2057400"/>
            <a:ext cx="3200400" cy="120015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…conduce a un </a:t>
            </a:r>
            <a:r>
              <a:rPr lang="en-US" b="1">
                <a:solidFill>
                  <a:srgbClr val="000099"/>
                </a:solidFill>
              </a:rPr>
              <a:t>incremento</a:t>
            </a:r>
            <a:r>
              <a:rPr lang="en-US" b="1"/>
              <a:t> del ingreso total de 100 a 240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6" grpId="0" animBg="1" autoUpdateAnimBg="0"/>
      <p:bldP spid="5532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e Ingreso Total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6629400" cy="3810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  <a:tabLst>
                <a:tab pos="857250" algn="l"/>
              </a:tabLst>
              <a:defRPr/>
            </a:pPr>
            <a:r>
              <a:rPr lang="en-US" sz="3600" smtClean="0">
                <a:solidFill>
                  <a:srgbClr val="474A81"/>
                </a:solidFill>
              </a:rPr>
              <a:t>Con una curva de </a:t>
            </a:r>
            <a:r>
              <a:rPr lang="en-US" sz="3600" smtClean="0">
                <a:solidFill>
                  <a:srgbClr val="B0001D"/>
                </a:solidFill>
              </a:rPr>
              <a:t>demanda elástica</a:t>
            </a:r>
            <a:r>
              <a:rPr lang="en-US" sz="3600" smtClean="0">
                <a:solidFill>
                  <a:srgbClr val="474A81"/>
                </a:solidFill>
              </a:rPr>
              <a:t>, un incremento en el precio conduce a una disminución en la cantidad demandada proporcionalmente mayor. En consecuencia, </a:t>
            </a:r>
            <a:r>
              <a:rPr lang="en-US" sz="3600" smtClean="0">
                <a:solidFill>
                  <a:srgbClr val="B0001D"/>
                </a:solidFill>
              </a:rPr>
              <a:t>el ingreso total disminuye.</a:t>
            </a:r>
            <a:endParaRPr lang="en-US" smtClean="0">
              <a:solidFill>
                <a:srgbClr val="B0001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e Ingreso Total: Demanda Elástica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Rectangle 5" descr="20%"/>
          <p:cNvSpPr>
            <a:spLocks noChangeArrowheads="1"/>
          </p:cNvSpPr>
          <p:nvPr/>
        </p:nvSpPr>
        <p:spPr bwMode="auto">
          <a:xfrm>
            <a:off x="715963" y="3976688"/>
            <a:ext cx="1238250" cy="1676400"/>
          </a:xfrm>
          <a:prstGeom prst="rect">
            <a:avLst/>
          </a:prstGeom>
          <a:pattFill prst="pct20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206750" y="4332288"/>
            <a:ext cx="1127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Demanda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3783013" y="5686425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639763" y="5686425"/>
            <a:ext cx="10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250825" y="2214563"/>
            <a:ext cx="574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sp>
        <p:nvSpPr>
          <p:cNvPr id="24584" name="Freeform 10"/>
          <p:cNvSpPr>
            <a:spLocks/>
          </p:cNvSpPr>
          <p:nvPr/>
        </p:nvSpPr>
        <p:spPr bwMode="auto">
          <a:xfrm>
            <a:off x="715963" y="2247900"/>
            <a:ext cx="3594100" cy="3406775"/>
          </a:xfrm>
          <a:custGeom>
            <a:avLst/>
            <a:gdLst>
              <a:gd name="T0" fmla="*/ 0 w 2264"/>
              <a:gd name="T1" fmla="*/ 0 h 2146"/>
              <a:gd name="T2" fmla="*/ 0 w 2264"/>
              <a:gd name="T3" fmla="*/ 3405188 h 2146"/>
              <a:gd name="T4" fmla="*/ 3592513 w 2264"/>
              <a:gd name="T5" fmla="*/ 3405188 h 2146"/>
              <a:gd name="T6" fmla="*/ 0 60000 65536"/>
              <a:gd name="T7" fmla="*/ 0 60000 65536"/>
              <a:gd name="T8" fmla="*/ 0 60000 65536"/>
              <a:gd name="T9" fmla="*/ 0 w 2264"/>
              <a:gd name="T10" fmla="*/ 0 h 2146"/>
              <a:gd name="T11" fmla="*/ 2264 w 2264"/>
              <a:gd name="T12" fmla="*/ 2146 h 21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4" h="2146">
                <a:moveTo>
                  <a:pt x="0" y="0"/>
                </a:moveTo>
                <a:lnTo>
                  <a:pt x="0" y="2145"/>
                </a:lnTo>
                <a:lnTo>
                  <a:pt x="2263" y="2145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461963" y="3857625"/>
            <a:ext cx="209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$4</a:t>
            </a: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1868488" y="5686425"/>
            <a:ext cx="209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50</a:t>
            </a:r>
          </a:p>
        </p:txBody>
      </p:sp>
      <p:sp>
        <p:nvSpPr>
          <p:cNvPr id="24587" name="Freeform 13"/>
          <p:cNvSpPr>
            <a:spLocks/>
          </p:cNvSpPr>
          <p:nvPr/>
        </p:nvSpPr>
        <p:spPr bwMode="auto">
          <a:xfrm>
            <a:off x="715963" y="3976688"/>
            <a:ext cx="1239837" cy="1677987"/>
          </a:xfrm>
          <a:custGeom>
            <a:avLst/>
            <a:gdLst>
              <a:gd name="T0" fmla="*/ 1238250 w 781"/>
              <a:gd name="T1" fmla="*/ 1676400 h 1057"/>
              <a:gd name="T2" fmla="*/ 1238250 w 781"/>
              <a:gd name="T3" fmla="*/ 0 h 1057"/>
              <a:gd name="T4" fmla="*/ 0 w 781"/>
              <a:gd name="T5" fmla="*/ 0 h 1057"/>
              <a:gd name="T6" fmla="*/ 0 60000 65536"/>
              <a:gd name="T7" fmla="*/ 0 60000 65536"/>
              <a:gd name="T8" fmla="*/ 0 60000 65536"/>
              <a:gd name="T9" fmla="*/ 0 w 781"/>
              <a:gd name="T10" fmla="*/ 0 h 1057"/>
              <a:gd name="T11" fmla="*/ 781 w 781"/>
              <a:gd name="T12" fmla="*/ 1057 h 10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1" h="1057">
                <a:moveTo>
                  <a:pt x="780" y="1056"/>
                </a:moveTo>
                <a:lnTo>
                  <a:pt x="78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4588" name="Rectangle 14" descr="20%"/>
          <p:cNvSpPr>
            <a:spLocks noChangeArrowheads="1"/>
          </p:cNvSpPr>
          <p:nvPr/>
        </p:nvSpPr>
        <p:spPr bwMode="auto">
          <a:xfrm>
            <a:off x="5122863" y="3552825"/>
            <a:ext cx="508000" cy="2100263"/>
          </a:xfrm>
          <a:prstGeom prst="rect">
            <a:avLst/>
          </a:prstGeom>
          <a:pattFill prst="pct20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/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7664450" y="4230688"/>
            <a:ext cx="1127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Demanda</a:t>
            </a:r>
          </a:p>
        </p:txBody>
      </p:sp>
      <p:sp>
        <p:nvSpPr>
          <p:cNvPr id="24590" name="Rectangle 16"/>
          <p:cNvSpPr>
            <a:spLocks noChangeArrowheads="1"/>
          </p:cNvSpPr>
          <p:nvPr/>
        </p:nvSpPr>
        <p:spPr bwMode="auto">
          <a:xfrm>
            <a:off x="8188325" y="5686425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5045075" y="5686425"/>
            <a:ext cx="10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24592" name="Rectangle 18"/>
          <p:cNvSpPr>
            <a:spLocks noChangeArrowheads="1"/>
          </p:cNvSpPr>
          <p:nvPr/>
        </p:nvSpPr>
        <p:spPr bwMode="auto">
          <a:xfrm>
            <a:off x="4656138" y="2214563"/>
            <a:ext cx="574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5884863" y="4670425"/>
            <a:ext cx="876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IT </a:t>
            </a: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=</a:t>
            </a:r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 $100 </a:t>
            </a:r>
          </a:p>
        </p:txBody>
      </p:sp>
      <p:sp>
        <p:nvSpPr>
          <p:cNvPr id="24594" name="Freeform 20"/>
          <p:cNvSpPr>
            <a:spLocks/>
          </p:cNvSpPr>
          <p:nvPr/>
        </p:nvSpPr>
        <p:spPr bwMode="auto">
          <a:xfrm>
            <a:off x="5122863" y="2247900"/>
            <a:ext cx="3609975" cy="3406775"/>
          </a:xfrm>
          <a:custGeom>
            <a:avLst/>
            <a:gdLst>
              <a:gd name="T0" fmla="*/ 0 w 2274"/>
              <a:gd name="T1" fmla="*/ 0 h 2146"/>
              <a:gd name="T2" fmla="*/ 0 w 2274"/>
              <a:gd name="T3" fmla="*/ 3405188 h 2146"/>
              <a:gd name="T4" fmla="*/ 3608388 w 2274"/>
              <a:gd name="T5" fmla="*/ 3405188 h 2146"/>
              <a:gd name="T6" fmla="*/ 0 60000 65536"/>
              <a:gd name="T7" fmla="*/ 0 60000 65536"/>
              <a:gd name="T8" fmla="*/ 0 60000 65536"/>
              <a:gd name="T9" fmla="*/ 0 w 2274"/>
              <a:gd name="T10" fmla="*/ 0 h 2146"/>
              <a:gd name="T11" fmla="*/ 2274 w 2274"/>
              <a:gd name="T12" fmla="*/ 2146 h 21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4" h="2146">
                <a:moveTo>
                  <a:pt x="0" y="0"/>
                </a:moveTo>
                <a:lnTo>
                  <a:pt x="0" y="2145"/>
                </a:lnTo>
                <a:lnTo>
                  <a:pt x="2273" y="21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4595" name="Rectangle 21"/>
          <p:cNvSpPr>
            <a:spLocks noChangeArrowheads="1"/>
          </p:cNvSpPr>
          <p:nvPr/>
        </p:nvSpPr>
        <p:spPr bwMode="auto">
          <a:xfrm>
            <a:off x="4884738" y="3451225"/>
            <a:ext cx="209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$5</a:t>
            </a:r>
          </a:p>
        </p:txBody>
      </p:sp>
      <p:sp>
        <p:nvSpPr>
          <p:cNvPr id="24596" name="Rectangle 22"/>
          <p:cNvSpPr>
            <a:spLocks noChangeArrowheads="1"/>
          </p:cNvSpPr>
          <p:nvPr/>
        </p:nvSpPr>
        <p:spPr bwMode="auto">
          <a:xfrm>
            <a:off x="5529263" y="5686425"/>
            <a:ext cx="209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20</a:t>
            </a:r>
          </a:p>
        </p:txBody>
      </p:sp>
      <p:sp>
        <p:nvSpPr>
          <p:cNvPr id="24597" name="Freeform 23"/>
          <p:cNvSpPr>
            <a:spLocks/>
          </p:cNvSpPr>
          <p:nvPr/>
        </p:nvSpPr>
        <p:spPr bwMode="auto">
          <a:xfrm>
            <a:off x="5122863" y="3552825"/>
            <a:ext cx="509587" cy="2101850"/>
          </a:xfrm>
          <a:custGeom>
            <a:avLst/>
            <a:gdLst>
              <a:gd name="T0" fmla="*/ 508000 w 321"/>
              <a:gd name="T1" fmla="*/ 2100263 h 1324"/>
              <a:gd name="T2" fmla="*/ 508000 w 321"/>
              <a:gd name="T3" fmla="*/ 0 h 1324"/>
              <a:gd name="T4" fmla="*/ 0 w 321"/>
              <a:gd name="T5" fmla="*/ 0 h 1324"/>
              <a:gd name="T6" fmla="*/ 0 60000 65536"/>
              <a:gd name="T7" fmla="*/ 0 60000 65536"/>
              <a:gd name="T8" fmla="*/ 0 60000 65536"/>
              <a:gd name="T9" fmla="*/ 0 w 321"/>
              <a:gd name="T10" fmla="*/ 0 h 1324"/>
              <a:gd name="T11" fmla="*/ 321 w 321"/>
              <a:gd name="T12" fmla="*/ 1324 h 13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1" h="1324">
                <a:moveTo>
                  <a:pt x="320" y="1323"/>
                </a:moveTo>
                <a:lnTo>
                  <a:pt x="32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 flipV="1">
            <a:off x="1954213" y="3981450"/>
            <a:ext cx="0" cy="1668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4599" name="Line 25"/>
          <p:cNvSpPr>
            <a:spLocks noChangeShapeType="1"/>
          </p:cNvSpPr>
          <p:nvPr/>
        </p:nvSpPr>
        <p:spPr bwMode="auto">
          <a:xfrm>
            <a:off x="914400" y="3581400"/>
            <a:ext cx="2330450" cy="90646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5257800" y="3429000"/>
            <a:ext cx="2312988" cy="889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 flipV="1">
            <a:off x="5632450" y="3556000"/>
            <a:ext cx="0" cy="2092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4602" name="Line 28"/>
          <p:cNvSpPr>
            <a:spLocks noChangeShapeType="1"/>
          </p:cNvSpPr>
          <p:nvPr/>
        </p:nvSpPr>
        <p:spPr bwMode="auto">
          <a:xfrm>
            <a:off x="5502275" y="4791075"/>
            <a:ext cx="3492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4603" name="Freeform 29"/>
          <p:cNvSpPr>
            <a:spLocks/>
          </p:cNvSpPr>
          <p:nvPr/>
        </p:nvSpPr>
        <p:spPr bwMode="auto">
          <a:xfrm>
            <a:off x="1919288" y="3925888"/>
            <a:ext cx="87312" cy="85725"/>
          </a:xfrm>
          <a:custGeom>
            <a:avLst/>
            <a:gdLst>
              <a:gd name="T0" fmla="*/ 34925 w 55"/>
              <a:gd name="T1" fmla="*/ 84138 h 54"/>
              <a:gd name="T2" fmla="*/ 68262 w 55"/>
              <a:gd name="T3" fmla="*/ 84138 h 54"/>
              <a:gd name="T4" fmla="*/ 85725 w 55"/>
              <a:gd name="T5" fmla="*/ 66675 h 54"/>
              <a:gd name="T6" fmla="*/ 85725 w 55"/>
              <a:gd name="T7" fmla="*/ 50800 h 54"/>
              <a:gd name="T8" fmla="*/ 85725 w 55"/>
              <a:gd name="T9" fmla="*/ 17463 h 54"/>
              <a:gd name="T10" fmla="*/ 68262 w 55"/>
              <a:gd name="T11" fmla="*/ 0 h 54"/>
              <a:gd name="T12" fmla="*/ 34925 w 55"/>
              <a:gd name="T13" fmla="*/ 0 h 54"/>
              <a:gd name="T14" fmla="*/ 17462 w 55"/>
              <a:gd name="T15" fmla="*/ 0 h 54"/>
              <a:gd name="T16" fmla="*/ 0 w 55"/>
              <a:gd name="T17" fmla="*/ 17463 h 54"/>
              <a:gd name="T18" fmla="*/ 0 w 55"/>
              <a:gd name="T19" fmla="*/ 50800 h 54"/>
              <a:gd name="T20" fmla="*/ 0 w 55"/>
              <a:gd name="T21" fmla="*/ 66675 h 54"/>
              <a:gd name="T22" fmla="*/ 17462 w 55"/>
              <a:gd name="T23" fmla="*/ 84138 h 54"/>
              <a:gd name="T24" fmla="*/ 34925 w 55"/>
              <a:gd name="T25" fmla="*/ 84138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"/>
              <a:gd name="T40" fmla="*/ 0 h 54"/>
              <a:gd name="T41" fmla="*/ 55 w 55"/>
              <a:gd name="T42" fmla="*/ 54 h 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" h="54">
                <a:moveTo>
                  <a:pt x="22" y="53"/>
                </a:moveTo>
                <a:lnTo>
                  <a:pt x="43" y="53"/>
                </a:lnTo>
                <a:lnTo>
                  <a:pt x="54" y="42"/>
                </a:lnTo>
                <a:lnTo>
                  <a:pt x="54" y="32"/>
                </a:lnTo>
                <a:lnTo>
                  <a:pt x="54" y="11"/>
                </a:lnTo>
                <a:lnTo>
                  <a:pt x="43" y="0"/>
                </a:lnTo>
                <a:lnTo>
                  <a:pt x="22" y="0"/>
                </a:lnTo>
                <a:lnTo>
                  <a:pt x="11" y="0"/>
                </a:lnTo>
                <a:lnTo>
                  <a:pt x="0" y="11"/>
                </a:lnTo>
                <a:lnTo>
                  <a:pt x="0" y="32"/>
                </a:lnTo>
                <a:lnTo>
                  <a:pt x="0" y="42"/>
                </a:lnTo>
                <a:lnTo>
                  <a:pt x="11" y="53"/>
                </a:lnTo>
                <a:lnTo>
                  <a:pt x="22" y="53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24604" name="Freeform 30"/>
          <p:cNvSpPr>
            <a:spLocks/>
          </p:cNvSpPr>
          <p:nvPr/>
        </p:nvSpPr>
        <p:spPr bwMode="auto">
          <a:xfrm>
            <a:off x="5580063" y="3502025"/>
            <a:ext cx="85725" cy="103188"/>
          </a:xfrm>
          <a:custGeom>
            <a:avLst/>
            <a:gdLst>
              <a:gd name="T0" fmla="*/ 50800 w 54"/>
              <a:gd name="T1" fmla="*/ 101600 h 65"/>
              <a:gd name="T2" fmla="*/ 66675 w 54"/>
              <a:gd name="T3" fmla="*/ 84138 h 65"/>
              <a:gd name="T4" fmla="*/ 84138 w 54"/>
              <a:gd name="T5" fmla="*/ 68263 h 65"/>
              <a:gd name="T6" fmla="*/ 84138 w 54"/>
              <a:gd name="T7" fmla="*/ 50800 h 65"/>
              <a:gd name="T8" fmla="*/ 84138 w 54"/>
              <a:gd name="T9" fmla="*/ 17463 h 65"/>
              <a:gd name="T10" fmla="*/ 66675 w 54"/>
              <a:gd name="T11" fmla="*/ 0 h 65"/>
              <a:gd name="T12" fmla="*/ 50800 w 54"/>
              <a:gd name="T13" fmla="*/ 0 h 65"/>
              <a:gd name="T14" fmla="*/ 17463 w 54"/>
              <a:gd name="T15" fmla="*/ 0 h 65"/>
              <a:gd name="T16" fmla="*/ 0 w 54"/>
              <a:gd name="T17" fmla="*/ 17463 h 65"/>
              <a:gd name="T18" fmla="*/ 0 w 54"/>
              <a:gd name="T19" fmla="*/ 50800 h 65"/>
              <a:gd name="T20" fmla="*/ 0 w 54"/>
              <a:gd name="T21" fmla="*/ 68263 h 65"/>
              <a:gd name="T22" fmla="*/ 17463 w 54"/>
              <a:gd name="T23" fmla="*/ 84138 h 65"/>
              <a:gd name="T24" fmla="*/ 50800 w 54"/>
              <a:gd name="T25" fmla="*/ 101600 h 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4"/>
              <a:gd name="T40" fmla="*/ 0 h 65"/>
              <a:gd name="T41" fmla="*/ 54 w 54"/>
              <a:gd name="T42" fmla="*/ 65 h 6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4" h="65">
                <a:moveTo>
                  <a:pt x="32" y="64"/>
                </a:moveTo>
                <a:lnTo>
                  <a:pt x="42" y="53"/>
                </a:lnTo>
                <a:lnTo>
                  <a:pt x="53" y="43"/>
                </a:lnTo>
                <a:lnTo>
                  <a:pt x="53" y="32"/>
                </a:lnTo>
                <a:lnTo>
                  <a:pt x="53" y="11"/>
                </a:lnTo>
                <a:lnTo>
                  <a:pt x="42" y="0"/>
                </a:lnTo>
                <a:lnTo>
                  <a:pt x="32" y="0"/>
                </a:lnTo>
                <a:lnTo>
                  <a:pt x="11" y="0"/>
                </a:lnTo>
                <a:lnTo>
                  <a:pt x="0" y="11"/>
                </a:lnTo>
                <a:lnTo>
                  <a:pt x="0" y="32"/>
                </a:lnTo>
                <a:lnTo>
                  <a:pt x="0" y="43"/>
                </a:lnTo>
                <a:lnTo>
                  <a:pt x="11" y="53"/>
                </a:lnTo>
                <a:lnTo>
                  <a:pt x="32" y="64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grpSp>
        <p:nvGrpSpPr>
          <p:cNvPr id="24605" name="Group 33"/>
          <p:cNvGrpSpPr>
            <a:grpSpLocks/>
          </p:cNvGrpSpPr>
          <p:nvPr/>
        </p:nvGrpSpPr>
        <p:grpSpPr bwMode="auto">
          <a:xfrm>
            <a:off x="1692275" y="4670425"/>
            <a:ext cx="1258888" cy="274638"/>
            <a:chOff x="1066" y="2942"/>
            <a:chExt cx="793" cy="173"/>
          </a:xfrm>
        </p:grpSpPr>
        <p:sp>
          <p:nvSpPr>
            <p:cNvPr id="24608" name="Rectangle 31"/>
            <p:cNvSpPr>
              <a:spLocks noChangeArrowheads="1"/>
            </p:cNvSpPr>
            <p:nvPr/>
          </p:nvSpPr>
          <p:spPr bwMode="auto">
            <a:xfrm>
              <a:off x="1307" y="2942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 Narrow" pitchFamily="34" charset="0"/>
                </a:rPr>
                <a:t>IT </a:t>
              </a:r>
              <a:r>
                <a:rPr lang="en-US" sz="1800" b="1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800" b="1">
                  <a:solidFill>
                    <a:srgbClr val="000000"/>
                  </a:solidFill>
                  <a:latin typeface="Arial Narrow" pitchFamily="34" charset="0"/>
                </a:rPr>
                <a:t> $200 </a:t>
              </a:r>
            </a:p>
          </p:txBody>
        </p:sp>
        <p:sp>
          <p:nvSpPr>
            <p:cNvPr id="24609" name="Line 32"/>
            <p:cNvSpPr>
              <a:spLocks noChangeShapeType="1"/>
            </p:cNvSpPr>
            <p:nvPr/>
          </p:nvSpPr>
          <p:spPr bwMode="auto">
            <a:xfrm>
              <a:off x="1066" y="3018"/>
              <a:ext cx="22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066800" y="2362200"/>
            <a:ext cx="3289300" cy="8350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Un incremento</a:t>
            </a:r>
            <a:br>
              <a:rPr lang="en-US" b="1"/>
            </a:br>
            <a:r>
              <a:rPr lang="en-US" b="1"/>
              <a:t>en el precio de 4 a 5....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5638800" y="2057400"/>
            <a:ext cx="3505200" cy="120015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…conduce a una </a:t>
            </a:r>
            <a:r>
              <a:rPr lang="en-US" b="1">
                <a:solidFill>
                  <a:srgbClr val="000099"/>
                </a:solidFill>
              </a:rPr>
              <a:t>disminución </a:t>
            </a:r>
            <a:r>
              <a:rPr lang="en-US" b="1"/>
              <a:t>del ingreso total de 200 a 100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4" grpId="0" animBg="1" autoUpdateAnimBg="0"/>
      <p:bldP spid="5123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600" smtClean="0">
                <a:solidFill>
                  <a:srgbClr val="7A0014"/>
                </a:solidFill>
              </a:rPr>
              <a:t>Estimando la elasticidad en una curva de demanda lineal</a:t>
            </a:r>
            <a:endParaRPr lang="en-US" sz="36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0" y="2057400"/>
          <a:ext cx="9105900" cy="2533650"/>
        </p:xfrm>
        <a:graphic>
          <a:graphicData uri="http://schemas.openxmlformats.org/presentationml/2006/ole">
            <p:oleObj spid="_x0000_s4098" name="Hoja de cálculo" r:id="rId4" imgW="6496050" imgH="1790700" progId="Excel.Sheet.8">
              <p:embed/>
            </p:oleObj>
          </a:graphicData>
        </a:graphic>
      </p:graphicFrame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Ingreso de Demanda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B0001D"/>
                </a:solidFill>
              </a:rPr>
              <a:t>Elasticidad Ingreso de Demanda</a:t>
            </a:r>
            <a:r>
              <a:rPr lang="en-US" smtClean="0">
                <a:solidFill>
                  <a:srgbClr val="474A81"/>
                </a:solidFill>
              </a:rPr>
              <a:t> mide cuánto responde la cantidad demandada de un bien a un cambio en el ingreso del consumidor. </a:t>
            </a: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Se estima como el porcentaje de cambio en la cantidad demandada dividido entre el porcentaje de cambio en el ingreso.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15400" cy="1147763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Estimando la Elasticidad Ingreso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09800"/>
            <a:ext cx="9144000" cy="1455738"/>
            <a:chOff x="0" y="1392"/>
            <a:chExt cx="5760" cy="917"/>
          </a:xfrm>
        </p:grpSpPr>
        <p:sp>
          <p:nvSpPr>
            <p:cNvPr id="26628" name="Text Box 9"/>
            <p:cNvSpPr txBox="1">
              <a:spLocks noChangeArrowheads="1"/>
            </p:cNvSpPr>
            <p:nvPr/>
          </p:nvSpPr>
          <p:spPr bwMode="auto">
            <a:xfrm>
              <a:off x="0" y="1632"/>
              <a:ext cx="2496" cy="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3200" b="1">
                  <a:solidFill>
                    <a:srgbClr val="000099"/>
                  </a:solidFill>
                  <a:latin typeface="Tahoma" pitchFamily="34" charset="0"/>
                </a:rPr>
                <a:t>Elasticidad Ingreso</a:t>
              </a:r>
              <a:endParaRPr lang="en-US" sz="3200"/>
            </a:p>
          </p:txBody>
        </p:sp>
        <p:sp>
          <p:nvSpPr>
            <p:cNvPr id="26629" name="Text Box 10"/>
            <p:cNvSpPr txBox="1">
              <a:spLocks noChangeArrowheads="1"/>
            </p:cNvSpPr>
            <p:nvPr/>
          </p:nvSpPr>
          <p:spPr bwMode="auto">
            <a:xfrm>
              <a:off x="2832" y="1392"/>
              <a:ext cx="2928" cy="4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800" b="1">
                  <a:solidFill>
                    <a:srgbClr val="000099"/>
                  </a:solidFill>
                  <a:latin typeface="Tahoma" pitchFamily="34" charset="0"/>
                </a:rPr>
                <a:t>% cambio en la cantidad demandada</a:t>
              </a:r>
              <a:endParaRPr lang="en-US" sz="3200"/>
            </a:p>
          </p:txBody>
        </p:sp>
        <p:sp>
          <p:nvSpPr>
            <p:cNvPr id="26630" name="Text Box 11"/>
            <p:cNvSpPr txBox="1">
              <a:spLocks noChangeArrowheads="1"/>
            </p:cNvSpPr>
            <p:nvPr/>
          </p:nvSpPr>
          <p:spPr bwMode="auto">
            <a:xfrm>
              <a:off x="2832" y="1968"/>
              <a:ext cx="2928" cy="2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800" b="1">
                  <a:solidFill>
                    <a:srgbClr val="000099"/>
                  </a:solidFill>
                  <a:latin typeface="Tahoma" pitchFamily="34" charset="0"/>
                </a:rPr>
                <a:t>% cambio en el ingreso</a:t>
              </a:r>
              <a:endParaRPr lang="en-US" sz="3200"/>
            </a:p>
          </p:txBody>
        </p:sp>
        <p:sp>
          <p:nvSpPr>
            <p:cNvPr id="26631" name="Text Box 12"/>
            <p:cNvSpPr txBox="1">
              <a:spLocks noChangeArrowheads="1"/>
            </p:cNvSpPr>
            <p:nvPr/>
          </p:nvSpPr>
          <p:spPr bwMode="auto">
            <a:xfrm>
              <a:off x="2400" y="1728"/>
              <a:ext cx="576" cy="5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3600" b="1">
                  <a:solidFill>
                    <a:srgbClr val="000099"/>
                  </a:solidFill>
                  <a:latin typeface="Tahoma" pitchFamily="34" charset="0"/>
                </a:rPr>
                <a:t>=</a:t>
              </a:r>
              <a:endParaRPr lang="en-US" sz="3200" b="1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0" hangingPunct="0">
                <a:lnSpc>
                  <a:spcPct val="80000"/>
                </a:lnSpc>
              </a:pPr>
              <a:endParaRPr lang="en-US" sz="3200"/>
            </a:p>
          </p:txBody>
        </p:sp>
        <p:sp>
          <p:nvSpPr>
            <p:cNvPr id="26632" name="Line 13"/>
            <p:cNvSpPr>
              <a:spLocks noChangeShapeType="1"/>
            </p:cNvSpPr>
            <p:nvPr/>
          </p:nvSpPr>
          <p:spPr bwMode="auto">
            <a:xfrm>
              <a:off x="2976" y="1920"/>
              <a:ext cx="26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Ingreso</a:t>
            </a:r>
            <a:br>
              <a:rPr lang="en-US" sz="4000" smtClean="0">
                <a:solidFill>
                  <a:srgbClr val="7A0014"/>
                </a:solidFill>
              </a:rPr>
            </a:br>
            <a:r>
              <a:rPr lang="en-US" sz="3600" smtClean="0">
                <a:solidFill>
                  <a:srgbClr val="7A0014"/>
                </a:solidFill>
              </a:rPr>
              <a:t>- Tipos de Bienes -</a:t>
            </a:r>
            <a:endParaRPr lang="en-US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i="1" smtClean="0">
                <a:solidFill>
                  <a:srgbClr val="B0001D"/>
                </a:solidFill>
              </a:rPr>
              <a:t>Bienes Normales</a:t>
            </a:r>
            <a:endParaRPr lang="en-US" smtClean="0"/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i="1" smtClean="0">
                <a:solidFill>
                  <a:srgbClr val="B0001D"/>
                </a:solidFill>
              </a:rPr>
              <a:t>Bienes Inferiores</a:t>
            </a:r>
            <a:endParaRPr lang="en-US" smtClean="0"/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Un mayor ingreso incrementa la cantidad demanda para </a:t>
            </a:r>
            <a:r>
              <a:rPr lang="en-US" smtClean="0"/>
              <a:t> </a:t>
            </a:r>
            <a:r>
              <a:rPr lang="en-US" smtClean="0">
                <a:solidFill>
                  <a:srgbClr val="B0001D"/>
                </a:solidFill>
              </a:rPr>
              <a:t>bienes normales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>
                <a:solidFill>
                  <a:srgbClr val="474A81"/>
                </a:solidFill>
              </a:rPr>
              <a:t>pero disminuye la cantidad demandada para </a:t>
            </a:r>
            <a:r>
              <a:rPr lang="en-US" smtClean="0">
                <a:solidFill>
                  <a:srgbClr val="B0001D"/>
                </a:solidFill>
              </a:rPr>
              <a:t>bienes inferiores</a:t>
            </a:r>
            <a:r>
              <a:rPr lang="en-US" i="1" smtClean="0">
                <a:solidFill>
                  <a:srgbClr val="B0001D"/>
                </a:solidFill>
              </a:rPr>
              <a:t>. </a:t>
            </a:r>
          </a:p>
          <a:p>
            <a:pPr algn="ctr">
              <a:buClr>
                <a:srgbClr val="FC0128"/>
              </a:buClr>
              <a:buSzTx/>
              <a:buFont typeface="Monotype Sorts"/>
              <a:buChar char="4"/>
            </a:pPr>
            <a:endParaRPr lang="en-US" smtClean="0"/>
          </a:p>
          <a:p>
            <a:pPr algn="ctr">
              <a:buClr>
                <a:srgbClr val="FC0128"/>
              </a:buClr>
              <a:buSzTx/>
              <a:buFont typeface="Monotype Sorts"/>
              <a:buChar char="4"/>
            </a:pP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Ingreso</a:t>
            </a:r>
            <a:br>
              <a:rPr lang="en-US" sz="4000" smtClean="0">
                <a:solidFill>
                  <a:srgbClr val="7A0014"/>
                </a:solidFill>
              </a:rPr>
            </a:br>
            <a:r>
              <a:rPr lang="en-US" sz="3600" smtClean="0">
                <a:solidFill>
                  <a:srgbClr val="7A0014"/>
                </a:solidFill>
              </a:rPr>
              <a:t>- Tipos de Bienes -</a:t>
            </a:r>
            <a:endParaRPr lang="en-US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3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09A0E"/>
              </a:buClr>
              <a:buFont typeface="Monotype Sorts"/>
              <a:buChar char="u"/>
              <a:tabLst>
                <a:tab pos="341313" algn="l"/>
                <a:tab pos="857250" algn="l"/>
              </a:tabLst>
            </a:pPr>
            <a:r>
              <a:rPr lang="en-US" smtClean="0">
                <a:solidFill>
                  <a:srgbClr val="474A81"/>
                </a:solidFill>
              </a:rPr>
              <a:t>Los bienes que los consumidores consideran como necesidades tienden a tener una </a:t>
            </a:r>
            <a:r>
              <a:rPr lang="en-US" i="1" smtClean="0">
                <a:solidFill>
                  <a:srgbClr val="B0001D"/>
                </a:solidFill>
              </a:rPr>
              <a:t>elasticidad inelástica al ingreso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>
                <a:solidFill>
                  <a:srgbClr val="474A81"/>
                </a:solidFill>
              </a:rPr>
              <a:t>Ejemplos: alimentos, ropa, servicios públicos, servicios médicos, gasolina.</a:t>
            </a:r>
            <a:endParaRPr lang="en-US" sz="2800" smtClean="0"/>
          </a:p>
          <a:p>
            <a:pPr>
              <a:lnSpc>
                <a:spcPct val="80000"/>
              </a:lnSpc>
              <a:buClr>
                <a:srgbClr val="F09A0E"/>
              </a:buClr>
              <a:buFont typeface="Monotype Sorts"/>
              <a:buChar char="u"/>
              <a:tabLst>
                <a:tab pos="341313" algn="l"/>
                <a:tab pos="857250" algn="l"/>
              </a:tabLst>
            </a:pPr>
            <a:r>
              <a:rPr lang="en-US" smtClean="0">
                <a:solidFill>
                  <a:srgbClr val="474A81"/>
                </a:solidFill>
              </a:rPr>
              <a:t>Los bienes que los consumidores consideran como un lujo tienden a tener una </a:t>
            </a:r>
            <a:r>
              <a:rPr lang="en-US" i="1" smtClean="0">
                <a:solidFill>
                  <a:srgbClr val="B0001D"/>
                </a:solidFill>
              </a:rPr>
              <a:t>elasticidad elástica al ingreso</a:t>
            </a:r>
            <a:r>
              <a:rPr lang="en-US" smtClean="0"/>
              <a:t>.</a:t>
            </a:r>
            <a:br>
              <a:rPr lang="en-US" smtClean="0"/>
            </a:br>
            <a:r>
              <a:rPr lang="en-US" sz="2800" smtClean="0">
                <a:solidFill>
                  <a:srgbClr val="474A81"/>
                </a:solidFill>
              </a:rPr>
              <a:t>Ejemplos: carros deportivos, alimentos caros, pieles.</a:t>
            </a:r>
            <a:endParaRPr lang="en-US" sz="28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2" grpId="0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Resumen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La elasticidad precio de demanda mide cuánto responde la cantidad demandada a cambios en el precio. </a:t>
            </a: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Si la curva de demanda es elástica, el ingreso total cae cuando los precios suben.</a:t>
            </a: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Si es inelástica, el ingreso total sube si el precio sube.</a:t>
            </a:r>
            <a:r>
              <a:rPr lang="en-US" smtClean="0">
                <a:solidFill>
                  <a:srgbClr val="474A81"/>
                </a:solidFill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Elasticidad Precio de Demanda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B0001D"/>
                </a:solidFill>
              </a:rPr>
              <a:t>Elasticidad Precio de Demanda</a:t>
            </a:r>
            <a:r>
              <a:rPr lang="en-US" smtClean="0"/>
              <a:t> </a:t>
            </a:r>
            <a:r>
              <a:rPr lang="en-US" smtClean="0">
                <a:solidFill>
                  <a:srgbClr val="474A81"/>
                </a:solidFill>
              </a:rPr>
              <a:t>es el porcentaje de cambio en la cantidad demandada dado el porcentaje de cambio en el precio. </a:t>
            </a:r>
            <a:br>
              <a:rPr lang="en-US" smtClean="0">
                <a:solidFill>
                  <a:srgbClr val="474A81"/>
                </a:solidFill>
              </a:rPr>
            </a:br>
            <a:endParaRPr lang="en-US" smtClean="0">
              <a:solidFill>
                <a:srgbClr val="474A81"/>
              </a:solidFill>
            </a:endParaRP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Es una medida de cuánto responde la cantidad demandada a un cambio en el precio.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Determinantes de la Elasticidad Precio de Demanda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6553200" cy="3657600"/>
          </a:xfrm>
        </p:spPr>
        <p:txBody>
          <a:bodyPr/>
          <a:lstStyle/>
          <a:p>
            <a:pPr>
              <a:lnSpc>
                <a:spcPct val="130000"/>
              </a:lnSpc>
              <a:buClr>
                <a:srgbClr val="F09A0E"/>
              </a:buClr>
              <a:buSzPct val="60000"/>
              <a:buFont typeface="Monotype Sorts"/>
              <a:buChar char="u"/>
            </a:pPr>
            <a:r>
              <a:rPr lang="en-US" sz="3600" i="1" smtClean="0">
                <a:solidFill>
                  <a:srgbClr val="474A81"/>
                </a:solidFill>
              </a:rPr>
              <a:t>Necesidades versus Lujos</a:t>
            </a:r>
          </a:p>
          <a:p>
            <a:pPr>
              <a:lnSpc>
                <a:spcPct val="130000"/>
              </a:lnSpc>
              <a:buClr>
                <a:srgbClr val="F09A0E"/>
              </a:buClr>
              <a:buSzPct val="60000"/>
              <a:buFont typeface="Monotype Sorts"/>
              <a:buChar char="u"/>
            </a:pPr>
            <a:r>
              <a:rPr lang="en-US" sz="3600" i="1" smtClean="0">
                <a:solidFill>
                  <a:srgbClr val="474A81"/>
                </a:solidFill>
              </a:rPr>
              <a:t>Disponibilidad de sustitutos cercanos</a:t>
            </a:r>
          </a:p>
          <a:p>
            <a:pPr>
              <a:lnSpc>
                <a:spcPct val="130000"/>
              </a:lnSpc>
              <a:buClr>
                <a:srgbClr val="F09A0E"/>
              </a:buClr>
              <a:buSzPct val="60000"/>
              <a:buFont typeface="Monotype Sorts"/>
              <a:buChar char="u"/>
            </a:pPr>
            <a:r>
              <a:rPr lang="en-US" sz="3600" i="1" smtClean="0">
                <a:solidFill>
                  <a:srgbClr val="474A81"/>
                </a:solidFill>
              </a:rPr>
              <a:t>Definición del mercado</a:t>
            </a:r>
          </a:p>
          <a:p>
            <a:pPr>
              <a:lnSpc>
                <a:spcPct val="130000"/>
              </a:lnSpc>
              <a:buClr>
                <a:srgbClr val="F09A0E"/>
              </a:buClr>
              <a:buSzPct val="60000"/>
              <a:buFont typeface="Monotype Sorts"/>
              <a:buChar char="u"/>
            </a:pPr>
            <a:r>
              <a:rPr lang="en-US" sz="3600" i="1" smtClean="0">
                <a:solidFill>
                  <a:srgbClr val="474A81"/>
                </a:solidFill>
              </a:rPr>
              <a:t>Horizonte temporal</a:t>
            </a:r>
            <a:endParaRPr lang="en-US" sz="3600" i="1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Determinantes de la Elasticidad Precio de Demanda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ctr">
              <a:buFont typeface="Monotype Sorts"/>
              <a:buNone/>
            </a:pPr>
            <a:r>
              <a:rPr lang="en-US" sz="3600" i="1" smtClean="0">
                <a:solidFill>
                  <a:srgbClr val="B0001D"/>
                </a:solidFill>
              </a:rPr>
              <a:t>La demanda tiende a ser más elástica:</a:t>
            </a:r>
            <a:br>
              <a:rPr lang="en-US" sz="3600" i="1" smtClean="0">
                <a:solidFill>
                  <a:srgbClr val="B0001D"/>
                </a:solidFill>
              </a:rPr>
            </a:br>
            <a:endParaRPr lang="en-US" sz="1200" i="1" smtClean="0">
              <a:solidFill>
                <a:srgbClr val="B0001D"/>
              </a:solidFill>
            </a:endParaRP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Si el bien es un lujo.</a:t>
            </a: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Si se cuenta con un  mayor período de tiempo.</a:t>
            </a: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Si se tienen más sustitutos cercanos.</a:t>
            </a:r>
          </a:p>
          <a:p>
            <a:pPr>
              <a:buClr>
                <a:srgbClr val="F09A0E"/>
              </a:buClr>
              <a:buFont typeface="Monotype Sorts"/>
              <a:buChar char="u"/>
            </a:pPr>
            <a:r>
              <a:rPr lang="en-US" smtClean="0">
                <a:solidFill>
                  <a:srgbClr val="474A81"/>
                </a:solidFill>
              </a:rPr>
              <a:t>Si el mercado está más estrechamente definido.</a:t>
            </a: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Estimando la Elasticidad Precio de Demanda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1808163"/>
          </a:xfrm>
        </p:spPr>
        <p:txBody>
          <a:bodyPr/>
          <a:lstStyle/>
          <a:p>
            <a:pPr marL="0" indent="0">
              <a:buFont typeface="Monotype Sorts"/>
              <a:buNone/>
              <a:tabLst>
                <a:tab pos="85725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elasticidad precio de demanda se calcula como el porcentaje de cambio en la cantidad demandada dividido entre el porcentaje de cambio en el precio.</a:t>
            </a:r>
            <a:endParaRPr lang="en-US" sz="2800" smtClean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268538" y="3860800"/>
          <a:ext cx="3810000" cy="2071688"/>
        </p:xfrm>
        <a:graphic>
          <a:graphicData uri="http://schemas.openxmlformats.org/presentationml/2006/ole">
            <p:oleObj spid="_x0000_s1026" name="Ecuación" r:id="rId4" imgW="7236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Estimando la Elasticidad Precio de Demanda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74676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474A81"/>
                </a:solidFill>
              </a:rPr>
              <a:t>Ejemplo:  Si el precio de un barquillo de helado se incrementa de $2.00 a $2.20 y la cantidad demandada cae de 10 a 8, entonces la elasticidad de demanda es:</a:t>
            </a:r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2378075" y="4648200"/>
          <a:ext cx="4614863" cy="1833563"/>
        </p:xfrm>
        <a:graphic>
          <a:graphicData uri="http://schemas.openxmlformats.org/presentationml/2006/ole">
            <p:oleObj spid="_x0000_s2050" name="Ecuación" r:id="rId4" imgW="1917360" imgH="761760" progId="Equation.3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>
            <p:ph idx="1"/>
          </p:nvPr>
        </p:nvGraphicFramePr>
        <p:xfrm>
          <a:off x="2771775" y="1700213"/>
          <a:ext cx="3240088" cy="1449387"/>
        </p:xfrm>
        <a:graphic>
          <a:graphicData uri="http://schemas.openxmlformats.org/presentationml/2006/ole">
            <p:oleObj spid="_x0000_s2051" name="Ecuación" r:id="rId5" imgW="7236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Rangos de Elasticidad</a:t>
            </a:r>
            <a:endParaRPr lang="en-US" sz="40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09A0E"/>
              </a:buClr>
              <a:buSzTx/>
              <a:buFont typeface="Monotype Sorts"/>
              <a:buNone/>
              <a:tabLst>
                <a:tab pos="412750" algn="l"/>
              </a:tabLst>
            </a:pPr>
            <a:r>
              <a:rPr lang="en-US" sz="3600" i="1" smtClean="0">
                <a:solidFill>
                  <a:srgbClr val="B0001D"/>
                </a:solidFill>
              </a:rPr>
              <a:t>Demanda Inelástica</a:t>
            </a:r>
            <a:endParaRPr lang="en-US" sz="3600" smtClean="0">
              <a:solidFill>
                <a:srgbClr val="B0001D"/>
              </a:solidFill>
            </a:endParaRPr>
          </a:p>
          <a:p>
            <a:pPr>
              <a:lnSpc>
                <a:spcPct val="80000"/>
              </a:lnSpc>
              <a:buClr>
                <a:srgbClr val="F09A0E"/>
              </a:buClr>
              <a:buSzTx/>
              <a:buFont typeface="Monotype Sorts"/>
              <a:buChar char="u"/>
              <a:tabLst>
                <a:tab pos="41275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cantidad demanda no responde de manera sensible al cambio de los precios.</a:t>
            </a:r>
          </a:p>
          <a:p>
            <a:pPr>
              <a:lnSpc>
                <a:spcPct val="80000"/>
              </a:lnSpc>
              <a:buClr>
                <a:srgbClr val="F09A0E"/>
              </a:buClr>
              <a:buSzTx/>
              <a:buFont typeface="Monotype Sorts"/>
              <a:buChar char="u"/>
              <a:tabLst>
                <a:tab pos="41275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elasticidad precio de demanda es menor a la unidad.</a:t>
            </a:r>
          </a:p>
          <a:p>
            <a:pPr>
              <a:lnSpc>
                <a:spcPct val="80000"/>
              </a:lnSpc>
              <a:buClr>
                <a:srgbClr val="F09A0E"/>
              </a:buClr>
              <a:buSzTx/>
              <a:buFont typeface="Monotype Sorts"/>
              <a:buNone/>
              <a:tabLst>
                <a:tab pos="412750" algn="l"/>
              </a:tabLst>
            </a:pPr>
            <a:r>
              <a:rPr lang="en-US" sz="3600" i="1" smtClean="0">
                <a:solidFill>
                  <a:srgbClr val="B0001D"/>
                </a:solidFill>
              </a:rPr>
              <a:t>Demanda Elástica</a:t>
            </a:r>
            <a:endParaRPr lang="en-US" smtClean="0">
              <a:solidFill>
                <a:srgbClr val="B0001D"/>
              </a:solidFill>
            </a:endParaRPr>
          </a:p>
          <a:p>
            <a:pPr>
              <a:lnSpc>
                <a:spcPct val="80000"/>
              </a:lnSpc>
              <a:buClr>
                <a:srgbClr val="F09A0E"/>
              </a:buClr>
              <a:buSzTx/>
              <a:buFont typeface="Monotype Sorts"/>
              <a:buChar char="u"/>
              <a:tabLst>
                <a:tab pos="41275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cantidad demandada responde de manera sensible al cambio en los precios.</a:t>
            </a:r>
          </a:p>
          <a:p>
            <a:pPr>
              <a:lnSpc>
                <a:spcPct val="80000"/>
              </a:lnSpc>
              <a:buClr>
                <a:srgbClr val="F09A0E"/>
              </a:buClr>
              <a:buSzTx/>
              <a:buFont typeface="Monotype Sorts"/>
              <a:buChar char="u"/>
              <a:tabLst>
                <a:tab pos="412750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La elasticidad precio de demanda es mayor a la unidad.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solidFill>
                  <a:srgbClr val="7A0014"/>
                </a:solidFill>
              </a:rPr>
              <a:t>Estimando la elasticidad precio de demanda</a:t>
            </a:r>
            <a:endParaRPr lang="en-US" sz="400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4321175" y="5102225"/>
            <a:ext cx="471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B0001D"/>
                </a:solidFill>
                <a:latin typeface="Arial" pitchFamily="34" charset="0"/>
              </a:rPr>
              <a:t>La demanda es elástica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55613" y="3094038"/>
            <a:ext cx="2667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$5</a:t>
            </a: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23888" y="3570288"/>
            <a:ext cx="1333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3182938" y="3641725"/>
            <a:ext cx="10779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Demanda</a:t>
            </a: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3346450" y="5641975"/>
            <a:ext cx="10239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Cantidad</a:t>
            </a: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2389188" y="5641975"/>
            <a:ext cx="4000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100</a:t>
            </a: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623888" y="5641975"/>
            <a:ext cx="1333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190500" y="2201863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Precio</a:t>
            </a:r>
          </a:p>
        </p:txBody>
      </p:sp>
      <p:sp>
        <p:nvSpPr>
          <p:cNvPr id="3084" name="Freeform 13"/>
          <p:cNvSpPr>
            <a:spLocks/>
          </p:cNvSpPr>
          <p:nvPr/>
        </p:nvSpPr>
        <p:spPr bwMode="auto">
          <a:xfrm>
            <a:off x="757238" y="2141538"/>
            <a:ext cx="3071812" cy="3454400"/>
          </a:xfrm>
          <a:custGeom>
            <a:avLst/>
            <a:gdLst>
              <a:gd name="T0" fmla="*/ 0 w 1935"/>
              <a:gd name="T1" fmla="*/ 0 h 2176"/>
              <a:gd name="T2" fmla="*/ 0 w 1935"/>
              <a:gd name="T3" fmla="*/ 3452813 h 2176"/>
              <a:gd name="T4" fmla="*/ 3070225 w 1935"/>
              <a:gd name="T5" fmla="*/ 3452813 h 2176"/>
              <a:gd name="T6" fmla="*/ 0 60000 65536"/>
              <a:gd name="T7" fmla="*/ 0 60000 65536"/>
              <a:gd name="T8" fmla="*/ 0 60000 65536"/>
              <a:gd name="T9" fmla="*/ 0 w 1935"/>
              <a:gd name="T10" fmla="*/ 0 h 2176"/>
              <a:gd name="T11" fmla="*/ 1935 w 1935"/>
              <a:gd name="T12" fmla="*/ 2176 h 2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" h="2176">
                <a:moveTo>
                  <a:pt x="0" y="0"/>
                </a:moveTo>
                <a:lnTo>
                  <a:pt x="0" y="2175"/>
                </a:lnTo>
                <a:lnTo>
                  <a:pt x="1934" y="21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3085" name="Freeform 14"/>
          <p:cNvSpPr>
            <a:spLocks/>
          </p:cNvSpPr>
          <p:nvPr/>
        </p:nvSpPr>
        <p:spPr bwMode="auto">
          <a:xfrm>
            <a:off x="757238" y="3713163"/>
            <a:ext cx="1752600" cy="1882775"/>
          </a:xfrm>
          <a:custGeom>
            <a:avLst/>
            <a:gdLst>
              <a:gd name="T0" fmla="*/ 1751013 w 1104"/>
              <a:gd name="T1" fmla="*/ 1881188 h 1186"/>
              <a:gd name="T2" fmla="*/ 1751013 w 1104"/>
              <a:gd name="T3" fmla="*/ 0 h 1186"/>
              <a:gd name="T4" fmla="*/ 0 w 1104"/>
              <a:gd name="T5" fmla="*/ 0 h 1186"/>
              <a:gd name="T6" fmla="*/ 0 60000 65536"/>
              <a:gd name="T7" fmla="*/ 0 60000 65536"/>
              <a:gd name="T8" fmla="*/ 0 60000 65536"/>
              <a:gd name="T9" fmla="*/ 0 w 1104"/>
              <a:gd name="T10" fmla="*/ 0 h 1186"/>
              <a:gd name="T11" fmla="*/ 1104 w 1104"/>
              <a:gd name="T12" fmla="*/ 1186 h 11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1186">
                <a:moveTo>
                  <a:pt x="1103" y="1185"/>
                </a:moveTo>
                <a:lnTo>
                  <a:pt x="110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1550988" y="5641975"/>
            <a:ext cx="2667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715000" eaLnBrk="0" hangingPunct="0"/>
            <a:r>
              <a:rPr lang="en-US" sz="2300" b="1">
                <a:solidFill>
                  <a:srgbClr val="000000"/>
                </a:solidFill>
                <a:latin typeface="Arial Narrow" pitchFamily="34" charset="0"/>
              </a:rPr>
              <a:t>50</a:t>
            </a:r>
          </a:p>
        </p:txBody>
      </p:sp>
      <p:sp>
        <p:nvSpPr>
          <p:cNvPr id="3087" name="Freeform 16"/>
          <p:cNvSpPr>
            <a:spLocks/>
          </p:cNvSpPr>
          <p:nvPr/>
        </p:nvSpPr>
        <p:spPr bwMode="auto">
          <a:xfrm>
            <a:off x="757238" y="3260725"/>
            <a:ext cx="869950" cy="2335213"/>
          </a:xfrm>
          <a:custGeom>
            <a:avLst/>
            <a:gdLst>
              <a:gd name="T0" fmla="*/ 868363 w 548"/>
              <a:gd name="T1" fmla="*/ 2333626 h 1471"/>
              <a:gd name="T2" fmla="*/ 868363 w 548"/>
              <a:gd name="T3" fmla="*/ 0 h 1471"/>
              <a:gd name="T4" fmla="*/ 0 w 548"/>
              <a:gd name="T5" fmla="*/ 0 h 1471"/>
              <a:gd name="T6" fmla="*/ 0 60000 65536"/>
              <a:gd name="T7" fmla="*/ 0 60000 65536"/>
              <a:gd name="T8" fmla="*/ 0 60000 65536"/>
              <a:gd name="T9" fmla="*/ 0 w 548"/>
              <a:gd name="T10" fmla="*/ 0 h 1471"/>
              <a:gd name="T11" fmla="*/ 548 w 548"/>
              <a:gd name="T12" fmla="*/ 1471 h 14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8" h="1471">
                <a:moveTo>
                  <a:pt x="547" y="1470"/>
                </a:moveTo>
                <a:lnTo>
                  <a:pt x="54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 flipV="1">
            <a:off x="2508250" y="3721100"/>
            <a:ext cx="0" cy="1870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Freeform 18"/>
          <p:cNvSpPr>
            <a:spLocks/>
          </p:cNvSpPr>
          <p:nvPr/>
        </p:nvSpPr>
        <p:spPr bwMode="auto">
          <a:xfrm>
            <a:off x="1057275" y="2474913"/>
            <a:ext cx="2051050" cy="1335087"/>
          </a:xfrm>
          <a:custGeom>
            <a:avLst/>
            <a:gdLst>
              <a:gd name="T0" fmla="*/ 0 w 1292"/>
              <a:gd name="T1" fmla="*/ 0 h 841"/>
              <a:gd name="T2" fmla="*/ 568325 w 1292"/>
              <a:gd name="T3" fmla="*/ 785812 h 841"/>
              <a:gd name="T4" fmla="*/ 1316037 w 1292"/>
              <a:gd name="T5" fmla="*/ 1214437 h 841"/>
              <a:gd name="T6" fmla="*/ 2049463 w 1292"/>
              <a:gd name="T7" fmla="*/ 1333500 h 841"/>
              <a:gd name="T8" fmla="*/ 0 60000 65536"/>
              <a:gd name="T9" fmla="*/ 0 60000 65536"/>
              <a:gd name="T10" fmla="*/ 0 60000 65536"/>
              <a:gd name="T11" fmla="*/ 0 60000 65536"/>
              <a:gd name="T12" fmla="*/ 0 w 1292"/>
              <a:gd name="T13" fmla="*/ 0 h 841"/>
              <a:gd name="T14" fmla="*/ 1292 w 1292"/>
              <a:gd name="T15" fmla="*/ 841 h 8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2" h="841">
                <a:moveTo>
                  <a:pt x="0" y="0"/>
                </a:moveTo>
                <a:lnTo>
                  <a:pt x="358" y="495"/>
                </a:lnTo>
                <a:lnTo>
                  <a:pt x="829" y="765"/>
                </a:lnTo>
                <a:lnTo>
                  <a:pt x="1291" y="840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graphicFrame>
        <p:nvGraphicFramePr>
          <p:cNvPr id="195603" name="Object 19"/>
          <p:cNvGraphicFramePr>
            <a:graphicFrameLocks/>
          </p:cNvGraphicFramePr>
          <p:nvPr/>
        </p:nvGraphicFramePr>
        <p:xfrm>
          <a:off x="4471988" y="1841500"/>
          <a:ext cx="4084637" cy="2868613"/>
        </p:xfrm>
        <a:graphic>
          <a:graphicData uri="http://schemas.openxmlformats.org/presentationml/2006/ole">
            <p:oleObj spid="_x0000_s3074" name="Ecuación" r:id="rId4" imgW="2031840" imgH="134604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utoUpdateAnimBg="0"/>
    </p:bldLst>
  </p:timing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Pages>64</Pages>
  <Words>921</Words>
  <Application>Microsoft Office PowerPoint</Application>
  <PresentationFormat>Presentación en pantalla (4:3)</PresentationFormat>
  <Paragraphs>256</Paragraphs>
  <Slides>28</Slides>
  <Notes>28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7" baseType="lpstr">
      <vt:lpstr>Times New Roman</vt:lpstr>
      <vt:lpstr>Arial</vt:lpstr>
      <vt:lpstr>Monotype Sorts</vt:lpstr>
      <vt:lpstr>Tahoma</vt:lpstr>
      <vt:lpstr>Arial Narrow</vt:lpstr>
      <vt:lpstr>Symbol</vt:lpstr>
      <vt:lpstr>!mankiw</vt:lpstr>
      <vt:lpstr>Ecuación</vt:lpstr>
      <vt:lpstr>Hoja de cálculo</vt:lpstr>
      <vt:lpstr>Elasticidad y sus Aplicaciones</vt:lpstr>
      <vt:lpstr>Elasticidad . . . </vt:lpstr>
      <vt:lpstr>Elasticidad Precio de Demanda</vt:lpstr>
      <vt:lpstr>Determinantes de la Elasticidad Precio de Demanda</vt:lpstr>
      <vt:lpstr>Determinantes de la Elasticidad Precio de Demanda</vt:lpstr>
      <vt:lpstr>Estimando la Elasticidad Precio de Demanda</vt:lpstr>
      <vt:lpstr>Estimando la Elasticidad Precio de Demanda</vt:lpstr>
      <vt:lpstr>Rangos de Elasticidad</vt:lpstr>
      <vt:lpstr>Estimando la elasticidad precio de demanda</vt:lpstr>
      <vt:lpstr>Rangos de Elasticidad</vt:lpstr>
      <vt:lpstr>Variedad de curvas de demanda</vt:lpstr>
      <vt:lpstr>Demanda Perfectamente Inelástica Elasticidad = 0</vt:lpstr>
      <vt:lpstr>Demanda Inelástica Elasticidad &lt; 1</vt:lpstr>
      <vt:lpstr>Demanda de Elasticidad Unitaria Elasticidad = 1</vt:lpstr>
      <vt:lpstr>Demanda Elástica Elasticidad &gt; 1</vt:lpstr>
      <vt:lpstr>Demanda Perfectamente Elástica Elasticidad = oo</vt:lpstr>
      <vt:lpstr>Elasticidad e Ingreso Total</vt:lpstr>
      <vt:lpstr>Elasticidad e Ingreso Total</vt:lpstr>
      <vt:lpstr>Elasticidad e Ingreso Total</vt:lpstr>
      <vt:lpstr>Elasticidad e Ingreso Total: Demanda Inelástica</vt:lpstr>
      <vt:lpstr>Elasticidad e Ingreso Total</vt:lpstr>
      <vt:lpstr>Elasticidad e Ingreso Total: Demanda Elástica</vt:lpstr>
      <vt:lpstr>Estimando la elasticidad en una curva de demanda lineal</vt:lpstr>
      <vt:lpstr>Elasticidad Ingreso de Demanda</vt:lpstr>
      <vt:lpstr>Estimando la Elasticidad Ingreso</vt:lpstr>
      <vt:lpstr>Elasticidad Ingreso - Tipos de Bienes -</vt:lpstr>
      <vt:lpstr>Elasticidad Ingreso - Tipos de Bienes -</vt:lpstr>
      <vt:lpstr>Resumen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Elasticidad</dc:title>
  <dc:creator>Cesar Octavio</dc:creator>
  <cp:keywords>Curso virtual</cp:keywords>
  <cp:lastModifiedBy>Usuario</cp:lastModifiedBy>
  <cp:revision>71</cp:revision>
  <cp:lastPrinted>2000-03-23T20:57:05Z</cp:lastPrinted>
  <dcterms:created xsi:type="dcterms:W3CDTF">1998-06-22T00:04:04Z</dcterms:created>
  <dcterms:modified xsi:type="dcterms:W3CDTF">2012-01-22T22:35:06Z</dcterms:modified>
</cp:coreProperties>
</file>