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5"/>
  </p:notesMasterIdLst>
  <p:sldIdLst>
    <p:sldId id="296" r:id="rId2"/>
    <p:sldId id="274" r:id="rId3"/>
    <p:sldId id="275" r:id="rId4"/>
    <p:sldId id="276" r:id="rId5"/>
    <p:sldId id="277" r:id="rId6"/>
    <p:sldId id="278" r:id="rId7"/>
    <p:sldId id="279" r:id="rId8"/>
    <p:sldId id="280" r:id="rId9"/>
    <p:sldId id="281" r:id="rId10"/>
    <p:sldId id="282" r:id="rId11"/>
    <p:sldId id="283" r:id="rId12"/>
    <p:sldId id="284" r:id="rId13"/>
    <p:sldId id="285" r:id="rId14"/>
    <p:sldId id="286" r:id="rId15"/>
    <p:sldId id="287" r:id="rId16"/>
    <p:sldId id="288" r:id="rId17"/>
    <p:sldId id="289" r:id="rId18"/>
    <p:sldId id="290" r:id="rId19"/>
    <p:sldId id="291" r:id="rId20"/>
    <p:sldId id="292" r:id="rId21"/>
    <p:sldId id="293" r:id="rId22"/>
    <p:sldId id="294" r:id="rId23"/>
    <p:sldId id="295" r:id="rId24"/>
  </p:sldIdLst>
  <p:sldSz cx="9144000" cy="6858000" type="screen4x3"/>
  <p:notesSz cx="6858000" cy="9144000"/>
  <p:defaultTextStyle>
    <a:defPPr>
      <a:defRPr lang="es-MX"/>
    </a:defPPr>
    <a:lvl1pPr marL="0" algn="l" defTabSz="914306" rtl="0" eaLnBrk="1" latinLnBrk="0" hangingPunct="1">
      <a:defRPr sz="1800" kern="1200">
        <a:solidFill>
          <a:schemeClr val="tx1"/>
        </a:solidFill>
        <a:latin typeface="+mn-lt"/>
        <a:ea typeface="+mn-ea"/>
        <a:cs typeface="+mn-cs"/>
      </a:defRPr>
    </a:lvl1pPr>
    <a:lvl2pPr marL="457154" algn="l" defTabSz="914306" rtl="0" eaLnBrk="1" latinLnBrk="0" hangingPunct="1">
      <a:defRPr sz="1800" kern="1200">
        <a:solidFill>
          <a:schemeClr val="tx1"/>
        </a:solidFill>
        <a:latin typeface="+mn-lt"/>
        <a:ea typeface="+mn-ea"/>
        <a:cs typeface="+mn-cs"/>
      </a:defRPr>
    </a:lvl2pPr>
    <a:lvl3pPr marL="914306" algn="l" defTabSz="914306" rtl="0" eaLnBrk="1" latinLnBrk="0" hangingPunct="1">
      <a:defRPr sz="1800" kern="1200">
        <a:solidFill>
          <a:schemeClr val="tx1"/>
        </a:solidFill>
        <a:latin typeface="+mn-lt"/>
        <a:ea typeface="+mn-ea"/>
        <a:cs typeface="+mn-cs"/>
      </a:defRPr>
    </a:lvl3pPr>
    <a:lvl4pPr marL="1371460" algn="l" defTabSz="914306" rtl="0" eaLnBrk="1" latinLnBrk="0" hangingPunct="1">
      <a:defRPr sz="1800" kern="1200">
        <a:solidFill>
          <a:schemeClr val="tx1"/>
        </a:solidFill>
        <a:latin typeface="+mn-lt"/>
        <a:ea typeface="+mn-ea"/>
        <a:cs typeface="+mn-cs"/>
      </a:defRPr>
    </a:lvl4pPr>
    <a:lvl5pPr marL="1828613" algn="l" defTabSz="914306" rtl="0" eaLnBrk="1" latinLnBrk="0" hangingPunct="1">
      <a:defRPr sz="1800" kern="1200">
        <a:solidFill>
          <a:schemeClr val="tx1"/>
        </a:solidFill>
        <a:latin typeface="+mn-lt"/>
        <a:ea typeface="+mn-ea"/>
        <a:cs typeface="+mn-cs"/>
      </a:defRPr>
    </a:lvl5pPr>
    <a:lvl6pPr marL="2285766" algn="l" defTabSz="914306" rtl="0" eaLnBrk="1" latinLnBrk="0" hangingPunct="1">
      <a:defRPr sz="1800" kern="1200">
        <a:solidFill>
          <a:schemeClr val="tx1"/>
        </a:solidFill>
        <a:latin typeface="+mn-lt"/>
        <a:ea typeface="+mn-ea"/>
        <a:cs typeface="+mn-cs"/>
      </a:defRPr>
    </a:lvl6pPr>
    <a:lvl7pPr marL="2742920" algn="l" defTabSz="914306" rtl="0" eaLnBrk="1" latinLnBrk="0" hangingPunct="1">
      <a:defRPr sz="1800" kern="1200">
        <a:solidFill>
          <a:schemeClr val="tx1"/>
        </a:solidFill>
        <a:latin typeface="+mn-lt"/>
        <a:ea typeface="+mn-ea"/>
        <a:cs typeface="+mn-cs"/>
      </a:defRPr>
    </a:lvl7pPr>
    <a:lvl8pPr marL="3200072" algn="l" defTabSz="914306" rtl="0" eaLnBrk="1" latinLnBrk="0" hangingPunct="1">
      <a:defRPr sz="1800" kern="1200">
        <a:solidFill>
          <a:schemeClr val="tx1"/>
        </a:solidFill>
        <a:latin typeface="+mn-lt"/>
        <a:ea typeface="+mn-ea"/>
        <a:cs typeface="+mn-cs"/>
      </a:defRPr>
    </a:lvl8pPr>
    <a:lvl9pPr marL="3657226" algn="l" defTabSz="914306"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7" autoAdjust="0"/>
  </p:normalViewPr>
  <p:slideViewPr>
    <p:cSldViewPr>
      <p:cViewPr varScale="1">
        <p:scale>
          <a:sx n="75" d="100"/>
          <a:sy n="75" d="100"/>
        </p:scale>
        <p:origin x="-101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BF27464-05BB-4EFC-8905-079BC563F1C8}" type="datetimeFigureOut">
              <a:rPr lang="es-MX" smtClean="0"/>
              <a:pPr/>
              <a:t>03/07/2012</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65FD724-8E93-4565-B0CD-273B8BE3DA2E}" type="slidenum">
              <a:rPr lang="es-MX" smtClean="0"/>
              <a:pPr/>
              <a:t>‹Nº›</a:t>
            </a:fld>
            <a:endParaRPr lang="es-MX"/>
          </a:p>
        </p:txBody>
      </p:sp>
    </p:spTree>
  </p:cSld>
  <p:clrMap bg1="lt1" tx1="dk1" bg2="lt2" tx2="dk2" accent1="accent1" accent2="accent2" accent3="accent3" accent4="accent4" accent5="accent5" accent6="accent6" hlink="hlink" folHlink="folHlink"/>
  <p:notesStyle>
    <a:lvl1pPr marL="0" algn="l" defTabSz="914306" rtl="0" eaLnBrk="1" latinLnBrk="0" hangingPunct="1">
      <a:defRPr sz="1200" kern="1200">
        <a:solidFill>
          <a:schemeClr val="tx1"/>
        </a:solidFill>
        <a:latin typeface="+mn-lt"/>
        <a:ea typeface="+mn-ea"/>
        <a:cs typeface="+mn-cs"/>
      </a:defRPr>
    </a:lvl1pPr>
    <a:lvl2pPr marL="457154" algn="l" defTabSz="914306" rtl="0" eaLnBrk="1" latinLnBrk="0" hangingPunct="1">
      <a:defRPr sz="1200" kern="1200">
        <a:solidFill>
          <a:schemeClr val="tx1"/>
        </a:solidFill>
        <a:latin typeface="+mn-lt"/>
        <a:ea typeface="+mn-ea"/>
        <a:cs typeface="+mn-cs"/>
      </a:defRPr>
    </a:lvl2pPr>
    <a:lvl3pPr marL="914306" algn="l" defTabSz="914306" rtl="0" eaLnBrk="1" latinLnBrk="0" hangingPunct="1">
      <a:defRPr sz="1200" kern="1200">
        <a:solidFill>
          <a:schemeClr val="tx1"/>
        </a:solidFill>
        <a:latin typeface="+mn-lt"/>
        <a:ea typeface="+mn-ea"/>
        <a:cs typeface="+mn-cs"/>
      </a:defRPr>
    </a:lvl3pPr>
    <a:lvl4pPr marL="1371460" algn="l" defTabSz="914306" rtl="0" eaLnBrk="1" latinLnBrk="0" hangingPunct="1">
      <a:defRPr sz="1200" kern="1200">
        <a:solidFill>
          <a:schemeClr val="tx1"/>
        </a:solidFill>
        <a:latin typeface="+mn-lt"/>
        <a:ea typeface="+mn-ea"/>
        <a:cs typeface="+mn-cs"/>
      </a:defRPr>
    </a:lvl4pPr>
    <a:lvl5pPr marL="1828613" algn="l" defTabSz="914306" rtl="0" eaLnBrk="1" latinLnBrk="0" hangingPunct="1">
      <a:defRPr sz="1200" kern="1200">
        <a:solidFill>
          <a:schemeClr val="tx1"/>
        </a:solidFill>
        <a:latin typeface="+mn-lt"/>
        <a:ea typeface="+mn-ea"/>
        <a:cs typeface="+mn-cs"/>
      </a:defRPr>
    </a:lvl5pPr>
    <a:lvl6pPr marL="2285766" algn="l" defTabSz="914306" rtl="0" eaLnBrk="1" latinLnBrk="0" hangingPunct="1">
      <a:defRPr sz="1200" kern="1200">
        <a:solidFill>
          <a:schemeClr val="tx1"/>
        </a:solidFill>
        <a:latin typeface="+mn-lt"/>
        <a:ea typeface="+mn-ea"/>
        <a:cs typeface="+mn-cs"/>
      </a:defRPr>
    </a:lvl6pPr>
    <a:lvl7pPr marL="2742920" algn="l" defTabSz="914306" rtl="0" eaLnBrk="1" latinLnBrk="0" hangingPunct="1">
      <a:defRPr sz="1200" kern="1200">
        <a:solidFill>
          <a:schemeClr val="tx1"/>
        </a:solidFill>
        <a:latin typeface="+mn-lt"/>
        <a:ea typeface="+mn-ea"/>
        <a:cs typeface="+mn-cs"/>
      </a:defRPr>
    </a:lvl7pPr>
    <a:lvl8pPr marL="3200072" algn="l" defTabSz="914306" rtl="0" eaLnBrk="1" latinLnBrk="0" hangingPunct="1">
      <a:defRPr sz="1200" kern="1200">
        <a:solidFill>
          <a:schemeClr val="tx1"/>
        </a:solidFill>
        <a:latin typeface="+mn-lt"/>
        <a:ea typeface="+mn-ea"/>
        <a:cs typeface="+mn-cs"/>
      </a:defRPr>
    </a:lvl8pPr>
    <a:lvl9pPr marL="3657226" algn="l" defTabSz="914306"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Rot="1" noChangeAspect="1" noChangeArrowheads="1"/>
          </p:cNvSpPr>
          <p:nvPr>
            <p:ph type="sldImg"/>
          </p:nvPr>
        </p:nvSpPr>
        <p:spPr/>
      </p:sp>
      <p:sp>
        <p:nvSpPr>
          <p:cNvPr id="18434" name="Rectangle 2"/>
          <p:cNvSpPr>
            <a:spLocks noGrp="1" noChangeArrowheads="1"/>
          </p:cNvSpPr>
          <p:nvPr>
            <p:ph type="body" idx="1"/>
          </p:nvPr>
        </p:nvSpPr>
        <p:spPr/>
        <p:txBody>
          <a:bodyPr/>
          <a:lstStyle/>
          <a:p>
            <a:r>
              <a:rPr lang="es-MX"/>
              <a:t>Los activos fijos serán todos aquellos bienes tangibles necesarios para el proceso de transformación de materia prima (edificios, terrenos, maquinaria, equipos, etc.) o que pueden servir de apoyo al proceso.  Estos activos fijos conforman la capacidad de inversión de la cual dependen la capacidad de producción y la capacidad de comercialización. </a:t>
            </a:r>
          </a:p>
          <a:p>
            <a:r>
              <a:rPr lang="es-MX"/>
              <a:t>La inversión diferida es aquella que no entra en el proceso productivo y que es necesaria para poner a punto el proyecto:  construcción, instalación y montaje de una planta, la papelería que se requiere en la elaboración del proyecto como tal, los gastos de organización, patentes y documentos legales necesarios para iniciar actividades, son ejemplos de la inversión diferida. </a:t>
            </a:r>
          </a:p>
          <a:p>
            <a:r>
              <a:rPr lang="es-MX"/>
              <a:t>El capital de trabajo es el monto de activos corrientes que se requiere para la operación del proyecto:  el efectivo, las cuentas por cobrar, los inventarios se encuentran en este tipo de activos.  Cabe recordar que las empresas deben tener niveles de activos corrientes  necesarios tanto para realizar sus transacciones normales, como también para tener la posibilidad de especular y prever situaciones futuras impredecibles que atenten en el normal desarrollo de sus operaciones.  Los niveles ideales de activos corrientes serán aquellos que permita reducir al máximo posible los costos de oportunidad (costos por exceso + costos por insuficiencia + costos por administración).</a:t>
            </a:r>
          </a:p>
          <a:p>
            <a:r>
              <a:rPr lang="es-MX"/>
              <a:t>Los activos fijos son bienes sujetos al desgaste por el uso o también por el paso del tiempo.  La depreciación juega papel importante pues afecta positivamente a los flujos netos de efectivo por ser ésta deducible de impuestos lo que origina un ahorro fiscal.  Importante recordar que los terrenos no son activos depreciables.  Los activos nominales o diferidos por su parte, también afectan al flujo neto de efectivo pues son inversiones susceptibles de amortizar, tarea que se ejecutará con base a las políticas internas de la compañía.  Estas amortizaciones producirán un ahorro fiscal muy positivo para determinar el flujo neto de efectivo</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Rot="1" noChangeAspect="1" noChangeArrowheads="1"/>
          </p:cNvSpPr>
          <p:nvPr>
            <p:ph type="sldImg"/>
          </p:nvPr>
        </p:nvSpPr>
        <p:spPr/>
      </p:sp>
      <p:sp>
        <p:nvSpPr>
          <p:cNvPr id="13314" name="Rectangle 2"/>
          <p:cNvSpPr>
            <a:spLocks noGrp="1" noChangeArrowheads="1"/>
          </p:cNvSpPr>
          <p:nvPr>
            <p:ph type="body" idx="1"/>
          </p:nvPr>
        </p:nvSpPr>
        <p:spPr/>
        <p:txBody>
          <a:bodyPr/>
          <a:lstStyle/>
          <a:p>
            <a:r>
              <a:rPr lang="es-MX"/>
              <a:t>Dicho por lo común de los efectos públicos al portador o transferibles por endoso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3">
        <a:schemeClr val="bg1"/>
      </p:bgRef>
    </p:bg>
    <p:spTree>
      <p:nvGrpSpPr>
        <p:cNvPr id="1" name=""/>
        <p:cNvGrpSpPr/>
        <p:nvPr/>
      </p:nvGrpSpPr>
      <p:grpSpPr>
        <a:xfrm>
          <a:off x="0" y="0"/>
          <a:ext cx="0" cy="0"/>
          <a:chOff x="0" y="0"/>
          <a:chExt cx="0" cy="0"/>
        </a:xfrm>
      </p:grpSpPr>
      <p:sp>
        <p:nvSpPr>
          <p:cNvPr id="12" name="11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lIns="91430" tIns="45716" rIns="91430" bIns="45716" rtlCol="0" anchor="ctr"/>
          <a:lstStyle/>
          <a:p>
            <a:pPr algn="ctr" eaLnBrk="1" latinLnBrk="0" hangingPunct="1"/>
            <a:endParaRPr kumimoji="0" lang="en-US"/>
          </a:p>
        </p:txBody>
      </p:sp>
      <p:sp useBgFill="1">
        <p:nvSpPr>
          <p:cNvPr id="13" name="12 Rectángulo redondeado"/>
          <p:cNvSpPr/>
          <p:nvPr/>
        </p:nvSpPr>
        <p:spPr>
          <a:xfrm>
            <a:off x="65313" y="69757"/>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lIns="91430" tIns="45716" rIns="91430" bIns="45716" anchor="ctr"/>
          <a:lstStyle/>
          <a:p>
            <a:pPr algn="ctr" eaLnBrk="1" latinLnBrk="0" hangingPunct="1"/>
            <a:endParaRPr kumimoji="0" lang="en-US"/>
          </a:p>
        </p:txBody>
      </p:sp>
      <p:sp>
        <p:nvSpPr>
          <p:cNvPr id="9" name="8 Subtítulo"/>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154" indent="0" algn="ctr">
              <a:buNone/>
            </a:lvl2pPr>
            <a:lvl3pPr marL="914306" indent="0" algn="ctr">
              <a:buNone/>
            </a:lvl3pPr>
            <a:lvl4pPr marL="1371460" indent="0" algn="ctr">
              <a:buNone/>
            </a:lvl4pPr>
            <a:lvl5pPr marL="1828613" indent="0" algn="ctr">
              <a:buNone/>
            </a:lvl5pPr>
            <a:lvl6pPr marL="2285766" indent="0" algn="ctr">
              <a:buNone/>
            </a:lvl6pPr>
            <a:lvl7pPr marL="2742920" indent="0" algn="ctr">
              <a:buNone/>
            </a:lvl7pPr>
            <a:lvl8pPr marL="3200072" indent="0" algn="ctr">
              <a:buNone/>
            </a:lvl8pPr>
            <a:lvl9pPr marL="3657226"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p:txBody>
          <a:bodyPr/>
          <a:lstStyle/>
          <a:p>
            <a:fld id="{DC292AE6-8392-40D9-B744-6ECE22F8B5BF}" type="datetimeFigureOut">
              <a:rPr lang="es-MX" smtClean="0"/>
              <a:pPr/>
              <a:t>03/07/2012</a:t>
            </a:fld>
            <a:endParaRPr lang="es-MX"/>
          </a:p>
        </p:txBody>
      </p:sp>
      <p:sp>
        <p:nvSpPr>
          <p:cNvPr id="17" name="16 Marcador de pie de página"/>
          <p:cNvSpPr>
            <a:spLocks noGrp="1"/>
          </p:cNvSpPr>
          <p:nvPr>
            <p:ph type="ftr" sz="quarter" idx="11"/>
          </p:nvPr>
        </p:nvSpPr>
        <p:spPr/>
        <p:txBody>
          <a:bodyPr/>
          <a:lstStyle/>
          <a:p>
            <a:endParaRPr lang="es-MX"/>
          </a:p>
        </p:txBody>
      </p:sp>
      <p:sp>
        <p:nvSpPr>
          <p:cNvPr id="29" name="28 Marcador de número de diapositiva"/>
          <p:cNvSpPr>
            <a:spLocks noGrp="1"/>
          </p:cNvSpPr>
          <p:nvPr>
            <p:ph type="sldNum" sz="quarter" idx="12"/>
          </p:nvPr>
        </p:nvSpPr>
        <p:spPr/>
        <p:txBody>
          <a:bodyPr lIns="0" tIns="0" rIns="0" bIns="0">
            <a:noAutofit/>
          </a:bodyPr>
          <a:lstStyle>
            <a:lvl1pPr>
              <a:defRPr sz="1400">
                <a:solidFill>
                  <a:srgbClr val="FFFFFF"/>
                </a:solidFill>
              </a:defRPr>
            </a:lvl1pPr>
          </a:lstStyle>
          <a:p>
            <a:fld id="{889ED638-60B4-470D-BBBF-CB9415F3EFAF}" type="slidenum">
              <a:rPr lang="es-MX" smtClean="0"/>
              <a:pPr/>
              <a:t>‹Nº›</a:t>
            </a:fld>
            <a:endParaRPr lang="es-MX"/>
          </a:p>
        </p:txBody>
      </p:sp>
      <p:sp>
        <p:nvSpPr>
          <p:cNvPr id="7" name="6 Rectángulo"/>
          <p:cNvSpPr/>
          <p:nvPr/>
        </p:nvSpPr>
        <p:spPr>
          <a:xfrm>
            <a:off x="62932"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91430" tIns="45716" rIns="91430" bIns="45716" anchor="ctr"/>
          <a:lstStyle/>
          <a:p>
            <a:pPr algn="ctr" eaLnBrk="1" latinLnBrk="0" hangingPunct="1"/>
            <a:endParaRPr kumimoji="0" lang="en-US"/>
          </a:p>
        </p:txBody>
      </p:sp>
      <p:sp>
        <p:nvSpPr>
          <p:cNvPr id="10" name="9 Rectángulo"/>
          <p:cNvSpPr/>
          <p:nvPr/>
        </p:nvSpPr>
        <p:spPr>
          <a:xfrm>
            <a:off x="62932"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91430" tIns="45716" rIns="91430" bIns="45716" anchor="ctr"/>
          <a:lstStyle/>
          <a:p>
            <a:pPr algn="ctr" eaLnBrk="1" latinLnBrk="0" hangingPunct="1"/>
            <a:endParaRPr kumimoji="0" lang="en-US"/>
          </a:p>
        </p:txBody>
      </p:sp>
      <p:sp>
        <p:nvSpPr>
          <p:cNvPr id="11" name="10 Rectángulo"/>
          <p:cNvSpPr/>
          <p:nvPr/>
        </p:nvSpPr>
        <p:spPr>
          <a:xfrm>
            <a:off x="62932"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91430" tIns="45716" rIns="91430" bIns="45716" anchor="ctr"/>
          <a:lstStyle/>
          <a:p>
            <a:pPr algn="ctr" eaLnBrk="1" latinLnBrk="0" hangingPunct="1"/>
            <a:endParaRPr kumimoji="0" lang="en-US"/>
          </a:p>
        </p:txBody>
      </p:sp>
      <p:sp>
        <p:nvSpPr>
          <p:cNvPr id="8" name="7 Título"/>
          <p:cNvSpPr>
            <a:spLocks noGrp="1"/>
          </p:cNvSpPr>
          <p:nvPr>
            <p:ph type="ctrTitle"/>
          </p:nvPr>
        </p:nvSpPr>
        <p:spPr>
          <a:xfrm>
            <a:off x="457200" y="1505931"/>
            <a:ext cx="8229600" cy="1470025"/>
          </a:xfrm>
        </p:spPr>
        <p:txBody>
          <a:bodyPr anchor="ctr"/>
          <a:lstStyle>
            <a:lvl1pPr algn="ctr">
              <a:defRPr lang="en-US" dirty="0">
                <a:solidFill>
                  <a:srgbClr val="FFFFFF"/>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C292AE6-8392-40D9-B744-6ECE22F8B5BF}" type="datetimeFigureOut">
              <a:rPr lang="es-MX" smtClean="0"/>
              <a:pPr/>
              <a:t>03/07/2012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89ED638-60B4-470D-BBBF-CB9415F3EFAF}"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3"/>
            <a:ext cx="201168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914400" y="274642"/>
            <a:ext cx="55626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DC292AE6-8392-40D9-B744-6ECE22F8B5BF}" type="datetimeFigureOut">
              <a:rPr lang="es-MX" smtClean="0"/>
              <a:pPr/>
              <a:t>03/07/2012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89ED638-60B4-470D-BBBF-CB9415F3EFAF}"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DC292AE6-8392-40D9-B744-6ECE22F8B5BF}" type="datetimeFigureOut">
              <a:rPr lang="es-MX" smtClean="0"/>
              <a:pPr/>
              <a:t>03/07/2012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889ED638-60B4-470D-BBBF-CB9415F3EFAF}" type="slidenum">
              <a:rPr lang="es-MX" smtClean="0"/>
              <a:pPr/>
              <a:t>‹Nº›</a:t>
            </a:fld>
            <a:endParaRPr lang="es-MX"/>
          </a:p>
        </p:txBody>
      </p:sp>
      <p:sp>
        <p:nvSpPr>
          <p:cNvPr id="8" name="7 Marcador de contenido"/>
          <p:cNvSpPr>
            <a:spLocks noGrp="1"/>
          </p:cNvSpPr>
          <p:nvPr>
            <p:ph sz="quarter" idx="1"/>
          </p:nvPr>
        </p:nvSpPr>
        <p:spPr>
          <a:xfrm>
            <a:off x="914400" y="1447800"/>
            <a:ext cx="7772400" cy="45720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11" name="10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lIns="91430" tIns="45716" rIns="91430" bIns="45716" rtlCol="0" anchor="ctr"/>
          <a:lstStyle/>
          <a:p>
            <a:pPr algn="ctr" eaLnBrk="1" latinLnBrk="0" hangingPunct="1"/>
            <a:endParaRPr kumimoji="0" lang="en-US"/>
          </a:p>
        </p:txBody>
      </p:sp>
      <p:sp useBgFill="1">
        <p:nvSpPr>
          <p:cNvPr id="10" name="9 Rectángulo redondeado"/>
          <p:cNvSpPr/>
          <p:nvPr/>
        </p:nvSpPr>
        <p:spPr>
          <a:xfrm>
            <a:off x="65313" y="69757"/>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lIns="91430" tIns="45716" rIns="91430" bIns="45716" anchor="ctr"/>
          <a:lstStyle/>
          <a:p>
            <a:pPr algn="ctr" eaLnBrk="1" latinLnBrk="0" hangingPunct="1"/>
            <a:endParaRPr kumimoji="0" lang="en-US"/>
          </a:p>
        </p:txBody>
      </p:sp>
      <p:sp>
        <p:nvSpPr>
          <p:cNvPr id="2" name="1 Título"/>
          <p:cNvSpPr>
            <a:spLocks noGrp="1"/>
          </p:cNvSpPr>
          <p:nvPr>
            <p:ph type="title"/>
          </p:nvPr>
        </p:nvSpPr>
        <p:spPr>
          <a:xfrm>
            <a:off x="722313" y="952502"/>
            <a:ext cx="7772400" cy="1362075"/>
          </a:xfrm>
        </p:spPr>
        <p:txBody>
          <a:bodyPr anchor="b" anchorCtr="0"/>
          <a:lstStyle>
            <a:lvl1pPr algn="l">
              <a:buNone/>
              <a:defRPr sz="4000" b="0" cap="none"/>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DC292AE6-8392-40D9-B744-6ECE22F8B5BF}" type="datetimeFigureOut">
              <a:rPr lang="es-MX" smtClean="0"/>
              <a:pPr/>
              <a:t>03/07/2012</a:t>
            </a:fld>
            <a:endParaRPr lang="es-MX"/>
          </a:p>
        </p:txBody>
      </p:sp>
      <p:sp>
        <p:nvSpPr>
          <p:cNvPr id="5" name="4 Marcador de pie de página"/>
          <p:cNvSpPr>
            <a:spLocks noGrp="1"/>
          </p:cNvSpPr>
          <p:nvPr>
            <p:ph type="ftr" sz="quarter" idx="11"/>
          </p:nvPr>
        </p:nvSpPr>
        <p:spPr>
          <a:xfrm>
            <a:off x="800100" y="6172200"/>
            <a:ext cx="4000500" cy="457200"/>
          </a:xfrm>
        </p:spPr>
        <p:txBody>
          <a:bodyPr/>
          <a:lstStyle/>
          <a:p>
            <a:endParaRPr lang="es-MX"/>
          </a:p>
        </p:txBody>
      </p:sp>
      <p:sp>
        <p:nvSpPr>
          <p:cNvPr id="7" name="6 Rectángulo"/>
          <p:cNvSpPr/>
          <p:nvPr/>
        </p:nvSpPr>
        <p:spPr>
          <a:xfrm flipV="1">
            <a:off x="69414"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91430" tIns="45716" rIns="91430" bIns="45716" anchor="ctr"/>
          <a:lstStyle/>
          <a:p>
            <a:pPr algn="ctr" eaLnBrk="1" latinLnBrk="0" hangingPunct="1"/>
            <a:endParaRPr kumimoji="0" lang="en-US"/>
          </a:p>
        </p:txBody>
      </p:sp>
      <p:sp>
        <p:nvSpPr>
          <p:cNvPr id="8" name="7 Rectángulo"/>
          <p:cNvSpPr/>
          <p:nvPr/>
        </p:nvSpPr>
        <p:spPr>
          <a:xfrm>
            <a:off x="69148" y="2341477"/>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91430" tIns="45716" rIns="91430" bIns="45716" anchor="ctr"/>
          <a:lstStyle/>
          <a:p>
            <a:pPr algn="ctr" eaLnBrk="1" latinLnBrk="0" hangingPunct="1"/>
            <a:endParaRPr kumimoji="0" lang="en-US"/>
          </a:p>
        </p:txBody>
      </p:sp>
      <p:sp>
        <p:nvSpPr>
          <p:cNvPr id="9" name="8 Rectángulo"/>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91430" tIns="45716" rIns="91430" bIns="45716"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146304" y="6208776"/>
            <a:ext cx="457200" cy="457200"/>
          </a:xfrm>
        </p:spPr>
        <p:txBody>
          <a:bodyPr/>
          <a:lstStyle/>
          <a:p>
            <a:fld id="{889ED638-60B4-470D-BBBF-CB9415F3EFAF}" type="slidenum">
              <a:rPr lang="es-MX" smtClean="0"/>
              <a:pPr/>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DC292AE6-8392-40D9-B744-6ECE22F8B5BF}" type="datetimeFigureOut">
              <a:rPr lang="es-MX" smtClean="0"/>
              <a:pPr/>
              <a:t>03/07/2012</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889ED638-60B4-470D-BBBF-CB9415F3EFAF}" type="slidenum">
              <a:rPr lang="es-MX" smtClean="0"/>
              <a:pPr/>
              <a:t>‹Nº›</a:t>
            </a:fld>
            <a:endParaRPr lang="es-MX"/>
          </a:p>
        </p:txBody>
      </p:sp>
      <p:sp>
        <p:nvSpPr>
          <p:cNvPr id="9" name="8 Marcador de contenido"/>
          <p:cNvSpPr>
            <a:spLocks noGrp="1"/>
          </p:cNvSpPr>
          <p:nvPr>
            <p:ph sz="quarter" idx="1"/>
          </p:nvPr>
        </p:nvSpPr>
        <p:spPr>
          <a:xfrm>
            <a:off x="914400" y="1447800"/>
            <a:ext cx="3749040" cy="45720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933950" y="1447800"/>
            <a:ext cx="3749040" cy="45720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3050"/>
            <a:ext cx="7772400" cy="1143000"/>
          </a:xfrm>
        </p:spPr>
        <p:txBody>
          <a:bodyPr anchor="b" anchorCtr="0"/>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914400" y="1447801"/>
            <a:ext cx="3733800" cy="762000"/>
          </a:xfrm>
          <a:noFill/>
          <a:ln w="12700" cap="sq" cmpd="sng" algn="ctr">
            <a:noFill/>
            <a:prstDash val="solid"/>
          </a:ln>
        </p:spPr>
        <p:txBody>
          <a:bodyPr lIns="9143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953000" y="1447801"/>
            <a:ext cx="3733800" cy="762000"/>
          </a:xfrm>
          <a:noFill/>
          <a:ln w="12700" cap="sq" cmpd="sng" algn="ctr">
            <a:noFill/>
            <a:prstDash val="solid"/>
          </a:ln>
        </p:spPr>
        <p:txBody>
          <a:bodyPr lIns="9143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7" name="6 Marcador de fecha"/>
          <p:cNvSpPr>
            <a:spLocks noGrp="1"/>
          </p:cNvSpPr>
          <p:nvPr>
            <p:ph type="dt" sz="half" idx="10"/>
          </p:nvPr>
        </p:nvSpPr>
        <p:spPr/>
        <p:txBody>
          <a:bodyPr/>
          <a:lstStyle/>
          <a:p>
            <a:fld id="{DC292AE6-8392-40D9-B744-6ECE22F8B5BF}" type="datetimeFigureOut">
              <a:rPr lang="es-MX" smtClean="0"/>
              <a:pPr/>
              <a:t>03/07/2012</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889ED638-60B4-470D-BBBF-CB9415F3EFAF}" type="slidenum">
              <a:rPr lang="es-MX" smtClean="0"/>
              <a:pPr/>
              <a:t>‹Nº›</a:t>
            </a:fld>
            <a:endParaRPr lang="es-MX"/>
          </a:p>
        </p:txBody>
      </p:sp>
      <p:sp>
        <p:nvSpPr>
          <p:cNvPr id="11" name="10 Marcador de contenido"/>
          <p:cNvSpPr>
            <a:spLocks noGrp="1"/>
          </p:cNvSpPr>
          <p:nvPr>
            <p:ph sz="half" idx="2"/>
          </p:nvPr>
        </p:nvSpPr>
        <p:spPr>
          <a:xfrm>
            <a:off x="914400" y="2247900"/>
            <a:ext cx="3733800" cy="38862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4"/>
          </p:nvPr>
        </p:nvSpPr>
        <p:spPr>
          <a:xfrm>
            <a:off x="4953000" y="2247900"/>
            <a:ext cx="3733800" cy="38862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DC292AE6-8392-40D9-B744-6ECE22F8B5BF}" type="datetimeFigureOut">
              <a:rPr lang="es-MX" smtClean="0"/>
              <a:pPr/>
              <a:t>03/07/2012</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889ED638-60B4-470D-BBBF-CB9415F3EFAF}"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C292AE6-8392-40D9-B744-6ECE22F8B5BF}" type="datetimeFigureOut">
              <a:rPr lang="es-MX" smtClean="0"/>
              <a:pPr/>
              <a:t>03/07/2012</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889ED638-60B4-470D-BBBF-CB9415F3EFAF}"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7 Rectángulo"/>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91430" tIns="45716" rIns="91430" bIns="45716" anchor="ctr"/>
          <a:lstStyle/>
          <a:p>
            <a:pPr algn="ctr" eaLnBrk="1" latinLnBrk="0" hangingPunct="1"/>
            <a:endParaRPr kumimoji="0" lang="en-US"/>
          </a:p>
        </p:txBody>
      </p:sp>
      <p:sp useBgFill="1">
        <p:nvSpPr>
          <p:cNvPr id="9" name="8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lIns="91430" tIns="45716" rIns="91430" bIns="45716" anchor="ctr"/>
          <a:lstStyle/>
          <a:p>
            <a:pPr algn="ctr" eaLnBrk="1" latinLnBrk="0" hangingPunct="1"/>
            <a:endParaRPr kumimoji="0" lang="en-US"/>
          </a:p>
        </p:txBody>
      </p:sp>
      <p:sp>
        <p:nvSpPr>
          <p:cNvPr id="2" name="1 Título"/>
          <p:cNvSpPr>
            <a:spLocks noGrp="1"/>
          </p:cNvSpPr>
          <p:nvPr>
            <p:ph type="title"/>
          </p:nvPr>
        </p:nvSpPr>
        <p:spPr>
          <a:xfrm>
            <a:off x="914400" y="273050"/>
            <a:ext cx="7772400" cy="1143000"/>
          </a:xfrm>
        </p:spPr>
        <p:txBody>
          <a:bodyPr anchor="b" anchorCtr="0"/>
          <a:lstStyle>
            <a:lvl1pPr algn="l">
              <a:buNone/>
              <a:defRPr sz="4000" b="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DC292AE6-8392-40D9-B744-6ECE22F8B5BF}" type="datetimeFigureOut">
              <a:rPr lang="es-MX" smtClean="0"/>
              <a:pPr/>
              <a:t>03/07/2012</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889ED638-60B4-470D-BBBF-CB9415F3EFAF}" type="slidenum">
              <a:rPr lang="es-MX" smtClean="0"/>
              <a:pPr/>
              <a:t>‹Nº›</a:t>
            </a:fld>
            <a:endParaRPr lang="es-MX"/>
          </a:p>
        </p:txBody>
      </p:sp>
      <p:sp>
        <p:nvSpPr>
          <p:cNvPr id="11" name="10 Marcador de contenido"/>
          <p:cNvSpPr>
            <a:spLocks noGrp="1"/>
          </p:cNvSpPr>
          <p:nvPr>
            <p:ph sz="quarter" idx="1"/>
          </p:nvPr>
        </p:nvSpPr>
        <p:spPr>
          <a:xfrm>
            <a:off x="2971800" y="1600200"/>
            <a:ext cx="5715000" cy="44958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DC292AE6-8392-40D9-B744-6ECE22F8B5BF}" type="datetimeFigureOut">
              <a:rPr lang="es-MX" smtClean="0"/>
              <a:pPr/>
              <a:t>03/07/2012</a:t>
            </a:fld>
            <a:endParaRPr lang="es-MX"/>
          </a:p>
        </p:txBody>
      </p:sp>
      <p:sp>
        <p:nvSpPr>
          <p:cNvPr id="6" name="5 Marcador de pie de página"/>
          <p:cNvSpPr>
            <a:spLocks noGrp="1"/>
          </p:cNvSpPr>
          <p:nvPr>
            <p:ph type="ftr" sz="quarter" idx="11"/>
          </p:nvPr>
        </p:nvSpPr>
        <p:spPr>
          <a:xfrm>
            <a:off x="914400" y="6172200"/>
            <a:ext cx="3886200" cy="457200"/>
          </a:xfrm>
        </p:spPr>
        <p:txBody>
          <a:bodyPr/>
          <a:lstStyle/>
          <a:p>
            <a:endParaRPr lang="es-MX"/>
          </a:p>
        </p:txBody>
      </p:sp>
      <p:sp>
        <p:nvSpPr>
          <p:cNvPr id="7" name="6 Marcador de número de diapositiva"/>
          <p:cNvSpPr>
            <a:spLocks noGrp="1"/>
          </p:cNvSpPr>
          <p:nvPr>
            <p:ph type="sldNum" sz="quarter" idx="12"/>
          </p:nvPr>
        </p:nvSpPr>
        <p:spPr>
          <a:xfrm>
            <a:off x="146304" y="6208776"/>
            <a:ext cx="457200" cy="457200"/>
          </a:xfrm>
        </p:spPr>
        <p:txBody>
          <a:bodyPr/>
          <a:lstStyle/>
          <a:p>
            <a:fld id="{889ED638-60B4-470D-BBBF-CB9415F3EFAF}" type="slidenum">
              <a:rPr lang="es-MX" smtClean="0"/>
              <a:pPr/>
              <a:t>‹Nº›</a:t>
            </a:fld>
            <a:endParaRPr lang="es-MX"/>
          </a:p>
        </p:txBody>
      </p:sp>
      <p:sp>
        <p:nvSpPr>
          <p:cNvPr id="11" name="10 Rectángulo"/>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91430" tIns="45716" rIns="91430" bIns="45716" anchor="ctr"/>
          <a:lstStyle/>
          <a:p>
            <a:pPr algn="ctr" eaLnBrk="1" latinLnBrk="0" hangingPunct="1"/>
            <a:endParaRPr kumimoji="0" lang="en-US"/>
          </a:p>
        </p:txBody>
      </p:sp>
      <p:sp>
        <p:nvSpPr>
          <p:cNvPr id="12" name="11 Rectángulo"/>
          <p:cNvSpPr/>
          <p:nvPr/>
        </p:nvSpPr>
        <p:spPr>
          <a:xfrm>
            <a:off x="68508" y="4650476"/>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91430" tIns="45716" rIns="91430" bIns="45716" anchor="ctr"/>
          <a:lstStyle/>
          <a:p>
            <a:pPr algn="ctr" eaLnBrk="1" latinLnBrk="0" hangingPunct="1"/>
            <a:endParaRPr kumimoji="0" lang="en-US"/>
          </a:p>
        </p:txBody>
      </p:sp>
      <p:sp>
        <p:nvSpPr>
          <p:cNvPr id="13" name="12 Rectángulo"/>
          <p:cNvSpPr/>
          <p:nvPr/>
        </p:nvSpPr>
        <p:spPr>
          <a:xfrm>
            <a:off x="68512"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lIns="91430" tIns="45716" rIns="91430" bIns="45716" anchor="ctr"/>
          <a:lstStyle/>
          <a:p>
            <a:pPr algn="ctr" eaLnBrk="1" latinLnBrk="0" hangingPunct="1"/>
            <a:endParaRPr kumimoji="0" lang="en-US"/>
          </a:p>
        </p:txBody>
      </p:sp>
      <p:sp>
        <p:nvSpPr>
          <p:cNvPr id="3" name="2 Marcador de posición de imagen"/>
          <p:cNvSpPr>
            <a:spLocks noGrp="1"/>
          </p:cNvSpPr>
          <p:nvPr>
            <p:ph type="pic" idx="1"/>
          </p:nvPr>
        </p:nvSpPr>
        <p:spPr>
          <a:xfrm>
            <a:off x="68309" y="66677"/>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s-ES" smtClean="0"/>
              <a:t>Haga clic en el icono para agregar una imagen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lIns="91430" tIns="45716" rIns="91430" bIns="45716" rtlCol="0" anchor="ctr"/>
          <a:lstStyle/>
          <a:p>
            <a:pPr algn="ctr" eaLnBrk="1" latinLnBrk="0" hangingPunct="1"/>
            <a:endParaRPr kumimoji="0" lang="en-US"/>
          </a:p>
        </p:txBody>
      </p:sp>
      <p:sp useBgFill="1">
        <p:nvSpPr>
          <p:cNvPr id="8" name="7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lIns="91430" tIns="45716" rIns="91430" bIns="45716" anchor="ctr"/>
          <a:lstStyle/>
          <a:p>
            <a:pPr algn="ctr" eaLnBrk="1" latinLnBrk="0" hangingPunct="1"/>
            <a:endParaRPr kumimoji="0" lang="en-US"/>
          </a:p>
        </p:txBody>
      </p:sp>
      <p:sp>
        <p:nvSpPr>
          <p:cNvPr id="22" name="21 Marcador de título"/>
          <p:cNvSpPr>
            <a:spLocks noGrp="1"/>
          </p:cNvSpPr>
          <p:nvPr>
            <p:ph type="title"/>
          </p:nvPr>
        </p:nvSpPr>
        <p:spPr>
          <a:xfrm>
            <a:off x="914400" y="274638"/>
            <a:ext cx="7772400" cy="1143000"/>
          </a:xfrm>
          <a:prstGeom prst="rect">
            <a:avLst/>
          </a:prstGeom>
        </p:spPr>
        <p:txBody>
          <a:bodyPr lIns="91430" tIns="45716" rIns="91430" bIns="91430" anchor="b" anchorCtr="0">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914400" y="1447800"/>
            <a:ext cx="7772400" cy="4572000"/>
          </a:xfrm>
          <a:prstGeom prst="rect">
            <a:avLst/>
          </a:prstGeom>
        </p:spPr>
        <p:txBody>
          <a:bodyPr lIns="91430" tIns="45716" rIns="91430" bIns="45716">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172200" y="6191251"/>
            <a:ext cx="2476500" cy="476250"/>
          </a:xfrm>
          <a:prstGeom prst="rect">
            <a:avLst/>
          </a:prstGeom>
        </p:spPr>
        <p:txBody>
          <a:bodyPr lIns="91430" tIns="45716" rIns="91430" bIns="45716" anchor="ctr" anchorCtr="0"/>
          <a:lstStyle>
            <a:lvl1pPr algn="r" eaLnBrk="1" latinLnBrk="0" hangingPunct="1">
              <a:defRPr kumimoji="0" sz="1400">
                <a:solidFill>
                  <a:schemeClr val="tx2"/>
                </a:solidFill>
              </a:defRPr>
            </a:lvl1pPr>
          </a:lstStyle>
          <a:p>
            <a:fld id="{DC292AE6-8392-40D9-B744-6ECE22F8B5BF}" type="datetimeFigureOut">
              <a:rPr lang="es-MX" smtClean="0"/>
              <a:pPr/>
              <a:t>03/07/2012</a:t>
            </a:fld>
            <a:endParaRPr lang="es-MX"/>
          </a:p>
        </p:txBody>
      </p:sp>
      <p:sp>
        <p:nvSpPr>
          <p:cNvPr id="3" name="2 Marcador de pie de página"/>
          <p:cNvSpPr>
            <a:spLocks noGrp="1"/>
          </p:cNvSpPr>
          <p:nvPr>
            <p:ph type="ftr" sz="quarter" idx="3"/>
          </p:nvPr>
        </p:nvSpPr>
        <p:spPr>
          <a:xfrm>
            <a:off x="914400" y="6172200"/>
            <a:ext cx="3962400" cy="457200"/>
          </a:xfrm>
          <a:prstGeom prst="rect">
            <a:avLst/>
          </a:prstGeom>
        </p:spPr>
        <p:txBody>
          <a:bodyPr lIns="91430" tIns="45716" rIns="91430" bIns="45716" anchor="ctr" anchorCtr="0"/>
          <a:lstStyle>
            <a:lvl1pPr eaLnBrk="1" latinLnBrk="0" hangingPunct="1">
              <a:defRPr kumimoji="0" sz="1400">
                <a:solidFill>
                  <a:schemeClr val="tx2"/>
                </a:solidFill>
              </a:defRPr>
            </a:lvl1pPr>
          </a:lstStyle>
          <a:p>
            <a:endParaRPr lang="es-MX"/>
          </a:p>
        </p:txBody>
      </p:sp>
      <p:sp>
        <p:nvSpPr>
          <p:cNvPr id="23" name="22 Marcador de número de diapositiva"/>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889ED638-60B4-470D-BBBF-CB9415F3EFAF}"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292" indent="-274292"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584" indent="-228576"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876" indent="-228576"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168" indent="-228576"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460" indent="-228576"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751" indent="-228576"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043" indent="-228576"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336" indent="-228576"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628" indent="-228576"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154" algn="l" rtl="0" eaLnBrk="1" latinLnBrk="0" hangingPunct="1">
        <a:defRPr kumimoji="0" kern="1200">
          <a:solidFill>
            <a:schemeClr val="tx1"/>
          </a:solidFill>
          <a:latin typeface="+mn-lt"/>
          <a:ea typeface="+mn-ea"/>
          <a:cs typeface="+mn-cs"/>
        </a:defRPr>
      </a:lvl2pPr>
      <a:lvl3pPr marL="914306" algn="l" rtl="0" eaLnBrk="1" latinLnBrk="0" hangingPunct="1">
        <a:defRPr kumimoji="0" kern="1200">
          <a:solidFill>
            <a:schemeClr val="tx1"/>
          </a:solidFill>
          <a:latin typeface="+mn-lt"/>
          <a:ea typeface="+mn-ea"/>
          <a:cs typeface="+mn-cs"/>
        </a:defRPr>
      </a:lvl3pPr>
      <a:lvl4pPr marL="1371460" algn="l" rtl="0" eaLnBrk="1" latinLnBrk="0" hangingPunct="1">
        <a:defRPr kumimoji="0" kern="1200">
          <a:solidFill>
            <a:schemeClr val="tx1"/>
          </a:solidFill>
          <a:latin typeface="+mn-lt"/>
          <a:ea typeface="+mn-ea"/>
          <a:cs typeface="+mn-cs"/>
        </a:defRPr>
      </a:lvl4pPr>
      <a:lvl5pPr marL="1828613" algn="l" rtl="0" eaLnBrk="1" latinLnBrk="0" hangingPunct="1">
        <a:defRPr kumimoji="0" kern="1200">
          <a:solidFill>
            <a:schemeClr val="tx1"/>
          </a:solidFill>
          <a:latin typeface="+mn-lt"/>
          <a:ea typeface="+mn-ea"/>
          <a:cs typeface="+mn-cs"/>
        </a:defRPr>
      </a:lvl5pPr>
      <a:lvl6pPr marL="2285766" algn="l" rtl="0" eaLnBrk="1" latinLnBrk="0" hangingPunct="1">
        <a:defRPr kumimoji="0" kern="1200">
          <a:solidFill>
            <a:schemeClr val="tx1"/>
          </a:solidFill>
          <a:latin typeface="+mn-lt"/>
          <a:ea typeface="+mn-ea"/>
          <a:cs typeface="+mn-cs"/>
        </a:defRPr>
      </a:lvl6pPr>
      <a:lvl7pPr marL="2742920" algn="l" rtl="0" eaLnBrk="1" latinLnBrk="0" hangingPunct="1">
        <a:defRPr kumimoji="0" kern="1200">
          <a:solidFill>
            <a:schemeClr val="tx1"/>
          </a:solidFill>
          <a:latin typeface="+mn-lt"/>
          <a:ea typeface="+mn-ea"/>
          <a:cs typeface="+mn-cs"/>
        </a:defRPr>
      </a:lvl7pPr>
      <a:lvl8pPr marL="3200072" algn="l" rtl="0" eaLnBrk="1" latinLnBrk="0" hangingPunct="1">
        <a:defRPr kumimoji="0" kern="1200">
          <a:solidFill>
            <a:schemeClr val="tx1"/>
          </a:solidFill>
          <a:latin typeface="+mn-lt"/>
          <a:ea typeface="+mn-ea"/>
          <a:cs typeface="+mn-cs"/>
        </a:defRPr>
      </a:lvl8pPr>
      <a:lvl9pPr marL="3657226"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Picture 1" descr="Dingbat.png"/>
          <p:cNvPicPr>
            <a:picLocks noChangeAspect="1"/>
          </p:cNvPicPr>
          <p:nvPr/>
        </p:nvPicPr>
        <p:blipFill>
          <a:blip r:embed="rId3" cstate="print"/>
          <a:srcRect/>
          <a:stretch>
            <a:fillRect/>
          </a:stretch>
        </p:blipFill>
        <p:spPr bwMode="auto">
          <a:xfrm>
            <a:off x="1946672" y="3696892"/>
            <a:ext cx="5259586" cy="280169"/>
          </a:xfrm>
          <a:prstGeom prst="rect">
            <a:avLst/>
          </a:prstGeom>
          <a:noFill/>
          <a:ln w="12700" cap="flat" cmpd="sng">
            <a:noFill/>
            <a:prstDash val="solid"/>
            <a:miter lim="0"/>
            <a:headEnd type="none" w="med" len="med"/>
            <a:tailEnd type="none" w="med" len="med"/>
          </a:ln>
          <a:effectLst/>
        </p:spPr>
      </p:pic>
      <p:sp>
        <p:nvSpPr>
          <p:cNvPr id="4098" name="Rectangle 2"/>
          <p:cNvSpPr>
            <a:spLocks noGrp="1"/>
          </p:cNvSpPr>
          <p:nvPr>
            <p:ph type="title" idx="4294967295"/>
          </p:nvPr>
        </p:nvSpPr>
        <p:spPr bwMode="auto">
          <a:xfrm>
            <a:off x="1753568" y="853902"/>
            <a:ext cx="7390432" cy="762372"/>
          </a:xfrm>
          <a:prstGeom prst="rect">
            <a:avLst/>
          </a:prstGeom>
          <a:noFill/>
          <a:ln w="12700" cap="flat">
            <a:miter lim="0"/>
            <a:headEnd/>
            <a:tailEnd/>
          </a:ln>
          <a:effectLst>
            <a:outerShdw dist="25400" dir="5400000" algn="ctr" rotWithShape="0">
              <a:srgbClr val="FFF6D9">
                <a:alpha val="25999"/>
              </a:srgbClr>
            </a:outerShdw>
          </a:effectLst>
        </p:spPr>
        <p:txBody>
          <a:bodyPr lIns="0" tIns="0" rIns="0" bIns="0" anchor="ctr"/>
          <a:lstStyle/>
          <a:p>
            <a:pPr>
              <a:buClr>
                <a:srgbClr val="000000"/>
              </a:buClr>
              <a:buFont typeface="ArialMT" charset="0"/>
              <a:buNone/>
            </a:pPr>
            <a:r>
              <a:rPr lang="es-MX" sz="4200" b="1" dirty="0">
                <a:solidFill>
                  <a:schemeClr val="tx1"/>
                </a:solidFill>
                <a:latin typeface="Hoefler Text" charset="0"/>
                <a:ea typeface="Hoefler Text" charset="0"/>
                <a:cs typeface="Hoefler Text" charset="0"/>
                <a:sym typeface="Hoefler Text" charset="0"/>
              </a:rPr>
              <a:t>Universidad del Norte</a:t>
            </a:r>
            <a:endParaRPr lang="es-MX" dirty="0">
              <a:solidFill>
                <a:schemeClr val="tx1"/>
              </a:solidFill>
            </a:endParaRPr>
          </a:p>
        </p:txBody>
      </p:sp>
      <p:sp>
        <p:nvSpPr>
          <p:cNvPr id="4099" name="Rectangle 3"/>
          <p:cNvSpPr>
            <a:spLocks/>
          </p:cNvSpPr>
          <p:nvPr/>
        </p:nvSpPr>
        <p:spPr bwMode="auto">
          <a:xfrm>
            <a:off x="1143000" y="2245817"/>
            <a:ext cx="6858000" cy="1589484"/>
          </a:xfrm>
          <a:prstGeom prst="rect">
            <a:avLst/>
          </a:prstGeom>
          <a:noFill/>
          <a:ln w="12700" cap="flat" cmpd="sng">
            <a:noFill/>
            <a:prstDash val="solid"/>
            <a:miter lim="0"/>
            <a:headEnd/>
            <a:tailEnd/>
          </a:ln>
          <a:effectLst/>
        </p:spPr>
        <p:txBody>
          <a:bodyPr lIns="35715" tIns="35715" rIns="35715" bIns="35715" anchor="ctr"/>
          <a:lstStyle/>
          <a:p>
            <a:pPr>
              <a:buClr>
                <a:srgbClr val="292929"/>
              </a:buClr>
              <a:buFont typeface="ArialMT" charset="0"/>
              <a:buNone/>
            </a:pPr>
            <a:r>
              <a:rPr lang="es-MX" sz="5300" b="1" i="1" dirty="0">
                <a:effectLst>
                  <a:outerShdw blurRad="38100" dist="38100" dir="2700000" algn="tl">
                    <a:srgbClr val="C0C0C0"/>
                  </a:outerShdw>
                </a:effectLst>
                <a:latin typeface="Arial" pitchFamily="34" charset="0"/>
                <a:cs typeface="Arial" pitchFamily="34" charset="0"/>
                <a:sym typeface="Arial" pitchFamily="34" charset="0"/>
              </a:rPr>
              <a:t>EVALUACIÓN DE PROYECTOS</a:t>
            </a:r>
            <a:endParaRPr lang="es-MX" dirty="0">
              <a:solidFill>
                <a:schemeClr val="tx1"/>
              </a:solidFill>
            </a:endParaRPr>
          </a:p>
        </p:txBody>
      </p:sp>
      <p:sp>
        <p:nvSpPr>
          <p:cNvPr id="4100" name="Rectangle 4"/>
          <p:cNvSpPr>
            <a:spLocks/>
          </p:cNvSpPr>
          <p:nvPr/>
        </p:nvSpPr>
        <p:spPr bwMode="auto">
          <a:xfrm>
            <a:off x="5346650" y="5183685"/>
            <a:ext cx="2652117" cy="589359"/>
          </a:xfrm>
          <a:prstGeom prst="rect">
            <a:avLst/>
          </a:prstGeom>
          <a:noFill/>
          <a:ln w="12700" cap="flat" cmpd="sng">
            <a:noFill/>
            <a:prstDash val="solid"/>
            <a:miter lim="0"/>
            <a:headEnd/>
            <a:tailEnd/>
          </a:ln>
          <a:effectLst/>
        </p:spPr>
        <p:txBody>
          <a:bodyPr lIns="35715" tIns="35715" rIns="35715" bIns="35715" anchor="ctr"/>
          <a:lstStyle/>
          <a:p>
            <a:pPr>
              <a:spcBef>
                <a:spcPts val="984"/>
              </a:spcBef>
              <a:buClr>
                <a:srgbClr val="292929"/>
              </a:buClr>
            </a:pPr>
            <a:r>
              <a:rPr lang="es-MX" sz="1700" i="1" dirty="0">
                <a:effectLst>
                  <a:outerShdw blurRad="38100" dist="38100" dir="2700000" algn="tl">
                    <a:srgbClr val="C0C0C0"/>
                  </a:outerShdw>
                </a:effectLst>
                <a:latin typeface="Hoefler Text" charset="0"/>
                <a:ea typeface="Hoefler Text" charset="0"/>
                <a:cs typeface="Hoefler Text" charset="0"/>
                <a:sym typeface="Hoefler Text" charset="0"/>
              </a:rPr>
              <a:t>Celular:  81 17 43 19 50 </a:t>
            </a:r>
            <a:br>
              <a:rPr lang="es-MX" sz="1700" i="1" dirty="0">
                <a:effectLst>
                  <a:outerShdw blurRad="38100" dist="38100" dir="2700000" algn="tl">
                    <a:srgbClr val="C0C0C0"/>
                  </a:outerShdw>
                </a:effectLst>
                <a:latin typeface="Hoefler Text" charset="0"/>
                <a:ea typeface="Hoefler Text" charset="0"/>
                <a:cs typeface="Hoefler Text" charset="0"/>
                <a:sym typeface="Hoefler Text" charset="0"/>
              </a:rPr>
            </a:br>
            <a:r>
              <a:rPr lang="es-MX" sz="1700" i="1" dirty="0">
                <a:effectLst>
                  <a:outerShdw blurRad="38100" dist="38100" dir="2700000" algn="tl">
                    <a:srgbClr val="C0C0C0"/>
                  </a:outerShdw>
                </a:effectLst>
                <a:latin typeface="Hoefler Text" charset="0"/>
                <a:ea typeface="Hoefler Text" charset="0"/>
                <a:cs typeface="Hoefler Text" charset="0"/>
                <a:sym typeface="Hoefler Text" charset="0"/>
              </a:rPr>
              <a:t>Web:  www.cesaroctavio.org</a:t>
            </a:r>
            <a:endParaRPr lang="es-MX" dirty="0">
              <a:solidFill>
                <a:schemeClr val="tx1"/>
              </a:solidFill>
            </a:endParaRPr>
          </a:p>
        </p:txBody>
      </p:sp>
      <p:sp>
        <p:nvSpPr>
          <p:cNvPr id="4101" name="Rectangle 5"/>
          <p:cNvSpPr>
            <a:spLocks/>
          </p:cNvSpPr>
          <p:nvPr/>
        </p:nvSpPr>
        <p:spPr bwMode="auto">
          <a:xfrm>
            <a:off x="1145232" y="5185917"/>
            <a:ext cx="3482578" cy="589359"/>
          </a:xfrm>
          <a:prstGeom prst="rect">
            <a:avLst/>
          </a:prstGeom>
          <a:noFill/>
          <a:ln w="12700" cap="flat" cmpd="sng">
            <a:noFill/>
            <a:prstDash val="solid"/>
            <a:miter lim="0"/>
            <a:headEnd/>
            <a:tailEnd/>
          </a:ln>
          <a:effectLst/>
        </p:spPr>
        <p:txBody>
          <a:bodyPr lIns="35715" tIns="35715" rIns="35715" bIns="35715" anchor="ctr"/>
          <a:lstStyle/>
          <a:p>
            <a:pPr>
              <a:spcBef>
                <a:spcPts val="984"/>
              </a:spcBef>
              <a:buClr>
                <a:srgbClr val="292929"/>
              </a:buClr>
            </a:pPr>
            <a:r>
              <a:rPr lang="es-MX" sz="1700" i="1" dirty="0">
                <a:effectLst>
                  <a:outerShdw blurRad="38100" dist="38100" dir="2700000" algn="tl">
                    <a:srgbClr val="C0C0C0"/>
                  </a:outerShdw>
                </a:effectLst>
                <a:latin typeface="Hoefler Text" charset="0"/>
                <a:ea typeface="Hoefler Text" charset="0"/>
                <a:cs typeface="Hoefler Text" charset="0"/>
                <a:sym typeface="Hoefler Text" charset="0"/>
              </a:rPr>
              <a:t>Correo electrónico:   c_contreras@live.com.mx</a:t>
            </a:r>
            <a:endParaRPr lang="es-MX" dirty="0">
              <a:solidFill>
                <a:schemeClr val="tx1"/>
              </a:solidFill>
            </a:endParaRPr>
          </a:p>
        </p:txBody>
      </p:sp>
      <p:sp>
        <p:nvSpPr>
          <p:cNvPr id="4102" name="Rectangle 6"/>
          <p:cNvSpPr>
            <a:spLocks/>
          </p:cNvSpPr>
          <p:nvPr/>
        </p:nvSpPr>
        <p:spPr bwMode="auto">
          <a:xfrm>
            <a:off x="1143000" y="4196954"/>
            <a:ext cx="6858000" cy="500063"/>
          </a:xfrm>
          <a:prstGeom prst="rect">
            <a:avLst/>
          </a:prstGeom>
          <a:noFill/>
          <a:ln w="12700" cap="flat" cmpd="sng">
            <a:noFill/>
            <a:prstDash val="solid"/>
            <a:miter lim="0"/>
            <a:headEnd/>
            <a:tailEnd/>
          </a:ln>
          <a:effectLst/>
        </p:spPr>
        <p:txBody>
          <a:bodyPr lIns="35715" tIns="35715" rIns="35715" bIns="35715" anchor="ctr"/>
          <a:lstStyle/>
          <a:p>
            <a:r>
              <a:rPr lang="es-MX" sz="2800" i="1" dirty="0">
                <a:effectLst>
                  <a:outerShdw blurRad="38100" dist="38100" dir="2700000" algn="tl">
                    <a:srgbClr val="C0C0C0"/>
                  </a:outerShdw>
                </a:effectLst>
                <a:latin typeface="Hoefler Text" charset="0"/>
                <a:ea typeface="Hoefler Text" charset="0"/>
                <a:cs typeface="Hoefler Text" charset="0"/>
                <a:sym typeface="Hoefler Text" charset="0"/>
              </a:rPr>
              <a:t>Lic. César Octavio Contreras</a:t>
            </a:r>
            <a:endParaRPr lang="es-MX" dirty="0">
              <a:solidFill>
                <a:schemeClr val="tx1"/>
              </a:solidFill>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p:cNvSpPr>
          <p:nvPr/>
        </p:nvSpPr>
        <p:spPr bwMode="auto">
          <a:xfrm>
            <a:off x="6706195" y="6246317"/>
            <a:ext cx="1919883" cy="223242"/>
          </a:xfrm>
          <a:prstGeom prst="rect">
            <a:avLst/>
          </a:prstGeom>
          <a:noFill/>
          <a:ln w="12700" cap="flat" cmpd="sng">
            <a:noFill/>
            <a:prstDash val="solid"/>
            <a:miter lim="0"/>
            <a:headEnd/>
            <a:tailEnd/>
          </a:ln>
          <a:effectLst/>
        </p:spPr>
        <p:txBody>
          <a:bodyPr lIns="35713" tIns="35713" rIns="35713" bIns="35713" anchor="ctr"/>
          <a:lstStyle/>
          <a:p>
            <a:pPr algn="r">
              <a:buClr>
                <a:srgbClr val="292929"/>
              </a:buClr>
              <a:buFont typeface="ArialMT" charset="0"/>
              <a:buNone/>
            </a:pPr>
            <a:r>
              <a:rPr lang="es-MX" sz="1000" i="1" dirty="0">
                <a:solidFill>
                  <a:srgbClr val="73706C"/>
                </a:solidFill>
                <a:effectLst>
                  <a:outerShdw blurRad="38100" dist="38100" dir="2700000" algn="tl">
                    <a:srgbClr val="C0C0C0"/>
                  </a:outerShdw>
                </a:effectLst>
                <a:latin typeface="Hoefler Text" charset="0"/>
                <a:ea typeface="Hoefler Text" charset="0"/>
                <a:cs typeface="Hoefler Text" charset="0"/>
                <a:sym typeface="Hoefler Text" charset="0"/>
              </a:rPr>
              <a:t>3</a:t>
            </a:r>
            <a:endParaRPr lang="es-MX" dirty="0"/>
          </a:p>
        </p:txBody>
      </p:sp>
      <p:sp>
        <p:nvSpPr>
          <p:cNvPr id="14338" name="Rectangle 2"/>
          <p:cNvSpPr>
            <a:spLocks noGrp="1"/>
          </p:cNvSpPr>
          <p:nvPr>
            <p:ph type="title" idx="4294967295"/>
          </p:nvPr>
        </p:nvSpPr>
        <p:spPr bwMode="auto">
          <a:xfrm>
            <a:off x="2" y="526854"/>
            <a:ext cx="7358063" cy="1160859"/>
          </a:xfrm>
          <a:prstGeom prst="rect">
            <a:avLst/>
          </a:prstGeom>
          <a:noFill/>
          <a:ln w="12700" cap="flat">
            <a:miter lim="0"/>
            <a:headEnd/>
            <a:tailEnd/>
          </a:ln>
          <a:effectLst>
            <a:outerShdw dist="12700" dir="5400000" algn="ctr" rotWithShape="0">
              <a:srgbClr val="FFFFFF">
                <a:alpha val="50000"/>
              </a:srgbClr>
            </a:outerShdw>
          </a:effectLst>
        </p:spPr>
        <p:txBody>
          <a:bodyPr lIns="0" tIns="0" rIns="0" bIns="0" anchor="ctr"/>
          <a:lstStyle/>
          <a:p>
            <a:pPr>
              <a:buClr>
                <a:srgbClr val="000000"/>
              </a:buClr>
              <a:buFont typeface="ArialMT" charset="0"/>
              <a:buNone/>
            </a:pPr>
            <a:r>
              <a:rPr lang="es-MX" sz="5500" dirty="0">
                <a:solidFill>
                  <a:srgbClr val="804000"/>
                </a:solidFill>
                <a:latin typeface="Hoefler Text" charset="0"/>
                <a:ea typeface="Hoefler Text" charset="0"/>
                <a:cs typeface="Hoefler Text" charset="0"/>
                <a:sym typeface="Hoefler Text" charset="0"/>
              </a:rPr>
              <a:t>Valor Presente Neto</a:t>
            </a:r>
            <a:endParaRPr lang="es-MX" dirty="0"/>
          </a:p>
        </p:txBody>
      </p:sp>
      <p:sp>
        <p:nvSpPr>
          <p:cNvPr id="14339" name="Rectangle 3"/>
          <p:cNvSpPr>
            <a:spLocks noGrp="1"/>
          </p:cNvSpPr>
          <p:nvPr>
            <p:ph type="body" idx="4294967295"/>
          </p:nvPr>
        </p:nvSpPr>
        <p:spPr bwMode="auto">
          <a:xfrm>
            <a:off x="1053704" y="1893094"/>
            <a:ext cx="8090297" cy="4357688"/>
          </a:xfrm>
          <a:prstGeom prst="rect">
            <a:avLst/>
          </a:prstGeom>
          <a:noFill/>
          <a:ln w="12700" cap="flat">
            <a:miter lim="0"/>
            <a:headEnd/>
            <a:tailEnd/>
          </a:ln>
        </p:spPr>
        <p:txBody>
          <a:bodyPr lIns="35713" tIns="35713" rIns="35713" bIns="35713" anchor="ctr"/>
          <a:lstStyle/>
          <a:p>
            <a:pPr marL="314728" indent="-314728" algn="just">
              <a:spcBef>
                <a:spcPts val="1969"/>
              </a:spcBef>
              <a:buClr>
                <a:srgbClr val="CC9900"/>
              </a:buClr>
              <a:buNone/>
            </a:pPr>
            <a:r>
              <a:rPr lang="es-MX" sz="3400" dirty="0">
                <a:solidFill>
                  <a:srgbClr val="4C4C4C"/>
                </a:solidFill>
                <a:effectLst>
                  <a:outerShdw blurRad="38100" dist="38100" dir="2700000" algn="tl">
                    <a:srgbClr val="C0C0C0"/>
                  </a:outerShdw>
                </a:effectLst>
                <a:latin typeface="Hoefler Text" charset="0"/>
                <a:ea typeface="Hoefler Text" charset="0"/>
                <a:cs typeface="Hoefler Text" charset="0"/>
                <a:sym typeface="Hoefler Text" charset="0"/>
              </a:rPr>
              <a:t>El método del </a:t>
            </a:r>
            <a:r>
              <a:rPr lang="es-MX" sz="3400" b="1" dirty="0">
                <a:solidFill>
                  <a:srgbClr val="4C4C4C"/>
                </a:solidFill>
                <a:effectLst>
                  <a:outerShdw blurRad="38100" dist="38100" dir="2700000" algn="tl">
                    <a:srgbClr val="C0C0C0"/>
                  </a:outerShdw>
                </a:effectLst>
                <a:latin typeface="Hoefler Text" charset="0"/>
                <a:ea typeface="Hoefler Text" charset="0"/>
                <a:cs typeface="Hoefler Text" charset="0"/>
                <a:sym typeface="Hoefler Text" charset="0"/>
              </a:rPr>
              <a:t>V</a:t>
            </a:r>
            <a:r>
              <a:rPr lang="es-MX" sz="3400" dirty="0">
                <a:solidFill>
                  <a:srgbClr val="4C4C4C"/>
                </a:solidFill>
                <a:effectLst>
                  <a:outerShdw blurRad="38100" dist="38100" dir="2700000" algn="tl">
                    <a:srgbClr val="C0C0C0"/>
                  </a:outerShdw>
                </a:effectLst>
                <a:latin typeface="Hoefler Text" charset="0"/>
                <a:ea typeface="Hoefler Text" charset="0"/>
                <a:cs typeface="Hoefler Text" charset="0"/>
                <a:sym typeface="Hoefler Text" charset="0"/>
              </a:rPr>
              <a:t>alor </a:t>
            </a:r>
            <a:r>
              <a:rPr lang="es-MX" sz="3400" b="1" dirty="0">
                <a:solidFill>
                  <a:srgbClr val="4C4C4C"/>
                </a:solidFill>
                <a:effectLst>
                  <a:outerShdw blurRad="38100" dist="38100" dir="2700000" algn="tl">
                    <a:srgbClr val="C0C0C0"/>
                  </a:outerShdw>
                </a:effectLst>
                <a:latin typeface="Hoefler Text" charset="0"/>
                <a:ea typeface="Hoefler Text" charset="0"/>
                <a:cs typeface="Hoefler Text" charset="0"/>
                <a:sym typeface="Hoefler Text" charset="0"/>
              </a:rPr>
              <a:t>P</a:t>
            </a:r>
            <a:r>
              <a:rPr lang="es-MX" sz="3400" dirty="0">
                <a:solidFill>
                  <a:srgbClr val="4C4C4C"/>
                </a:solidFill>
                <a:effectLst>
                  <a:outerShdw blurRad="38100" dist="38100" dir="2700000" algn="tl">
                    <a:srgbClr val="C0C0C0"/>
                  </a:outerShdw>
                </a:effectLst>
                <a:latin typeface="Hoefler Text" charset="0"/>
                <a:ea typeface="Hoefler Text" charset="0"/>
                <a:cs typeface="Hoefler Text" charset="0"/>
                <a:sym typeface="Hoefler Text" charset="0"/>
              </a:rPr>
              <a:t>resente </a:t>
            </a:r>
            <a:r>
              <a:rPr lang="es-MX" sz="3400" b="1" dirty="0">
                <a:solidFill>
                  <a:srgbClr val="4C4C4C"/>
                </a:solidFill>
                <a:effectLst>
                  <a:outerShdw blurRad="38100" dist="38100" dir="2700000" algn="tl">
                    <a:srgbClr val="C0C0C0"/>
                  </a:outerShdw>
                </a:effectLst>
                <a:latin typeface="Hoefler Text" charset="0"/>
                <a:ea typeface="Hoefler Text" charset="0"/>
                <a:cs typeface="Hoefler Text" charset="0"/>
                <a:sym typeface="Hoefler Text" charset="0"/>
              </a:rPr>
              <a:t>N</a:t>
            </a:r>
            <a:r>
              <a:rPr lang="es-MX" sz="3400" dirty="0">
                <a:solidFill>
                  <a:srgbClr val="4C4C4C"/>
                </a:solidFill>
                <a:effectLst>
                  <a:outerShdw blurRad="38100" dist="38100" dir="2700000" algn="tl">
                    <a:srgbClr val="C0C0C0"/>
                  </a:outerShdw>
                </a:effectLst>
                <a:latin typeface="Hoefler Text" charset="0"/>
                <a:ea typeface="Hoefler Text" charset="0"/>
                <a:cs typeface="Hoefler Text" charset="0"/>
                <a:sym typeface="Hoefler Text" charset="0"/>
              </a:rPr>
              <a:t>eto es muy utilizado por dos razones:</a:t>
            </a:r>
          </a:p>
          <a:p>
            <a:pPr marL="314728" indent="-314728" algn="just">
              <a:spcBef>
                <a:spcPts val="1969"/>
              </a:spcBef>
              <a:buClr>
                <a:srgbClr val="CC9900"/>
              </a:buClr>
              <a:buBlip>
                <a:blip r:embed="rId3"/>
              </a:buBlip>
            </a:pPr>
            <a:r>
              <a:rPr lang="es-MX" b="1" dirty="0">
                <a:solidFill>
                  <a:srgbClr val="4C4C4C"/>
                </a:solidFill>
                <a:effectLst>
                  <a:outerShdw blurRad="38100" dist="38100" dir="2700000" algn="tl">
                    <a:srgbClr val="C0C0C0"/>
                  </a:outerShdw>
                </a:effectLst>
                <a:latin typeface="Hoefler Text" charset="0"/>
                <a:ea typeface="Hoefler Text" charset="0"/>
                <a:cs typeface="Hoefler Text" charset="0"/>
                <a:sym typeface="Hoefler Text" charset="0"/>
              </a:rPr>
              <a:t>la primera </a:t>
            </a:r>
            <a:r>
              <a:rPr lang="es-MX" dirty="0">
                <a:solidFill>
                  <a:srgbClr val="4C4C4C"/>
                </a:solidFill>
                <a:effectLst>
                  <a:outerShdw blurRad="38100" dist="38100" dir="2700000" algn="tl">
                    <a:srgbClr val="C0C0C0"/>
                  </a:outerShdw>
                </a:effectLst>
                <a:latin typeface="Hoefler Text" charset="0"/>
                <a:ea typeface="Hoefler Text" charset="0"/>
                <a:cs typeface="Hoefler Text" charset="0"/>
                <a:sym typeface="Hoefler Text" charset="0"/>
              </a:rPr>
              <a:t>porque es de muy fácil aplicación </a:t>
            </a:r>
          </a:p>
          <a:p>
            <a:pPr marL="314728" indent="-314728" algn="just">
              <a:spcBef>
                <a:spcPts val="1969"/>
              </a:spcBef>
              <a:buClr>
                <a:srgbClr val="CC9900"/>
              </a:buClr>
              <a:buBlip>
                <a:blip r:embed="rId3"/>
              </a:buBlip>
            </a:pPr>
            <a:endParaRPr lang="es-MX" dirty="0">
              <a:solidFill>
                <a:srgbClr val="4C4C4C"/>
              </a:solidFill>
              <a:effectLst>
                <a:outerShdw blurRad="38100" dist="38100" dir="2700000" algn="tl">
                  <a:srgbClr val="C0C0C0"/>
                </a:outerShdw>
              </a:effectLst>
              <a:latin typeface="Hoefler Text" charset="0"/>
              <a:ea typeface="Hoefler Text" charset="0"/>
              <a:cs typeface="Hoefler Text" charset="0"/>
              <a:sym typeface="Hoefler Text" charset="0"/>
            </a:endParaRPr>
          </a:p>
          <a:p>
            <a:pPr marL="314728" indent="-314728" algn="just">
              <a:spcBef>
                <a:spcPts val="1969"/>
              </a:spcBef>
              <a:buClr>
                <a:srgbClr val="CC9900"/>
              </a:buClr>
              <a:buBlip>
                <a:blip r:embed="rId3"/>
              </a:buBlip>
            </a:pPr>
            <a:r>
              <a:rPr lang="es-MX" b="1" dirty="0">
                <a:solidFill>
                  <a:srgbClr val="4C4C4C"/>
                </a:solidFill>
                <a:effectLst>
                  <a:outerShdw blurRad="38100" dist="38100" dir="2700000" algn="tl">
                    <a:srgbClr val="C0C0C0"/>
                  </a:outerShdw>
                </a:effectLst>
                <a:latin typeface="Hoefler Text" charset="0"/>
                <a:ea typeface="Hoefler Text" charset="0"/>
                <a:cs typeface="Hoefler Text" charset="0"/>
                <a:sym typeface="Hoefler Text" charset="0"/>
              </a:rPr>
              <a:t>la segunda </a:t>
            </a:r>
            <a:r>
              <a:rPr lang="es-MX" dirty="0">
                <a:solidFill>
                  <a:srgbClr val="4C4C4C"/>
                </a:solidFill>
                <a:effectLst>
                  <a:outerShdw blurRad="38100" dist="38100" dir="2700000" algn="tl">
                    <a:srgbClr val="C0C0C0"/>
                  </a:outerShdw>
                </a:effectLst>
                <a:latin typeface="Hoefler Text" charset="0"/>
                <a:ea typeface="Hoefler Text" charset="0"/>
                <a:cs typeface="Hoefler Text" charset="0"/>
                <a:sym typeface="Hoefler Text" charset="0"/>
              </a:rPr>
              <a:t>porque todos </a:t>
            </a:r>
            <a:r>
              <a:rPr lang="es-MX" b="1" dirty="0">
                <a:solidFill>
                  <a:srgbClr val="4C4C4C"/>
                </a:solidFill>
                <a:effectLst>
                  <a:outerShdw blurRad="38100" dist="38100" dir="2700000" algn="tl">
                    <a:srgbClr val="C0C0C0"/>
                  </a:outerShdw>
                </a:effectLst>
                <a:latin typeface="Hoefler Text" charset="0"/>
                <a:ea typeface="Hoefler Text" charset="0"/>
                <a:cs typeface="Hoefler Text" charset="0"/>
                <a:sym typeface="Hoefler Text" charset="0"/>
              </a:rPr>
              <a:t>los ingresos y egresos futuros se transforman a pesos de hoy </a:t>
            </a:r>
            <a:r>
              <a:rPr lang="es-MX" dirty="0">
                <a:solidFill>
                  <a:srgbClr val="4C4C4C"/>
                </a:solidFill>
                <a:effectLst>
                  <a:outerShdw blurRad="38100" dist="38100" dir="2700000" algn="tl">
                    <a:srgbClr val="C0C0C0"/>
                  </a:outerShdw>
                </a:effectLst>
                <a:latin typeface="Hoefler Text" charset="0"/>
                <a:ea typeface="Hoefler Text" charset="0"/>
                <a:cs typeface="Hoefler Text" charset="0"/>
                <a:sym typeface="Hoefler Text" charset="0"/>
              </a:rPr>
              <a:t>(el presente) y así puede verse, fácilmente, si los ingresos son mayores que los egresos </a:t>
            </a:r>
            <a:endParaRPr lang="es-MX" dirty="0"/>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p:cNvSpPr>
          <p:nvPr/>
        </p:nvSpPr>
        <p:spPr bwMode="auto">
          <a:xfrm>
            <a:off x="6706195" y="6246317"/>
            <a:ext cx="1919883" cy="223242"/>
          </a:xfrm>
          <a:prstGeom prst="rect">
            <a:avLst/>
          </a:prstGeom>
          <a:noFill/>
          <a:ln w="12700" cap="flat" cmpd="sng">
            <a:noFill/>
            <a:prstDash val="solid"/>
            <a:miter lim="0"/>
            <a:headEnd/>
            <a:tailEnd/>
          </a:ln>
          <a:effectLst/>
        </p:spPr>
        <p:txBody>
          <a:bodyPr lIns="35713" tIns="35713" rIns="35713" bIns="35713" anchor="ctr"/>
          <a:lstStyle/>
          <a:p>
            <a:pPr algn="r">
              <a:buClr>
                <a:srgbClr val="292929"/>
              </a:buClr>
              <a:buFont typeface="ArialMT" charset="0"/>
              <a:buNone/>
            </a:pPr>
            <a:r>
              <a:rPr lang="es-MX" sz="1000" i="1" dirty="0">
                <a:solidFill>
                  <a:srgbClr val="73706C"/>
                </a:solidFill>
                <a:effectLst>
                  <a:outerShdw blurRad="38100" dist="38100" dir="2700000" algn="tl">
                    <a:srgbClr val="C0C0C0"/>
                  </a:outerShdw>
                </a:effectLst>
                <a:latin typeface="Hoefler Text" charset="0"/>
                <a:ea typeface="Hoefler Text" charset="0"/>
                <a:cs typeface="Hoefler Text" charset="0"/>
                <a:sym typeface="Hoefler Text" charset="0"/>
              </a:rPr>
              <a:t>4</a:t>
            </a:r>
            <a:endParaRPr lang="es-MX" dirty="0"/>
          </a:p>
        </p:txBody>
      </p:sp>
      <p:sp>
        <p:nvSpPr>
          <p:cNvPr id="15362" name="Rectangle 2"/>
          <p:cNvSpPr>
            <a:spLocks noGrp="1"/>
          </p:cNvSpPr>
          <p:nvPr>
            <p:ph type="title" idx="4294967295"/>
          </p:nvPr>
        </p:nvSpPr>
        <p:spPr bwMode="auto">
          <a:xfrm>
            <a:off x="698254" y="526854"/>
            <a:ext cx="7358063" cy="1160859"/>
          </a:xfrm>
          <a:prstGeom prst="rect">
            <a:avLst/>
          </a:prstGeom>
          <a:noFill/>
          <a:ln w="12700" cap="flat">
            <a:miter lim="0"/>
            <a:headEnd/>
            <a:tailEnd/>
          </a:ln>
          <a:effectLst>
            <a:outerShdw dist="12700" dir="5400000" algn="ctr" rotWithShape="0">
              <a:srgbClr val="FFFFFF">
                <a:alpha val="50000"/>
              </a:srgbClr>
            </a:outerShdw>
          </a:effectLst>
        </p:spPr>
        <p:txBody>
          <a:bodyPr lIns="0" tIns="0" rIns="0" bIns="0" anchor="ctr"/>
          <a:lstStyle/>
          <a:p>
            <a:pPr>
              <a:buClr>
                <a:srgbClr val="000000"/>
              </a:buClr>
              <a:buFont typeface="ArialMT" charset="0"/>
              <a:buNone/>
            </a:pPr>
            <a:r>
              <a:rPr lang="es-MX" sz="5500" dirty="0">
                <a:solidFill>
                  <a:srgbClr val="804000"/>
                </a:solidFill>
                <a:latin typeface="Hoefler Text" charset="0"/>
                <a:ea typeface="Hoefler Text" charset="0"/>
                <a:cs typeface="Hoefler Text" charset="0"/>
                <a:sym typeface="Hoefler Text" charset="0"/>
              </a:rPr>
              <a:t>Valor Presente Neto</a:t>
            </a:r>
            <a:endParaRPr lang="es-MX" dirty="0"/>
          </a:p>
        </p:txBody>
      </p:sp>
      <p:sp>
        <p:nvSpPr>
          <p:cNvPr id="15363" name="Rectangle 3"/>
          <p:cNvSpPr>
            <a:spLocks noGrp="1"/>
          </p:cNvSpPr>
          <p:nvPr>
            <p:ph type="body" idx="4294967295"/>
          </p:nvPr>
        </p:nvSpPr>
        <p:spPr bwMode="auto">
          <a:xfrm>
            <a:off x="698252" y="1982392"/>
            <a:ext cx="7474148" cy="4268391"/>
          </a:xfrm>
          <a:prstGeom prst="rect">
            <a:avLst/>
          </a:prstGeom>
          <a:noFill/>
          <a:ln w="12700" cap="flat">
            <a:miter lim="0"/>
            <a:headEnd/>
            <a:tailEnd/>
          </a:ln>
        </p:spPr>
        <p:txBody>
          <a:bodyPr lIns="35713" tIns="35713" rIns="35713" bIns="35713" anchor="ctr"/>
          <a:lstStyle/>
          <a:p>
            <a:pPr algn="just">
              <a:lnSpc>
                <a:spcPct val="90000"/>
              </a:lnSpc>
              <a:spcBef>
                <a:spcPts val="1969"/>
              </a:spcBef>
              <a:buClr>
                <a:srgbClr val="CC9900"/>
              </a:buClr>
              <a:buNone/>
            </a:pPr>
            <a:r>
              <a:rPr lang="es-MX" sz="2700" dirty="0">
                <a:solidFill>
                  <a:srgbClr val="4C4C4C"/>
                </a:solidFill>
                <a:effectLst>
                  <a:outerShdw blurRad="38100" dist="38100" dir="2700000" algn="tl">
                    <a:srgbClr val="C0C0C0"/>
                  </a:outerShdw>
                </a:effectLst>
                <a:latin typeface="Hoefler Text" charset="0"/>
                <a:ea typeface="Hoefler Text" charset="0"/>
                <a:cs typeface="Hoefler Text" charset="0"/>
                <a:sym typeface="Hoefler Text" charset="0"/>
              </a:rPr>
              <a:t>El Valor Presente Neto permite determinar si dicha inversión puede incrementar o reducir el valor de las empresas.  Ese cambio en el valor estimado puede ser positivo, negativo o continuar igual.  Si es positivo significará que el valor de la firma tendrá un incremento equivalente al monto del Valor Presente Neto.  Si es negativo quiere decir que la firma reducirá su riqueza en el valor que arroje el VPN.  Si el resultado del VPN es cero, la empresa no modificará el monto de su valor </a:t>
            </a:r>
            <a:endParaRPr lang="es-MX" dirty="0"/>
          </a:p>
        </p:txBody>
      </p:sp>
    </p:spTree>
  </p:cSld>
  <p:clrMapOvr>
    <a:masterClrMapping/>
  </p:clrMapOvr>
  <p:transition spd="med">
    <p:zo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a:grpSpLocks/>
          </p:cNvGrpSpPr>
          <p:nvPr/>
        </p:nvGrpSpPr>
        <p:grpSpPr bwMode="auto">
          <a:xfrm>
            <a:off x="5152431" y="2152055"/>
            <a:ext cx="3018234" cy="3911203"/>
            <a:chOff x="0" y="0"/>
            <a:chExt cx="338" cy="438"/>
          </a:xfrm>
        </p:grpSpPr>
        <p:pic>
          <p:nvPicPr>
            <p:cNvPr id="16386" name="Picture 2" descr="combinartiempoydinero.tiff"/>
            <p:cNvPicPr>
              <a:picLocks noChangeAspect="1"/>
            </p:cNvPicPr>
            <p:nvPr/>
          </p:nvPicPr>
          <p:blipFill>
            <a:blip r:embed="rId3" cstate="print"/>
            <a:srcRect l="12500" r="12500"/>
            <a:stretch>
              <a:fillRect/>
            </a:stretch>
          </p:blipFill>
          <p:spPr bwMode="auto">
            <a:xfrm>
              <a:off x="19" y="19"/>
              <a:ext cx="300" cy="400"/>
            </a:xfrm>
            <a:prstGeom prst="rect">
              <a:avLst/>
            </a:prstGeom>
            <a:noFill/>
            <a:ln w="9525" cap="flat" cmpd="sng">
              <a:noFill/>
              <a:prstDash val="solid"/>
              <a:round/>
              <a:headEnd type="none" w="med" len="med"/>
              <a:tailEnd type="none" w="med" len="med"/>
            </a:ln>
            <a:effectLst/>
          </p:spPr>
        </p:pic>
        <p:pic>
          <p:nvPicPr>
            <p:cNvPr id="16387" name="Picture 3"/>
            <p:cNvPicPr>
              <a:picLocks noChangeAspect="1"/>
            </p:cNvPicPr>
            <p:nvPr/>
          </p:nvPicPr>
          <p:blipFill>
            <a:blip r:embed="rId4" cstate="print"/>
            <a:srcRect/>
            <a:stretch>
              <a:fillRect/>
            </a:stretch>
          </p:blipFill>
          <p:spPr bwMode="auto">
            <a:xfrm>
              <a:off x="0" y="0"/>
              <a:ext cx="338" cy="438"/>
            </a:xfrm>
            <a:prstGeom prst="rect">
              <a:avLst/>
            </a:prstGeom>
            <a:noFill/>
            <a:ln w="12700" cap="rnd" cmpd="sng">
              <a:noFill/>
              <a:prstDash val="solid"/>
              <a:round/>
              <a:headEnd type="none" w="med" len="med"/>
              <a:tailEnd type="none" w="med" len="med"/>
            </a:ln>
            <a:effectLst/>
          </p:spPr>
        </p:pic>
      </p:grpSp>
      <p:sp>
        <p:nvSpPr>
          <p:cNvPr id="16388" name="Rectangle 4"/>
          <p:cNvSpPr>
            <a:spLocks/>
          </p:cNvSpPr>
          <p:nvPr/>
        </p:nvSpPr>
        <p:spPr bwMode="auto">
          <a:xfrm>
            <a:off x="6706195" y="6246317"/>
            <a:ext cx="1919883" cy="223242"/>
          </a:xfrm>
          <a:prstGeom prst="rect">
            <a:avLst/>
          </a:prstGeom>
          <a:noFill/>
          <a:ln w="12700" cap="flat" cmpd="sng">
            <a:noFill/>
            <a:prstDash val="solid"/>
            <a:miter lim="0"/>
            <a:headEnd/>
            <a:tailEnd/>
          </a:ln>
          <a:effectLst/>
        </p:spPr>
        <p:txBody>
          <a:bodyPr lIns="35713" tIns="35713" rIns="35713" bIns="35713" anchor="ctr"/>
          <a:lstStyle/>
          <a:p>
            <a:pPr algn="r">
              <a:buClr>
                <a:srgbClr val="292929"/>
              </a:buClr>
              <a:buFont typeface="ArialMT" charset="0"/>
              <a:buNone/>
            </a:pPr>
            <a:r>
              <a:rPr lang="es-MX" sz="1000" i="1" dirty="0">
                <a:solidFill>
                  <a:srgbClr val="73706C"/>
                </a:solidFill>
                <a:effectLst>
                  <a:outerShdw blurRad="38100" dist="38100" dir="2700000" algn="tl">
                    <a:srgbClr val="C0C0C0"/>
                  </a:outerShdw>
                </a:effectLst>
                <a:latin typeface="Hoefler Text" charset="0"/>
                <a:ea typeface="Hoefler Text" charset="0"/>
                <a:cs typeface="Hoefler Text" charset="0"/>
                <a:sym typeface="Hoefler Text" charset="0"/>
              </a:rPr>
              <a:t>5</a:t>
            </a:r>
            <a:endParaRPr lang="es-MX" dirty="0"/>
          </a:p>
        </p:txBody>
      </p:sp>
      <p:sp>
        <p:nvSpPr>
          <p:cNvPr id="16389" name="Rectangle 5"/>
          <p:cNvSpPr>
            <a:spLocks noGrp="1"/>
          </p:cNvSpPr>
          <p:nvPr>
            <p:ph type="title" idx="4294967295"/>
          </p:nvPr>
        </p:nvSpPr>
        <p:spPr bwMode="auto">
          <a:xfrm>
            <a:off x="454297" y="526854"/>
            <a:ext cx="7358063" cy="1160859"/>
          </a:xfrm>
          <a:prstGeom prst="rect">
            <a:avLst/>
          </a:prstGeom>
          <a:noFill/>
          <a:ln w="12700" cap="flat">
            <a:miter lim="0"/>
            <a:headEnd/>
            <a:tailEnd/>
          </a:ln>
          <a:effectLst>
            <a:outerShdw dist="12700" dir="5400000" algn="ctr" rotWithShape="0">
              <a:srgbClr val="FFFFFF">
                <a:alpha val="50000"/>
              </a:srgbClr>
            </a:outerShdw>
          </a:effectLst>
        </p:spPr>
        <p:txBody>
          <a:bodyPr lIns="0" tIns="0" rIns="0" bIns="0" anchor="ctr"/>
          <a:lstStyle/>
          <a:p>
            <a:pPr>
              <a:buClr>
                <a:srgbClr val="000000"/>
              </a:buClr>
              <a:buFont typeface="ArialMT" charset="0"/>
              <a:buNone/>
            </a:pPr>
            <a:r>
              <a:rPr lang="es-MX" sz="5500" dirty="0">
                <a:solidFill>
                  <a:srgbClr val="804000"/>
                </a:solidFill>
                <a:latin typeface="Hoefler Text" charset="0"/>
                <a:ea typeface="Hoefler Text" charset="0"/>
                <a:cs typeface="Hoefler Text" charset="0"/>
                <a:sym typeface="Hoefler Text" charset="0"/>
              </a:rPr>
              <a:t>Valor Presente Neto</a:t>
            </a:r>
            <a:endParaRPr lang="es-MX" dirty="0"/>
          </a:p>
        </p:txBody>
      </p:sp>
      <p:sp>
        <p:nvSpPr>
          <p:cNvPr id="16390" name="Rectangle 6"/>
          <p:cNvSpPr>
            <a:spLocks noGrp="1"/>
          </p:cNvSpPr>
          <p:nvPr>
            <p:ph type="body" idx="4294967295"/>
          </p:nvPr>
        </p:nvSpPr>
        <p:spPr bwMode="auto">
          <a:xfrm>
            <a:off x="454295" y="2083966"/>
            <a:ext cx="4284018" cy="4284018"/>
          </a:xfrm>
          <a:prstGeom prst="rect">
            <a:avLst/>
          </a:prstGeom>
          <a:noFill/>
          <a:ln w="12700" cap="flat">
            <a:miter lim="0"/>
            <a:headEnd/>
            <a:tailEnd/>
          </a:ln>
        </p:spPr>
        <p:txBody>
          <a:bodyPr lIns="0" tIns="0" rIns="0" bIns="0" anchor="ctr">
            <a:normAutofit lnSpcReduction="10000"/>
          </a:bodyPr>
          <a:lstStyle/>
          <a:p>
            <a:pPr algn="just">
              <a:spcBef>
                <a:spcPts val="1969"/>
              </a:spcBef>
              <a:buClr>
                <a:srgbClr val="CC9900"/>
              </a:buClr>
              <a:buNone/>
            </a:pPr>
            <a:r>
              <a:rPr lang="es-MX" dirty="0">
                <a:solidFill>
                  <a:srgbClr val="4C4C4C"/>
                </a:solidFill>
                <a:effectLst>
                  <a:outerShdw blurRad="38100" dist="38100" dir="2700000" algn="tl">
                    <a:srgbClr val="C0C0C0"/>
                  </a:outerShdw>
                </a:effectLst>
                <a:latin typeface="Hoefler Text" charset="0"/>
                <a:ea typeface="Hoefler Text" charset="0"/>
                <a:cs typeface="Hoefler Text" charset="0"/>
                <a:sym typeface="Hoefler Text" charset="0"/>
              </a:rPr>
              <a:t>Es importante tener en cuenta que el valor del Valor Presente Neto depende de las siguientes variables: </a:t>
            </a:r>
            <a:br>
              <a:rPr lang="es-MX" dirty="0">
                <a:solidFill>
                  <a:srgbClr val="4C4C4C"/>
                </a:solidFill>
                <a:effectLst>
                  <a:outerShdw blurRad="38100" dist="38100" dir="2700000" algn="tl">
                    <a:srgbClr val="C0C0C0"/>
                  </a:outerShdw>
                </a:effectLst>
                <a:latin typeface="Hoefler Text" charset="0"/>
                <a:ea typeface="Hoefler Text" charset="0"/>
                <a:cs typeface="Hoefler Text" charset="0"/>
                <a:sym typeface="Hoefler Text" charset="0"/>
              </a:rPr>
            </a:br>
            <a:r>
              <a:rPr lang="es-MX" dirty="0">
                <a:solidFill>
                  <a:srgbClr val="4C4C4C"/>
                </a:solidFill>
                <a:effectLst>
                  <a:outerShdw blurRad="38100" dist="38100" dir="2700000" algn="tl">
                    <a:srgbClr val="C0C0C0"/>
                  </a:outerShdw>
                </a:effectLst>
                <a:latin typeface="Hoefler Text" charset="0"/>
                <a:ea typeface="Hoefler Text" charset="0"/>
                <a:cs typeface="Hoefler Text" charset="0"/>
                <a:sym typeface="Hoefler Text" charset="0"/>
              </a:rPr>
              <a:t>La inversión inicial, las inversiones durante la operación, los flujos netos de efectivo, la tasa de descuento y el número de periodos que dure el proyecto.</a:t>
            </a:r>
            <a:endParaRPr lang="es-MX" dirty="0"/>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a:grpSpLocks/>
          </p:cNvGrpSpPr>
          <p:nvPr/>
        </p:nvGrpSpPr>
        <p:grpSpPr bwMode="auto">
          <a:xfrm>
            <a:off x="5152431" y="2152055"/>
            <a:ext cx="3018234" cy="3911203"/>
            <a:chOff x="0" y="0"/>
            <a:chExt cx="338" cy="438"/>
          </a:xfrm>
        </p:grpSpPr>
        <p:pic>
          <p:nvPicPr>
            <p:cNvPr id="17410" name="Picture 2" descr="pesos-mexicanos1.tiff"/>
            <p:cNvPicPr>
              <a:picLocks noChangeAspect="1"/>
            </p:cNvPicPr>
            <p:nvPr/>
          </p:nvPicPr>
          <p:blipFill>
            <a:blip r:embed="rId3" cstate="print"/>
            <a:srcRect l="26147" r="26018"/>
            <a:stretch>
              <a:fillRect/>
            </a:stretch>
          </p:blipFill>
          <p:spPr bwMode="auto">
            <a:xfrm>
              <a:off x="19" y="19"/>
              <a:ext cx="300" cy="400"/>
            </a:xfrm>
            <a:prstGeom prst="rect">
              <a:avLst/>
            </a:prstGeom>
            <a:noFill/>
            <a:ln w="9525" cap="flat" cmpd="sng">
              <a:noFill/>
              <a:prstDash val="solid"/>
              <a:round/>
              <a:headEnd type="none" w="med" len="med"/>
              <a:tailEnd type="none" w="med" len="med"/>
            </a:ln>
            <a:effectLst/>
          </p:spPr>
        </p:pic>
        <p:pic>
          <p:nvPicPr>
            <p:cNvPr id="17411" name="Picture 3"/>
            <p:cNvPicPr>
              <a:picLocks noChangeAspect="1"/>
            </p:cNvPicPr>
            <p:nvPr/>
          </p:nvPicPr>
          <p:blipFill>
            <a:blip r:embed="rId4" cstate="print"/>
            <a:srcRect/>
            <a:stretch>
              <a:fillRect/>
            </a:stretch>
          </p:blipFill>
          <p:spPr bwMode="auto">
            <a:xfrm>
              <a:off x="0" y="0"/>
              <a:ext cx="338" cy="438"/>
            </a:xfrm>
            <a:prstGeom prst="rect">
              <a:avLst/>
            </a:prstGeom>
            <a:noFill/>
            <a:ln w="12700" cap="rnd" cmpd="sng">
              <a:noFill/>
              <a:prstDash val="solid"/>
              <a:round/>
              <a:headEnd type="none" w="med" len="med"/>
              <a:tailEnd type="none" w="med" len="med"/>
            </a:ln>
            <a:effectLst/>
          </p:spPr>
        </p:pic>
      </p:grpSp>
      <p:sp>
        <p:nvSpPr>
          <p:cNvPr id="17412" name="Rectangle 4"/>
          <p:cNvSpPr>
            <a:spLocks/>
          </p:cNvSpPr>
          <p:nvPr/>
        </p:nvSpPr>
        <p:spPr bwMode="auto">
          <a:xfrm>
            <a:off x="6706195" y="6246317"/>
            <a:ext cx="1919883" cy="223242"/>
          </a:xfrm>
          <a:prstGeom prst="rect">
            <a:avLst/>
          </a:prstGeom>
          <a:noFill/>
          <a:ln w="12700" cap="flat" cmpd="sng">
            <a:noFill/>
            <a:prstDash val="solid"/>
            <a:miter lim="0"/>
            <a:headEnd/>
            <a:tailEnd/>
          </a:ln>
          <a:effectLst/>
        </p:spPr>
        <p:txBody>
          <a:bodyPr lIns="35713" tIns="35713" rIns="35713" bIns="35713" anchor="ctr"/>
          <a:lstStyle/>
          <a:p>
            <a:pPr algn="r">
              <a:buClr>
                <a:srgbClr val="292929"/>
              </a:buClr>
              <a:buFont typeface="ArialMT" charset="0"/>
              <a:buNone/>
            </a:pPr>
            <a:r>
              <a:rPr lang="es-MX" sz="1000" i="1" dirty="0">
                <a:solidFill>
                  <a:srgbClr val="73706C"/>
                </a:solidFill>
                <a:effectLst>
                  <a:outerShdw blurRad="38100" dist="38100" dir="2700000" algn="tl">
                    <a:srgbClr val="C0C0C0"/>
                  </a:outerShdw>
                </a:effectLst>
                <a:latin typeface="Hoefler Text" charset="0"/>
                <a:ea typeface="Hoefler Text" charset="0"/>
                <a:cs typeface="Hoefler Text" charset="0"/>
                <a:sym typeface="Hoefler Text" charset="0"/>
              </a:rPr>
              <a:t>6</a:t>
            </a:r>
            <a:endParaRPr lang="es-MX" dirty="0"/>
          </a:p>
        </p:txBody>
      </p:sp>
      <p:sp>
        <p:nvSpPr>
          <p:cNvPr id="17413" name="Rectangle 5"/>
          <p:cNvSpPr>
            <a:spLocks noGrp="1"/>
          </p:cNvSpPr>
          <p:nvPr>
            <p:ph type="title" idx="4294967295"/>
          </p:nvPr>
        </p:nvSpPr>
        <p:spPr bwMode="auto">
          <a:xfrm>
            <a:off x="526305" y="526854"/>
            <a:ext cx="7358063" cy="1160859"/>
          </a:xfrm>
          <a:prstGeom prst="rect">
            <a:avLst/>
          </a:prstGeom>
          <a:noFill/>
          <a:ln w="12700" cap="flat">
            <a:miter lim="0"/>
            <a:headEnd/>
            <a:tailEnd/>
          </a:ln>
          <a:effectLst>
            <a:outerShdw dist="12700" dir="5400000" algn="ctr" rotWithShape="0">
              <a:srgbClr val="FFFFFF">
                <a:alpha val="50000"/>
              </a:srgbClr>
            </a:outerShdw>
          </a:effectLst>
        </p:spPr>
        <p:txBody>
          <a:bodyPr lIns="0" tIns="0" rIns="0" bIns="0" anchor="ctr"/>
          <a:lstStyle/>
          <a:p>
            <a:pPr>
              <a:buClr>
                <a:srgbClr val="000000"/>
              </a:buClr>
              <a:buFont typeface="ArialMT" charset="0"/>
              <a:buNone/>
            </a:pPr>
            <a:r>
              <a:rPr lang="es-MX" sz="5500" dirty="0">
                <a:solidFill>
                  <a:srgbClr val="804000"/>
                </a:solidFill>
                <a:latin typeface="Hoefler Text" charset="0"/>
                <a:ea typeface="Hoefler Text" charset="0"/>
                <a:cs typeface="Hoefler Text" charset="0"/>
                <a:sym typeface="Hoefler Text" charset="0"/>
              </a:rPr>
              <a:t>La inversión inicial</a:t>
            </a:r>
            <a:endParaRPr lang="es-MX" dirty="0"/>
          </a:p>
        </p:txBody>
      </p:sp>
      <p:sp>
        <p:nvSpPr>
          <p:cNvPr id="17414" name="Rectangle 6"/>
          <p:cNvSpPr>
            <a:spLocks noGrp="1"/>
          </p:cNvSpPr>
          <p:nvPr>
            <p:ph type="body" idx="4294967295"/>
          </p:nvPr>
        </p:nvSpPr>
        <p:spPr bwMode="auto">
          <a:xfrm>
            <a:off x="526303" y="2098479"/>
            <a:ext cx="3500438" cy="4018359"/>
          </a:xfrm>
          <a:prstGeom prst="rect">
            <a:avLst/>
          </a:prstGeom>
          <a:noFill/>
          <a:ln w="12700" cap="flat">
            <a:miter lim="0"/>
            <a:headEnd/>
            <a:tailEnd/>
          </a:ln>
        </p:spPr>
        <p:txBody>
          <a:bodyPr lIns="0" tIns="0" rIns="0" bIns="0" anchor="ctr">
            <a:normAutofit lnSpcReduction="10000"/>
          </a:bodyPr>
          <a:lstStyle/>
          <a:p>
            <a:pPr algn="just">
              <a:spcBef>
                <a:spcPts val="1969"/>
              </a:spcBef>
              <a:buClr>
                <a:srgbClr val="CC9900"/>
              </a:buClr>
              <a:buNone/>
            </a:pPr>
            <a:r>
              <a:rPr lang="es-MX" dirty="0">
                <a:solidFill>
                  <a:srgbClr val="4C4C4C"/>
                </a:solidFill>
                <a:effectLst>
                  <a:outerShdw blurRad="38100" dist="38100" dir="2700000" algn="tl">
                    <a:srgbClr val="C0C0C0"/>
                  </a:outerShdw>
                </a:effectLst>
                <a:latin typeface="Hoefler Text" charset="0"/>
                <a:ea typeface="Hoefler Text" charset="0"/>
                <a:cs typeface="Hoefler Text" charset="0"/>
                <a:sym typeface="Hoefler Text" charset="0"/>
              </a:rPr>
              <a:t>Corresponde al monto o valor del desembolso que la empresa hará en el momento de contraer la inversión.  En este monto se pueden encontrar:  El valor de los activos fijos, la inversión diferida y el capital de trabajo. </a:t>
            </a:r>
            <a:endParaRPr lang="es-MX" dirty="0"/>
          </a:p>
        </p:txBody>
      </p:sp>
    </p:spTree>
  </p:cSld>
  <p:clrMapOvr>
    <a:masterClrMapping/>
  </p:clrMapOvr>
  <p:transition spd="med">
    <p:cover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a:grpSpLocks/>
          </p:cNvGrpSpPr>
          <p:nvPr/>
        </p:nvGrpSpPr>
        <p:grpSpPr bwMode="auto">
          <a:xfrm>
            <a:off x="5152431" y="2152055"/>
            <a:ext cx="3018234" cy="3911203"/>
            <a:chOff x="0" y="0"/>
            <a:chExt cx="338" cy="438"/>
          </a:xfrm>
        </p:grpSpPr>
        <p:pic>
          <p:nvPicPr>
            <p:cNvPr id="19458" name="Picture 2" descr="como-invertir-en-capital-de-trabajo-300x225.tiff"/>
            <p:cNvPicPr>
              <a:picLocks noChangeAspect="1"/>
            </p:cNvPicPr>
            <p:nvPr/>
          </p:nvPicPr>
          <p:blipFill>
            <a:blip r:embed="rId3" cstate="print"/>
            <a:srcRect l="21936" r="21812"/>
            <a:stretch>
              <a:fillRect/>
            </a:stretch>
          </p:blipFill>
          <p:spPr bwMode="auto">
            <a:xfrm>
              <a:off x="19" y="19"/>
              <a:ext cx="300" cy="400"/>
            </a:xfrm>
            <a:prstGeom prst="rect">
              <a:avLst/>
            </a:prstGeom>
            <a:noFill/>
            <a:ln w="9525" cap="flat" cmpd="sng">
              <a:noFill/>
              <a:prstDash val="solid"/>
              <a:round/>
              <a:headEnd type="none" w="med" len="med"/>
              <a:tailEnd type="none" w="med" len="med"/>
            </a:ln>
            <a:effectLst/>
          </p:spPr>
        </p:pic>
        <p:pic>
          <p:nvPicPr>
            <p:cNvPr id="19459" name="Picture 3"/>
            <p:cNvPicPr>
              <a:picLocks noChangeAspect="1"/>
            </p:cNvPicPr>
            <p:nvPr/>
          </p:nvPicPr>
          <p:blipFill>
            <a:blip r:embed="rId4" cstate="print"/>
            <a:srcRect/>
            <a:stretch>
              <a:fillRect/>
            </a:stretch>
          </p:blipFill>
          <p:spPr bwMode="auto">
            <a:xfrm>
              <a:off x="0" y="0"/>
              <a:ext cx="338" cy="438"/>
            </a:xfrm>
            <a:prstGeom prst="rect">
              <a:avLst/>
            </a:prstGeom>
            <a:noFill/>
            <a:ln w="12700" cap="rnd" cmpd="sng">
              <a:noFill/>
              <a:prstDash val="solid"/>
              <a:round/>
              <a:headEnd type="none" w="med" len="med"/>
              <a:tailEnd type="none" w="med" len="med"/>
            </a:ln>
            <a:effectLst/>
          </p:spPr>
        </p:pic>
      </p:grpSp>
      <p:sp>
        <p:nvSpPr>
          <p:cNvPr id="19460" name="Rectangle 4"/>
          <p:cNvSpPr>
            <a:spLocks/>
          </p:cNvSpPr>
          <p:nvPr/>
        </p:nvSpPr>
        <p:spPr bwMode="auto">
          <a:xfrm>
            <a:off x="6706195" y="6246317"/>
            <a:ext cx="1919883" cy="223242"/>
          </a:xfrm>
          <a:prstGeom prst="rect">
            <a:avLst/>
          </a:prstGeom>
          <a:noFill/>
          <a:ln w="12700" cap="flat" cmpd="sng">
            <a:noFill/>
            <a:prstDash val="solid"/>
            <a:miter lim="0"/>
            <a:headEnd/>
            <a:tailEnd/>
          </a:ln>
          <a:effectLst/>
        </p:spPr>
        <p:txBody>
          <a:bodyPr lIns="35713" tIns="35713" rIns="35713" bIns="35713" anchor="ctr"/>
          <a:lstStyle/>
          <a:p>
            <a:pPr algn="r">
              <a:buClr>
                <a:srgbClr val="292929"/>
              </a:buClr>
              <a:buFont typeface="ArialMT" charset="0"/>
              <a:buNone/>
            </a:pPr>
            <a:r>
              <a:rPr lang="es-MX" sz="1000" i="1" dirty="0">
                <a:solidFill>
                  <a:srgbClr val="73706C"/>
                </a:solidFill>
                <a:effectLst>
                  <a:outerShdw blurRad="38100" dist="38100" dir="2700000" algn="tl">
                    <a:srgbClr val="C0C0C0"/>
                  </a:outerShdw>
                </a:effectLst>
                <a:latin typeface="Hoefler Text" charset="0"/>
                <a:ea typeface="Hoefler Text" charset="0"/>
                <a:cs typeface="Hoefler Text" charset="0"/>
                <a:sym typeface="Hoefler Text" charset="0"/>
              </a:rPr>
              <a:t>7</a:t>
            </a:r>
            <a:endParaRPr lang="es-MX" dirty="0"/>
          </a:p>
        </p:txBody>
      </p:sp>
      <p:sp>
        <p:nvSpPr>
          <p:cNvPr id="19461" name="Rectangle 5"/>
          <p:cNvSpPr>
            <a:spLocks noGrp="1"/>
          </p:cNvSpPr>
          <p:nvPr>
            <p:ph type="title" idx="4294967295"/>
          </p:nvPr>
        </p:nvSpPr>
        <p:spPr bwMode="auto">
          <a:xfrm>
            <a:off x="526305" y="526854"/>
            <a:ext cx="7358063" cy="1160859"/>
          </a:xfrm>
          <a:prstGeom prst="rect">
            <a:avLst/>
          </a:prstGeom>
          <a:noFill/>
          <a:ln w="12700" cap="flat">
            <a:miter lim="0"/>
            <a:headEnd/>
            <a:tailEnd/>
          </a:ln>
          <a:effectLst>
            <a:outerShdw dist="12700" dir="5400000" algn="ctr" rotWithShape="0">
              <a:srgbClr val="FFFFFF">
                <a:alpha val="50000"/>
              </a:srgbClr>
            </a:outerShdw>
          </a:effectLst>
        </p:spPr>
        <p:txBody>
          <a:bodyPr lIns="0" tIns="0" rIns="0" bIns="0" anchor="ctr"/>
          <a:lstStyle/>
          <a:p>
            <a:pPr>
              <a:buClr>
                <a:srgbClr val="000000"/>
              </a:buClr>
              <a:buFont typeface="ArialMT" charset="0"/>
              <a:buNone/>
            </a:pPr>
            <a:r>
              <a:rPr lang="es-MX" sz="3700" dirty="0">
                <a:solidFill>
                  <a:srgbClr val="804000"/>
                </a:solidFill>
                <a:latin typeface="Hoefler Text" charset="0"/>
                <a:ea typeface="Hoefler Text" charset="0"/>
                <a:cs typeface="Hoefler Text" charset="0"/>
                <a:sym typeface="Hoefler Text" charset="0"/>
              </a:rPr>
              <a:t>Las inversiones durante la operación: </a:t>
            </a:r>
            <a:endParaRPr lang="es-MX" dirty="0"/>
          </a:p>
        </p:txBody>
      </p:sp>
      <p:sp>
        <p:nvSpPr>
          <p:cNvPr id="19462" name="Rectangle 6"/>
          <p:cNvSpPr>
            <a:spLocks noGrp="1"/>
          </p:cNvSpPr>
          <p:nvPr>
            <p:ph type="body" idx="4294967295"/>
          </p:nvPr>
        </p:nvSpPr>
        <p:spPr bwMode="auto">
          <a:xfrm>
            <a:off x="526305" y="2098479"/>
            <a:ext cx="3679031" cy="4018359"/>
          </a:xfrm>
          <a:prstGeom prst="rect">
            <a:avLst/>
          </a:prstGeom>
          <a:noFill/>
          <a:ln w="12700" cap="flat">
            <a:miter lim="0"/>
            <a:headEnd/>
            <a:tailEnd/>
          </a:ln>
        </p:spPr>
        <p:txBody>
          <a:bodyPr lIns="0" tIns="0" rIns="0" bIns="0" anchor="ctr">
            <a:normAutofit fontScale="92500"/>
          </a:bodyPr>
          <a:lstStyle/>
          <a:p>
            <a:pPr algn="just">
              <a:spcBef>
                <a:spcPts val="1969"/>
              </a:spcBef>
              <a:buClr>
                <a:srgbClr val="CC9900"/>
              </a:buClr>
              <a:buNone/>
            </a:pPr>
            <a:r>
              <a:rPr lang="es-MX" sz="3400" dirty="0">
                <a:solidFill>
                  <a:srgbClr val="4C4C4C"/>
                </a:solidFill>
                <a:effectLst>
                  <a:outerShdw blurRad="38100" dist="38100" dir="2700000" algn="tl">
                    <a:srgbClr val="C0C0C0"/>
                  </a:outerShdw>
                </a:effectLst>
                <a:latin typeface="Hoefler Text" charset="0"/>
                <a:ea typeface="Hoefler Text" charset="0"/>
                <a:cs typeface="Hoefler Text" charset="0"/>
                <a:sym typeface="Hoefler Text" charset="0"/>
              </a:rPr>
              <a:t>Son las inversiones en reemplazo de activos, las nuevas inversiones por ampliación e incrementos en capital de trabajo. </a:t>
            </a:r>
            <a:endParaRPr lang="es-MX" dirty="0"/>
          </a:p>
        </p:txBody>
      </p:sp>
    </p:spTree>
  </p:cSld>
  <p:clrMapOvr>
    <a:masterClrMapping/>
  </p:clrMapOvr>
  <p:transition spd="slow">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a:grpSpLocks/>
          </p:cNvGrpSpPr>
          <p:nvPr/>
        </p:nvGrpSpPr>
        <p:grpSpPr bwMode="auto">
          <a:xfrm>
            <a:off x="5152431" y="2598539"/>
            <a:ext cx="3018234" cy="3018234"/>
            <a:chOff x="0" y="0"/>
            <a:chExt cx="338" cy="338"/>
          </a:xfrm>
        </p:grpSpPr>
        <p:pic>
          <p:nvPicPr>
            <p:cNvPr id="20482" name="Picture 2" descr="fluxo-de-caixa-thumb7234066.tiff"/>
            <p:cNvPicPr>
              <a:picLocks noChangeAspect="1"/>
            </p:cNvPicPr>
            <p:nvPr/>
          </p:nvPicPr>
          <p:blipFill>
            <a:blip r:embed="rId3" cstate="print"/>
            <a:srcRect/>
            <a:stretch>
              <a:fillRect/>
            </a:stretch>
          </p:blipFill>
          <p:spPr bwMode="auto">
            <a:xfrm>
              <a:off x="19" y="19"/>
              <a:ext cx="300" cy="300"/>
            </a:xfrm>
            <a:prstGeom prst="rect">
              <a:avLst/>
            </a:prstGeom>
            <a:noFill/>
            <a:ln w="9525" cap="flat" cmpd="sng">
              <a:noFill/>
              <a:prstDash val="solid"/>
              <a:round/>
              <a:headEnd type="none" w="med" len="med"/>
              <a:tailEnd type="none" w="med" len="med"/>
            </a:ln>
            <a:effectLst/>
          </p:spPr>
        </p:pic>
        <p:pic>
          <p:nvPicPr>
            <p:cNvPr id="20483" name="Picture 3"/>
            <p:cNvPicPr>
              <a:picLocks noChangeAspect="1"/>
            </p:cNvPicPr>
            <p:nvPr/>
          </p:nvPicPr>
          <p:blipFill>
            <a:blip r:embed="rId4" cstate="print"/>
            <a:srcRect/>
            <a:stretch>
              <a:fillRect/>
            </a:stretch>
          </p:blipFill>
          <p:spPr bwMode="auto">
            <a:xfrm>
              <a:off x="0" y="0"/>
              <a:ext cx="338" cy="338"/>
            </a:xfrm>
            <a:prstGeom prst="rect">
              <a:avLst/>
            </a:prstGeom>
            <a:noFill/>
            <a:ln w="12700" cap="rnd" cmpd="sng">
              <a:noFill/>
              <a:prstDash val="solid"/>
              <a:round/>
              <a:headEnd type="none" w="med" len="med"/>
              <a:tailEnd type="none" w="med" len="med"/>
            </a:ln>
            <a:effectLst/>
          </p:spPr>
        </p:pic>
      </p:grpSp>
      <p:sp>
        <p:nvSpPr>
          <p:cNvPr id="20484" name="Rectangle 4"/>
          <p:cNvSpPr>
            <a:spLocks/>
          </p:cNvSpPr>
          <p:nvPr/>
        </p:nvSpPr>
        <p:spPr bwMode="auto">
          <a:xfrm>
            <a:off x="6706195" y="6246317"/>
            <a:ext cx="1919883" cy="223242"/>
          </a:xfrm>
          <a:prstGeom prst="rect">
            <a:avLst/>
          </a:prstGeom>
          <a:noFill/>
          <a:ln w="12700" cap="flat" cmpd="sng">
            <a:noFill/>
            <a:prstDash val="solid"/>
            <a:miter lim="0"/>
            <a:headEnd/>
            <a:tailEnd/>
          </a:ln>
          <a:effectLst/>
        </p:spPr>
        <p:txBody>
          <a:bodyPr lIns="35713" tIns="35713" rIns="35713" bIns="35713" anchor="ctr"/>
          <a:lstStyle/>
          <a:p>
            <a:pPr algn="r">
              <a:buClr>
                <a:srgbClr val="292929"/>
              </a:buClr>
              <a:buFont typeface="ArialMT" charset="0"/>
              <a:buNone/>
            </a:pPr>
            <a:r>
              <a:rPr lang="es-MX" sz="1000" i="1" dirty="0">
                <a:solidFill>
                  <a:srgbClr val="73706C"/>
                </a:solidFill>
                <a:effectLst>
                  <a:outerShdw blurRad="38100" dist="38100" dir="2700000" algn="tl">
                    <a:srgbClr val="C0C0C0"/>
                  </a:outerShdw>
                </a:effectLst>
                <a:latin typeface="Hoefler Text" charset="0"/>
                <a:ea typeface="Hoefler Text" charset="0"/>
                <a:cs typeface="Hoefler Text" charset="0"/>
                <a:sym typeface="Hoefler Text" charset="0"/>
              </a:rPr>
              <a:t>8</a:t>
            </a:r>
            <a:endParaRPr lang="es-MX" dirty="0"/>
          </a:p>
        </p:txBody>
      </p:sp>
      <p:sp>
        <p:nvSpPr>
          <p:cNvPr id="20485" name="Rectangle 5"/>
          <p:cNvSpPr>
            <a:spLocks noGrp="1"/>
          </p:cNvSpPr>
          <p:nvPr>
            <p:ph type="title" idx="4294967295"/>
          </p:nvPr>
        </p:nvSpPr>
        <p:spPr bwMode="auto">
          <a:xfrm>
            <a:off x="382289" y="526854"/>
            <a:ext cx="7358063" cy="1160859"/>
          </a:xfrm>
          <a:prstGeom prst="rect">
            <a:avLst/>
          </a:prstGeom>
          <a:noFill/>
          <a:ln w="12700" cap="flat">
            <a:miter lim="0"/>
            <a:headEnd/>
            <a:tailEnd/>
          </a:ln>
          <a:effectLst>
            <a:outerShdw dist="12700" dir="5400000" algn="ctr" rotWithShape="0">
              <a:srgbClr val="FFFFFF">
                <a:alpha val="50000"/>
              </a:srgbClr>
            </a:outerShdw>
          </a:effectLst>
        </p:spPr>
        <p:txBody>
          <a:bodyPr lIns="0" tIns="0" rIns="0" bIns="0" anchor="ctr">
            <a:normAutofit fontScale="90000"/>
          </a:bodyPr>
          <a:lstStyle/>
          <a:p>
            <a:pPr>
              <a:buClr>
                <a:srgbClr val="000000"/>
              </a:buClr>
              <a:buFont typeface="ArialMT" charset="0"/>
              <a:buNone/>
            </a:pPr>
            <a:r>
              <a:rPr lang="es-MX" sz="4900" dirty="0">
                <a:solidFill>
                  <a:srgbClr val="804000"/>
                </a:solidFill>
                <a:latin typeface="Hoefler Text" charset="0"/>
                <a:ea typeface="Hoefler Text" charset="0"/>
                <a:cs typeface="Hoefler Text" charset="0"/>
                <a:sym typeface="Hoefler Text" charset="0"/>
              </a:rPr>
              <a:t>Los flujos netos de efectivo: </a:t>
            </a:r>
            <a:endParaRPr lang="es-MX" dirty="0"/>
          </a:p>
        </p:txBody>
      </p:sp>
      <p:sp>
        <p:nvSpPr>
          <p:cNvPr id="20486" name="Rectangle 6"/>
          <p:cNvSpPr>
            <a:spLocks noGrp="1"/>
          </p:cNvSpPr>
          <p:nvPr>
            <p:ph type="body" idx="4294967295"/>
          </p:nvPr>
        </p:nvSpPr>
        <p:spPr bwMode="auto">
          <a:xfrm>
            <a:off x="382289" y="2030390"/>
            <a:ext cx="4268391" cy="4268391"/>
          </a:xfrm>
          <a:prstGeom prst="rect">
            <a:avLst/>
          </a:prstGeom>
          <a:noFill/>
          <a:ln w="12700" cap="flat">
            <a:miter lim="0"/>
            <a:headEnd/>
            <a:tailEnd/>
          </a:ln>
        </p:spPr>
        <p:txBody>
          <a:bodyPr lIns="0" tIns="0" rIns="0" bIns="0" anchor="ctr"/>
          <a:lstStyle/>
          <a:p>
            <a:pPr algn="just">
              <a:spcBef>
                <a:spcPts val="1969"/>
              </a:spcBef>
              <a:buClr>
                <a:srgbClr val="CC9900"/>
              </a:buClr>
              <a:buNone/>
            </a:pPr>
            <a:r>
              <a:rPr lang="es-MX" dirty="0">
                <a:solidFill>
                  <a:srgbClr val="4C4C4C"/>
                </a:solidFill>
                <a:effectLst>
                  <a:outerShdw blurRad="38100" dist="38100" dir="2700000" algn="tl">
                    <a:srgbClr val="C0C0C0"/>
                  </a:outerShdw>
                </a:effectLst>
                <a:latin typeface="Hoefler Text" charset="0"/>
                <a:ea typeface="Hoefler Text" charset="0"/>
                <a:cs typeface="Hoefler Text" charset="0"/>
                <a:sym typeface="Hoefler Text" charset="0"/>
              </a:rPr>
              <a:t>Los flujos netos de efectivo son aquellos flujos de efectivo que el proyecto debe generar después de poner en marcha el proyecto, de ahí la importancia en realizar un </a:t>
            </a:r>
            <a:r>
              <a:rPr lang="es-MX" b="1" dirty="0">
                <a:solidFill>
                  <a:srgbClr val="4C4C4C"/>
                </a:solidFill>
                <a:effectLst>
                  <a:outerShdw blurRad="38100" dist="38100" dir="2700000" algn="tl">
                    <a:srgbClr val="C0C0C0"/>
                  </a:outerShdw>
                </a:effectLst>
                <a:latin typeface="Arial" pitchFamily="34" charset="0"/>
                <a:cs typeface="Arial" pitchFamily="34" charset="0"/>
                <a:sym typeface="Arial" pitchFamily="34" charset="0"/>
              </a:rPr>
              <a:t>pronóstico</a:t>
            </a:r>
            <a:r>
              <a:rPr lang="es-MX" dirty="0">
                <a:solidFill>
                  <a:srgbClr val="4C4C4C"/>
                </a:solidFill>
                <a:effectLst>
                  <a:outerShdw blurRad="38100" dist="38100" dir="2700000" algn="tl">
                    <a:srgbClr val="C0C0C0"/>
                  </a:outerShdw>
                </a:effectLst>
                <a:latin typeface="Hoefler Text" charset="0"/>
                <a:ea typeface="Hoefler Text" charset="0"/>
                <a:cs typeface="Hoefler Text" charset="0"/>
                <a:sym typeface="Hoefler Text" charset="0"/>
              </a:rPr>
              <a:t> muy acertado con el fin de evitar errores en la toma de decisiones </a:t>
            </a:r>
            <a:endParaRPr lang="es-MX" dirty="0"/>
          </a:p>
        </p:txBody>
      </p:sp>
    </p:spTree>
  </p:cSld>
  <p:clrMapOvr>
    <a:masterClrMapping/>
  </p:clrMapOvr>
  <p:transition spd="med">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p:cNvSpPr>
          <p:nvPr/>
        </p:nvSpPr>
        <p:spPr bwMode="auto">
          <a:xfrm>
            <a:off x="6706195" y="6246317"/>
            <a:ext cx="1919883" cy="223242"/>
          </a:xfrm>
          <a:prstGeom prst="rect">
            <a:avLst/>
          </a:prstGeom>
          <a:noFill/>
          <a:ln w="12700" cap="flat" cmpd="sng">
            <a:noFill/>
            <a:prstDash val="solid"/>
            <a:miter lim="0"/>
            <a:headEnd/>
            <a:tailEnd/>
          </a:ln>
          <a:effectLst/>
        </p:spPr>
        <p:txBody>
          <a:bodyPr lIns="35713" tIns="35713" rIns="35713" bIns="35713" anchor="ctr"/>
          <a:lstStyle/>
          <a:p>
            <a:pPr algn="r">
              <a:buClr>
                <a:srgbClr val="292929"/>
              </a:buClr>
              <a:buFont typeface="ArialMT" charset="0"/>
              <a:buNone/>
            </a:pPr>
            <a:r>
              <a:rPr lang="es-MX" sz="1000" i="1" dirty="0">
                <a:solidFill>
                  <a:srgbClr val="73706C"/>
                </a:solidFill>
                <a:effectLst>
                  <a:outerShdw blurRad="38100" dist="38100" dir="2700000" algn="tl">
                    <a:srgbClr val="C0C0C0"/>
                  </a:outerShdw>
                </a:effectLst>
                <a:latin typeface="Hoefler Text" charset="0"/>
                <a:ea typeface="Hoefler Text" charset="0"/>
                <a:cs typeface="Hoefler Text" charset="0"/>
                <a:sym typeface="Hoefler Text" charset="0"/>
              </a:rPr>
              <a:t>9</a:t>
            </a:r>
            <a:endParaRPr lang="es-MX" dirty="0"/>
          </a:p>
        </p:txBody>
      </p:sp>
      <p:sp>
        <p:nvSpPr>
          <p:cNvPr id="21506" name="Rectangle 2"/>
          <p:cNvSpPr>
            <a:spLocks noGrp="1"/>
          </p:cNvSpPr>
          <p:nvPr>
            <p:ph type="title" idx="4294967295"/>
          </p:nvPr>
        </p:nvSpPr>
        <p:spPr bwMode="auto">
          <a:xfrm>
            <a:off x="1115616" y="476672"/>
            <a:ext cx="7358063" cy="1160859"/>
          </a:xfrm>
          <a:prstGeom prst="rect">
            <a:avLst/>
          </a:prstGeom>
          <a:noFill/>
          <a:ln w="12700" cap="flat">
            <a:miter lim="0"/>
            <a:headEnd/>
            <a:tailEnd/>
          </a:ln>
          <a:effectLst>
            <a:outerShdw dist="12700" dir="5400000" algn="ctr" rotWithShape="0">
              <a:srgbClr val="FFFFFF">
                <a:alpha val="50000"/>
              </a:srgbClr>
            </a:outerShdw>
          </a:effectLst>
        </p:spPr>
        <p:txBody>
          <a:bodyPr lIns="0" tIns="0" rIns="0" bIns="0" anchor="ctr"/>
          <a:lstStyle/>
          <a:p>
            <a:pPr>
              <a:buClr>
                <a:srgbClr val="000000"/>
              </a:buClr>
              <a:buFont typeface="ArialMT" charset="0"/>
              <a:buNone/>
            </a:pPr>
            <a:r>
              <a:rPr lang="es-MX" sz="5500" dirty="0">
                <a:solidFill>
                  <a:srgbClr val="804000"/>
                </a:solidFill>
                <a:latin typeface="Hoefler Text" charset="0"/>
                <a:ea typeface="Hoefler Text" charset="0"/>
                <a:cs typeface="Hoefler Text" charset="0"/>
                <a:sym typeface="Hoefler Text" charset="0"/>
              </a:rPr>
              <a:t>La tasa de descuento: </a:t>
            </a:r>
            <a:endParaRPr lang="es-MX" dirty="0"/>
          </a:p>
        </p:txBody>
      </p:sp>
      <p:sp>
        <p:nvSpPr>
          <p:cNvPr id="21507" name="Rectangle 3"/>
          <p:cNvSpPr>
            <a:spLocks noGrp="1"/>
          </p:cNvSpPr>
          <p:nvPr>
            <p:ph type="body" idx="4294967295"/>
          </p:nvPr>
        </p:nvSpPr>
        <p:spPr bwMode="auto">
          <a:xfrm>
            <a:off x="395536" y="2031429"/>
            <a:ext cx="8208912" cy="4205883"/>
          </a:xfrm>
          <a:prstGeom prst="rect">
            <a:avLst/>
          </a:prstGeom>
          <a:noFill/>
          <a:ln w="12700" cap="flat">
            <a:miter lim="0"/>
            <a:headEnd/>
            <a:tailEnd/>
          </a:ln>
        </p:spPr>
        <p:txBody>
          <a:bodyPr lIns="0" tIns="0" rIns="0" bIns="0" anchor="ctr">
            <a:normAutofit/>
          </a:bodyPr>
          <a:lstStyle/>
          <a:p>
            <a:pPr algn="just">
              <a:spcBef>
                <a:spcPts val="1969"/>
              </a:spcBef>
              <a:buClr>
                <a:srgbClr val="CC9900"/>
              </a:buClr>
              <a:buNone/>
            </a:pPr>
            <a:r>
              <a:rPr lang="es-MX" sz="3300" dirty="0">
                <a:solidFill>
                  <a:srgbClr val="4C4C4C"/>
                </a:solidFill>
                <a:effectLst>
                  <a:outerShdw blurRad="38100" dist="38100" dir="2700000" algn="tl">
                    <a:srgbClr val="C0C0C0"/>
                  </a:outerShdw>
                </a:effectLst>
                <a:latin typeface="Hoefler Text" charset="0"/>
                <a:ea typeface="Hoefler Text" charset="0"/>
                <a:cs typeface="Hoefler Text" charset="0"/>
                <a:sym typeface="Hoefler Text" charset="0"/>
              </a:rPr>
              <a:t>Conocida como </a:t>
            </a:r>
            <a:r>
              <a:rPr lang="es-MX" sz="3300" b="1" dirty="0">
                <a:solidFill>
                  <a:srgbClr val="4C4C4C"/>
                </a:solidFill>
                <a:effectLst>
                  <a:outerShdw blurRad="38100" dist="38100" dir="2700000" algn="tl">
                    <a:srgbClr val="C0C0C0"/>
                  </a:outerShdw>
                </a:effectLst>
                <a:latin typeface="Hoefler Text" charset="0"/>
                <a:ea typeface="Hoefler Text" charset="0"/>
                <a:cs typeface="Hoefler Text" charset="0"/>
                <a:sym typeface="Hoefler Text" charset="0"/>
              </a:rPr>
              <a:t>TREMA</a:t>
            </a:r>
            <a:r>
              <a:rPr lang="es-MX" sz="3300" dirty="0">
                <a:solidFill>
                  <a:srgbClr val="4C4C4C"/>
                </a:solidFill>
                <a:effectLst>
                  <a:outerShdw blurRad="38100" dist="38100" dir="2700000" algn="tl">
                    <a:srgbClr val="C0C0C0"/>
                  </a:outerShdw>
                </a:effectLst>
                <a:latin typeface="Hoefler Text" charset="0"/>
                <a:ea typeface="Hoefler Text" charset="0"/>
                <a:cs typeface="Hoefler Text" charset="0"/>
                <a:sym typeface="Hoefler Text" charset="0"/>
              </a:rPr>
              <a:t> (Tasa de Rendimiento Mínima Atractiva), la tasa de descuento es la tasa de retorno requerida sobre una inversión.  La tasa de descuento refleja la oportunidad perdida de gastar o invertir en el presente por lo que también se le conoce como costo o tasa de oportunidad.  </a:t>
            </a:r>
            <a:endParaRPr lang="es-MX" dirty="0"/>
          </a:p>
        </p:txBody>
      </p:sp>
    </p:spTree>
  </p:cSld>
  <p:clrMapOvr>
    <a:masterClrMapping/>
  </p:clrMapOvr>
  <p:transition spd="med">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p:cNvSpPr>
          <p:nvPr/>
        </p:nvSpPr>
        <p:spPr bwMode="auto">
          <a:xfrm>
            <a:off x="6706195" y="6246317"/>
            <a:ext cx="1919883" cy="223242"/>
          </a:xfrm>
          <a:prstGeom prst="rect">
            <a:avLst/>
          </a:prstGeom>
          <a:noFill/>
          <a:ln w="12700" cap="flat" cmpd="sng">
            <a:noFill/>
            <a:prstDash val="solid"/>
            <a:miter lim="0"/>
            <a:headEnd/>
            <a:tailEnd/>
          </a:ln>
          <a:effectLst/>
        </p:spPr>
        <p:txBody>
          <a:bodyPr lIns="35713" tIns="35713" rIns="35713" bIns="35713" anchor="ctr"/>
          <a:lstStyle/>
          <a:p>
            <a:pPr algn="r">
              <a:buClr>
                <a:srgbClr val="292929"/>
              </a:buClr>
              <a:buFont typeface="ArialMT" charset="0"/>
              <a:buNone/>
            </a:pPr>
            <a:r>
              <a:rPr lang="es-MX" sz="1000" i="1" dirty="0">
                <a:solidFill>
                  <a:srgbClr val="73706C"/>
                </a:solidFill>
                <a:effectLst>
                  <a:outerShdw blurRad="38100" dist="38100" dir="2700000" algn="tl">
                    <a:srgbClr val="C0C0C0"/>
                  </a:outerShdw>
                </a:effectLst>
                <a:latin typeface="Hoefler Text" charset="0"/>
                <a:ea typeface="Hoefler Text" charset="0"/>
                <a:cs typeface="Hoefler Text" charset="0"/>
                <a:sym typeface="Hoefler Text" charset="0"/>
              </a:rPr>
              <a:t>10</a:t>
            </a:r>
            <a:endParaRPr lang="es-MX" dirty="0"/>
          </a:p>
        </p:txBody>
      </p:sp>
      <p:sp>
        <p:nvSpPr>
          <p:cNvPr id="22530" name="Rectangle 2"/>
          <p:cNvSpPr>
            <a:spLocks noGrp="1"/>
          </p:cNvSpPr>
          <p:nvPr>
            <p:ph type="title" idx="4294967295"/>
          </p:nvPr>
        </p:nvSpPr>
        <p:spPr bwMode="auto">
          <a:xfrm>
            <a:off x="635174" y="526854"/>
            <a:ext cx="7358063" cy="1160859"/>
          </a:xfrm>
          <a:prstGeom prst="rect">
            <a:avLst/>
          </a:prstGeom>
          <a:noFill/>
          <a:ln w="12700" cap="flat">
            <a:miter lim="0"/>
            <a:headEnd/>
            <a:tailEnd/>
          </a:ln>
          <a:effectLst>
            <a:outerShdw dist="12700" dir="5400000" algn="ctr" rotWithShape="0">
              <a:srgbClr val="FFFFFF">
                <a:alpha val="50000"/>
              </a:srgbClr>
            </a:outerShdw>
          </a:effectLst>
        </p:spPr>
        <p:txBody>
          <a:bodyPr lIns="0" tIns="0" rIns="0" bIns="0" anchor="ctr"/>
          <a:lstStyle/>
          <a:p>
            <a:pPr>
              <a:buClr>
                <a:srgbClr val="000000"/>
              </a:buClr>
              <a:buFont typeface="ArialMT" charset="0"/>
              <a:buNone/>
            </a:pPr>
            <a:r>
              <a:rPr lang="es-MX" sz="5500" dirty="0">
                <a:solidFill>
                  <a:srgbClr val="804000"/>
                </a:solidFill>
                <a:latin typeface="Hoefler Text" charset="0"/>
                <a:ea typeface="Hoefler Text" charset="0"/>
                <a:cs typeface="Hoefler Text" charset="0"/>
                <a:sym typeface="Hoefler Text" charset="0"/>
              </a:rPr>
              <a:t>Ejemplo</a:t>
            </a:r>
            <a:endParaRPr lang="es-MX" dirty="0"/>
          </a:p>
        </p:txBody>
      </p:sp>
      <p:sp>
        <p:nvSpPr>
          <p:cNvPr id="22531" name="Rectangle 3"/>
          <p:cNvSpPr>
            <a:spLocks noGrp="1"/>
          </p:cNvSpPr>
          <p:nvPr>
            <p:ph type="body" idx="4294967295"/>
          </p:nvPr>
        </p:nvSpPr>
        <p:spPr bwMode="auto">
          <a:xfrm>
            <a:off x="635173" y="1982392"/>
            <a:ext cx="7465219" cy="4268391"/>
          </a:xfrm>
          <a:prstGeom prst="rect">
            <a:avLst/>
          </a:prstGeom>
          <a:noFill/>
          <a:ln w="12700" cap="flat">
            <a:miter lim="0"/>
            <a:headEnd/>
            <a:tailEnd/>
          </a:ln>
        </p:spPr>
        <p:txBody>
          <a:bodyPr lIns="35713" tIns="35713" rIns="35713" bIns="35713" anchor="ctr"/>
          <a:lstStyle/>
          <a:p>
            <a:pPr algn="just">
              <a:spcBef>
                <a:spcPts val="1969"/>
              </a:spcBef>
              <a:buClr>
                <a:srgbClr val="CC9900"/>
              </a:buClr>
              <a:buNone/>
            </a:pPr>
            <a:r>
              <a:rPr lang="es-MX" sz="3400" dirty="0">
                <a:solidFill>
                  <a:srgbClr val="4C4C4C"/>
                </a:solidFill>
                <a:effectLst>
                  <a:outerShdw blurRad="38100" dist="38100" dir="2700000" algn="tl">
                    <a:srgbClr val="C0C0C0"/>
                  </a:outerShdw>
                </a:effectLst>
                <a:latin typeface="Hoefler Text" charset="0"/>
                <a:ea typeface="Hoefler Text" charset="0"/>
                <a:cs typeface="Hoefler Text" charset="0"/>
                <a:sym typeface="Hoefler Text" charset="0"/>
              </a:rPr>
              <a:t>A un señor, se le presenta la oportunidad de invertir $800,000 en la compra de un lote, el cual espera vender, al final de un año en $1,200,000. Si la TREMA es del 30%. ¿Es aconsejable el negocio? </a:t>
            </a:r>
            <a:endParaRPr lang="es-MX" dirty="0"/>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p:cNvSpPr>
          <p:nvPr/>
        </p:nvSpPr>
        <p:spPr bwMode="auto">
          <a:xfrm>
            <a:off x="6706195" y="6246317"/>
            <a:ext cx="1919883" cy="223242"/>
          </a:xfrm>
          <a:prstGeom prst="rect">
            <a:avLst/>
          </a:prstGeom>
          <a:noFill/>
          <a:ln w="12700" cap="flat" cmpd="sng">
            <a:noFill/>
            <a:prstDash val="solid"/>
            <a:miter lim="0"/>
            <a:headEnd/>
            <a:tailEnd/>
          </a:ln>
          <a:effectLst/>
        </p:spPr>
        <p:txBody>
          <a:bodyPr lIns="35713" tIns="35713" rIns="35713" bIns="35713" anchor="ctr"/>
          <a:lstStyle/>
          <a:p>
            <a:pPr algn="r">
              <a:buClr>
                <a:srgbClr val="292929"/>
              </a:buClr>
              <a:buFont typeface="ArialMT" charset="0"/>
              <a:buNone/>
            </a:pPr>
            <a:r>
              <a:rPr lang="es-MX" sz="1000" i="1" dirty="0">
                <a:solidFill>
                  <a:srgbClr val="73706C"/>
                </a:solidFill>
                <a:effectLst>
                  <a:outerShdw blurRad="38100" dist="38100" dir="2700000" algn="tl">
                    <a:srgbClr val="C0C0C0"/>
                  </a:outerShdw>
                </a:effectLst>
                <a:latin typeface="Hoefler Text" charset="0"/>
                <a:ea typeface="Hoefler Text" charset="0"/>
                <a:cs typeface="Hoefler Text" charset="0"/>
                <a:sym typeface="Hoefler Text" charset="0"/>
              </a:rPr>
              <a:t>11</a:t>
            </a:r>
            <a:endParaRPr lang="es-MX" dirty="0"/>
          </a:p>
        </p:txBody>
      </p:sp>
      <p:sp>
        <p:nvSpPr>
          <p:cNvPr id="23554" name="Rectangle 2"/>
          <p:cNvSpPr>
            <a:spLocks noGrp="1"/>
          </p:cNvSpPr>
          <p:nvPr>
            <p:ph type="title" idx="4294967295"/>
          </p:nvPr>
        </p:nvSpPr>
        <p:spPr bwMode="auto">
          <a:xfrm>
            <a:off x="310281" y="526854"/>
            <a:ext cx="7358063" cy="1160859"/>
          </a:xfrm>
          <a:prstGeom prst="rect">
            <a:avLst/>
          </a:prstGeom>
          <a:noFill/>
          <a:ln w="12700" cap="flat">
            <a:miter lim="0"/>
            <a:headEnd/>
            <a:tailEnd/>
          </a:ln>
          <a:effectLst>
            <a:outerShdw dist="12700" dir="5400000" algn="ctr" rotWithShape="0">
              <a:srgbClr val="FFFFFF">
                <a:alpha val="50000"/>
              </a:srgbClr>
            </a:outerShdw>
          </a:effectLst>
        </p:spPr>
        <p:txBody>
          <a:bodyPr lIns="0" tIns="0" rIns="0" bIns="0" anchor="ctr"/>
          <a:lstStyle/>
          <a:p>
            <a:pPr>
              <a:buClr>
                <a:srgbClr val="000000"/>
              </a:buClr>
              <a:buFont typeface="ArialMT" charset="0"/>
              <a:buNone/>
            </a:pPr>
            <a:r>
              <a:rPr lang="es-MX" sz="5500" dirty="0">
                <a:solidFill>
                  <a:srgbClr val="804000"/>
                </a:solidFill>
                <a:latin typeface="Hoefler Text" charset="0"/>
                <a:ea typeface="Hoefler Text" charset="0"/>
                <a:cs typeface="Hoefler Text" charset="0"/>
                <a:sym typeface="Hoefler Text" charset="0"/>
              </a:rPr>
              <a:t>Solución</a:t>
            </a:r>
            <a:endParaRPr lang="es-MX" dirty="0"/>
          </a:p>
        </p:txBody>
      </p:sp>
      <p:pic>
        <p:nvPicPr>
          <p:cNvPr id="23555" name="Picture 3" descr="image.pdf"/>
          <p:cNvPicPr>
            <a:picLocks noChangeAspect="1"/>
          </p:cNvPicPr>
          <p:nvPr/>
        </p:nvPicPr>
        <p:blipFill>
          <a:blip r:embed="rId3" cstate="print"/>
          <a:srcRect l="1692" t="-877" r="1987" b="8224"/>
          <a:stretch>
            <a:fillRect/>
          </a:stretch>
        </p:blipFill>
        <p:spPr bwMode="auto">
          <a:xfrm>
            <a:off x="1964531" y="3500438"/>
            <a:ext cx="4741664" cy="1884164"/>
          </a:xfrm>
          <a:prstGeom prst="rect">
            <a:avLst/>
          </a:prstGeom>
          <a:noFill/>
          <a:ln w="12700" cap="flat" cmpd="sng">
            <a:noFill/>
            <a:prstDash val="solid"/>
            <a:miter lim="0"/>
            <a:headEnd type="none" w="med" len="med"/>
            <a:tailEnd type="none" w="med" len="med"/>
          </a:ln>
          <a:effectLst/>
        </p:spPr>
      </p:pic>
      <p:sp>
        <p:nvSpPr>
          <p:cNvPr id="23556" name="Rectangle 4"/>
          <p:cNvSpPr>
            <a:spLocks/>
          </p:cNvSpPr>
          <p:nvPr/>
        </p:nvSpPr>
        <p:spPr bwMode="auto">
          <a:xfrm>
            <a:off x="726654" y="1973461"/>
            <a:ext cx="7688461" cy="1535906"/>
          </a:xfrm>
          <a:prstGeom prst="rect">
            <a:avLst/>
          </a:prstGeom>
          <a:noFill/>
          <a:ln w="12700" cap="flat" cmpd="sng">
            <a:noFill/>
            <a:prstDash val="solid"/>
            <a:miter lim="0"/>
            <a:headEnd/>
            <a:tailEnd/>
          </a:ln>
          <a:effectLst/>
        </p:spPr>
        <p:txBody>
          <a:bodyPr lIns="35713" tIns="35713" rIns="35713" bIns="35713" anchor="ctr"/>
          <a:lstStyle/>
          <a:p>
            <a:pPr algn="just">
              <a:spcBef>
                <a:spcPts val="1406"/>
              </a:spcBef>
              <a:buClr>
                <a:srgbClr val="292929"/>
              </a:buClr>
            </a:pPr>
            <a:r>
              <a:rPr lang="es-MX" sz="2400" dirty="0">
                <a:solidFill>
                  <a:srgbClr val="4C4C4C"/>
                </a:solidFill>
                <a:effectLst>
                  <a:outerShdw blurRad="38100" dist="38100" dir="2700000" algn="tl">
                    <a:srgbClr val="C0C0C0"/>
                  </a:outerShdw>
                </a:effectLst>
                <a:latin typeface="Hoefler Text" charset="0"/>
                <a:ea typeface="Hoefler Text" charset="0"/>
                <a:cs typeface="Hoefler Text" charset="0"/>
                <a:sym typeface="Hoefler Text" charset="0"/>
              </a:rPr>
              <a:t>Una forma de analizar este proyecto es situar en una línea de tiempo los ingresos y egresos y trasladarlos posteriormente al valor presente, utilizando una tasa de interés del 30%. </a:t>
            </a:r>
            <a:endParaRPr lang="es-MX" dirty="0"/>
          </a:p>
        </p:txBody>
      </p:sp>
      <p:sp>
        <p:nvSpPr>
          <p:cNvPr id="23557" name="Rectangle 5"/>
          <p:cNvSpPr>
            <a:spLocks/>
          </p:cNvSpPr>
          <p:nvPr/>
        </p:nvSpPr>
        <p:spPr bwMode="auto">
          <a:xfrm>
            <a:off x="1269132" y="5439296"/>
            <a:ext cx="6134695" cy="803672"/>
          </a:xfrm>
          <a:prstGeom prst="rect">
            <a:avLst/>
          </a:prstGeom>
          <a:noFill/>
          <a:ln w="12700" cap="flat" cmpd="sng">
            <a:noFill/>
            <a:prstDash val="solid"/>
            <a:miter lim="0"/>
            <a:headEnd/>
            <a:tailEnd/>
          </a:ln>
          <a:effectLst/>
        </p:spPr>
        <p:txBody>
          <a:bodyPr lIns="35713" tIns="35713" rIns="35713" bIns="35713" anchor="ctr"/>
          <a:lstStyle/>
          <a:p>
            <a:pPr>
              <a:buClr>
                <a:srgbClr val="292929"/>
              </a:buClr>
              <a:buFont typeface="ArialMT" charset="0"/>
              <a:buNone/>
            </a:pPr>
            <a:r>
              <a:rPr lang="es-MX" sz="2400" dirty="0">
                <a:solidFill>
                  <a:srgbClr val="4C4C4C"/>
                </a:solidFill>
                <a:effectLst>
                  <a:outerShdw blurRad="38100" dist="38100" dir="2700000" algn="tl">
                    <a:srgbClr val="C0C0C0"/>
                  </a:outerShdw>
                </a:effectLst>
                <a:latin typeface="Helvetica" charset="0"/>
                <a:ea typeface="Helvetica" charset="0"/>
                <a:cs typeface="Helvetica" charset="0"/>
                <a:sym typeface="Helvetica" charset="0"/>
              </a:rPr>
              <a:t>VPN = - $800,000 + 1,200,000 / (1+0.30)</a:t>
            </a:r>
          </a:p>
          <a:p>
            <a:pPr>
              <a:buClr>
                <a:srgbClr val="292929"/>
              </a:buClr>
              <a:buFont typeface="ArialMT" charset="0"/>
              <a:buNone/>
            </a:pPr>
            <a:r>
              <a:rPr lang="es-MX" sz="2400" dirty="0">
                <a:solidFill>
                  <a:srgbClr val="4C4C4C"/>
                </a:solidFill>
                <a:effectLst>
                  <a:outerShdw blurRad="38100" dist="38100" dir="2700000" algn="tl">
                    <a:srgbClr val="C0C0C0"/>
                  </a:outerShdw>
                </a:effectLst>
                <a:latin typeface="Helvetica" charset="0"/>
                <a:ea typeface="Helvetica" charset="0"/>
                <a:cs typeface="Helvetica" charset="0"/>
                <a:sym typeface="Helvetica" charset="0"/>
              </a:rPr>
              <a:t>VPN = $123,076.9230</a:t>
            </a:r>
            <a:endParaRPr lang="es-MX" dirty="0"/>
          </a:p>
        </p:txBody>
      </p:sp>
    </p:spTree>
  </p:cSld>
  <p:clrMapOvr>
    <a:masterClrMapping/>
  </p:clrMapOvr>
  <p:transition spd="slow">
    <p:checke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p:cNvSpPr>
          <p:nvPr/>
        </p:nvSpPr>
        <p:spPr bwMode="auto">
          <a:xfrm>
            <a:off x="6706195" y="6246317"/>
            <a:ext cx="1919883" cy="223242"/>
          </a:xfrm>
          <a:prstGeom prst="rect">
            <a:avLst/>
          </a:prstGeom>
          <a:noFill/>
          <a:ln w="12700" cap="flat" cmpd="sng">
            <a:noFill/>
            <a:prstDash val="solid"/>
            <a:miter lim="0"/>
            <a:headEnd/>
            <a:tailEnd/>
          </a:ln>
          <a:effectLst/>
        </p:spPr>
        <p:txBody>
          <a:bodyPr lIns="35713" tIns="35713" rIns="35713" bIns="35713" anchor="ctr"/>
          <a:lstStyle/>
          <a:p>
            <a:pPr algn="r">
              <a:buClr>
                <a:srgbClr val="292929"/>
              </a:buClr>
              <a:buFont typeface="ArialMT" charset="0"/>
              <a:buNone/>
            </a:pPr>
            <a:r>
              <a:rPr lang="es-MX" sz="1000" i="1" dirty="0">
                <a:solidFill>
                  <a:srgbClr val="73706C"/>
                </a:solidFill>
                <a:effectLst>
                  <a:outerShdw blurRad="38100" dist="38100" dir="2700000" algn="tl">
                    <a:srgbClr val="C0C0C0"/>
                  </a:outerShdw>
                </a:effectLst>
                <a:latin typeface="Hoefler Text" charset="0"/>
                <a:ea typeface="Hoefler Text" charset="0"/>
                <a:cs typeface="Hoefler Text" charset="0"/>
                <a:sym typeface="Hoefler Text" charset="0"/>
              </a:rPr>
              <a:t>12</a:t>
            </a:r>
            <a:endParaRPr lang="es-MX" dirty="0"/>
          </a:p>
        </p:txBody>
      </p:sp>
      <p:sp>
        <p:nvSpPr>
          <p:cNvPr id="24578" name="Rectangle 2"/>
          <p:cNvSpPr>
            <a:spLocks noGrp="1"/>
          </p:cNvSpPr>
          <p:nvPr>
            <p:ph type="title" idx="4294967295"/>
          </p:nvPr>
        </p:nvSpPr>
        <p:spPr bwMode="auto">
          <a:xfrm>
            <a:off x="763041" y="526854"/>
            <a:ext cx="7358063" cy="1160859"/>
          </a:xfrm>
          <a:prstGeom prst="rect">
            <a:avLst/>
          </a:prstGeom>
          <a:noFill/>
          <a:ln w="12700" cap="flat">
            <a:miter lim="0"/>
            <a:headEnd/>
            <a:tailEnd/>
          </a:ln>
          <a:effectLst>
            <a:outerShdw dist="12700" dir="5400000" algn="ctr" rotWithShape="0">
              <a:srgbClr val="FFFFFF">
                <a:alpha val="50000"/>
              </a:srgbClr>
            </a:outerShdw>
          </a:effectLst>
        </p:spPr>
        <p:txBody>
          <a:bodyPr lIns="0" tIns="0" rIns="0" bIns="0" anchor="ctr"/>
          <a:lstStyle/>
          <a:p>
            <a:pPr algn="ctr">
              <a:buClr>
                <a:srgbClr val="000000"/>
              </a:buClr>
              <a:buFont typeface="ArialMT" charset="0"/>
              <a:buNone/>
            </a:pPr>
            <a:r>
              <a:rPr lang="es-MX" sz="5500" dirty="0">
                <a:solidFill>
                  <a:srgbClr val="804000"/>
                </a:solidFill>
                <a:latin typeface="Hoefler Text" charset="0"/>
                <a:ea typeface="Hoefler Text" charset="0"/>
                <a:cs typeface="Hoefler Text" charset="0"/>
                <a:sym typeface="Hoefler Text" charset="0"/>
              </a:rPr>
              <a:t>VPN</a:t>
            </a:r>
            <a:endParaRPr lang="es-MX" dirty="0"/>
          </a:p>
        </p:txBody>
      </p:sp>
      <p:sp>
        <p:nvSpPr>
          <p:cNvPr id="24579" name="Rectangle 3"/>
          <p:cNvSpPr>
            <a:spLocks noGrp="1"/>
          </p:cNvSpPr>
          <p:nvPr>
            <p:ph type="body" idx="4294967295"/>
          </p:nvPr>
        </p:nvSpPr>
        <p:spPr bwMode="auto">
          <a:xfrm>
            <a:off x="763041" y="1977928"/>
            <a:ext cx="7697391" cy="4268391"/>
          </a:xfrm>
          <a:prstGeom prst="rect">
            <a:avLst/>
          </a:prstGeom>
          <a:noFill/>
          <a:ln w="12700" cap="flat">
            <a:miter lim="0"/>
            <a:headEnd/>
            <a:tailEnd/>
          </a:ln>
        </p:spPr>
        <p:txBody>
          <a:bodyPr lIns="0" tIns="0" rIns="0" bIns="0" anchor="ctr">
            <a:normAutofit lnSpcReduction="10000"/>
          </a:bodyPr>
          <a:lstStyle/>
          <a:p>
            <a:pPr algn="just">
              <a:lnSpc>
                <a:spcPct val="90000"/>
              </a:lnSpc>
              <a:spcBef>
                <a:spcPts val="1969"/>
              </a:spcBef>
              <a:buClr>
                <a:srgbClr val="CC9900"/>
              </a:buClr>
              <a:buNone/>
            </a:pPr>
            <a:r>
              <a:rPr lang="es-MX" sz="2300" dirty="0">
                <a:solidFill>
                  <a:srgbClr val="4C4C4C"/>
                </a:solidFill>
                <a:effectLst>
                  <a:outerShdw blurRad="38100" dist="38100" dir="2700000" algn="tl">
                    <a:srgbClr val="C0C0C0"/>
                  </a:outerShdw>
                </a:effectLst>
                <a:latin typeface="Hoefler Text" charset="0"/>
                <a:ea typeface="Hoefler Text" charset="0"/>
                <a:cs typeface="Hoefler Text" charset="0"/>
                <a:sym typeface="Hoefler Text" charset="0"/>
              </a:rPr>
              <a:t>En evaluación de proyectos un inversionista puede llegar a tener dificultad para determinar la tasa de descuento.  Es este quizás el mayor problema que tiene el VPN.  La tasa de descuento pude ser el </a:t>
            </a:r>
            <a:r>
              <a:rPr lang="es-MX" sz="2300" b="1" dirty="0">
                <a:solidFill>
                  <a:srgbClr val="4C4C4C"/>
                </a:solidFill>
                <a:effectLst>
                  <a:outerShdw blurRad="38100" dist="38100" dir="2700000" algn="tl">
                    <a:srgbClr val="C0C0C0"/>
                  </a:outerShdw>
                </a:effectLst>
                <a:latin typeface="Arial" pitchFamily="34" charset="0"/>
                <a:cs typeface="Arial" pitchFamily="34" charset="0"/>
                <a:sym typeface="Arial" pitchFamily="34" charset="0"/>
              </a:rPr>
              <a:t>costo de capital de las utilidades retenidas</a:t>
            </a:r>
            <a:r>
              <a:rPr lang="es-MX" sz="2300" dirty="0">
                <a:solidFill>
                  <a:srgbClr val="4C4C4C"/>
                </a:solidFill>
                <a:effectLst>
                  <a:outerShdw blurRad="38100" dist="38100" dir="2700000" algn="tl">
                    <a:srgbClr val="C0C0C0"/>
                  </a:outerShdw>
                </a:effectLst>
                <a:latin typeface="Hoefler Text" charset="0"/>
                <a:ea typeface="Hoefler Text" charset="0"/>
                <a:cs typeface="Hoefler Text" charset="0"/>
                <a:sym typeface="Hoefler Text" charset="0"/>
              </a:rPr>
              <a:t>? O, puede ser también el </a:t>
            </a:r>
            <a:r>
              <a:rPr lang="es-MX" sz="2300" b="1" dirty="0">
                <a:solidFill>
                  <a:srgbClr val="4C4C4C"/>
                </a:solidFill>
                <a:effectLst>
                  <a:outerShdw blurRad="38100" dist="38100" dir="2700000" algn="tl">
                    <a:srgbClr val="C0C0C0"/>
                  </a:outerShdw>
                </a:effectLst>
                <a:latin typeface="Arial" pitchFamily="34" charset="0"/>
                <a:cs typeface="Arial" pitchFamily="34" charset="0"/>
                <a:sym typeface="Arial" pitchFamily="34" charset="0"/>
              </a:rPr>
              <a:t>costo de emitir acciones comunes</a:t>
            </a:r>
            <a:r>
              <a:rPr lang="es-MX" sz="2300" dirty="0">
                <a:solidFill>
                  <a:srgbClr val="4C4C4C"/>
                </a:solidFill>
                <a:effectLst>
                  <a:outerShdw blurRad="38100" dist="38100" dir="2700000" algn="tl">
                    <a:srgbClr val="C0C0C0"/>
                  </a:outerShdw>
                </a:effectLst>
                <a:latin typeface="Hoefler Text" charset="0"/>
                <a:ea typeface="Hoefler Text" charset="0"/>
                <a:cs typeface="Hoefler Text" charset="0"/>
                <a:sym typeface="Hoefler Text" charset="0"/>
              </a:rPr>
              <a:t>? y por qué no </a:t>
            </a:r>
            <a:r>
              <a:rPr lang="es-MX" sz="2300" b="1" dirty="0">
                <a:solidFill>
                  <a:srgbClr val="4C4C4C"/>
                </a:solidFill>
                <a:effectLst>
                  <a:outerShdw blurRad="38100" dist="38100" dir="2700000" algn="tl">
                    <a:srgbClr val="C0C0C0"/>
                  </a:outerShdw>
                </a:effectLst>
                <a:latin typeface="Arial" pitchFamily="34" charset="0"/>
                <a:cs typeface="Arial" pitchFamily="34" charset="0"/>
                <a:sym typeface="Arial" pitchFamily="34" charset="0"/>
              </a:rPr>
              <a:t>la tasa de deuda</a:t>
            </a:r>
            <a:r>
              <a:rPr lang="es-MX" sz="2300" dirty="0">
                <a:solidFill>
                  <a:srgbClr val="4C4C4C"/>
                </a:solidFill>
                <a:effectLst>
                  <a:outerShdw blurRad="38100" dist="38100" dir="2700000" algn="tl">
                    <a:srgbClr val="C0C0C0"/>
                  </a:outerShdw>
                </a:effectLst>
                <a:latin typeface="Hoefler Text" charset="0"/>
                <a:ea typeface="Hoefler Text" charset="0"/>
                <a:cs typeface="Hoefler Text" charset="0"/>
                <a:sym typeface="Hoefler Text" charset="0"/>
              </a:rPr>
              <a:t>?  Algunos expertos opinan que una de las mejores alternativas es aplicar </a:t>
            </a:r>
            <a:r>
              <a:rPr lang="es-MX" sz="2300" b="1" dirty="0">
                <a:solidFill>
                  <a:srgbClr val="4C4C4C"/>
                </a:solidFill>
                <a:effectLst>
                  <a:outerShdw blurRad="38100" dist="38100" dir="2700000" algn="tl">
                    <a:srgbClr val="C0C0C0"/>
                  </a:outerShdw>
                </a:effectLst>
                <a:latin typeface="Hoefler Text" charset="0"/>
                <a:ea typeface="Hoefler Text" charset="0"/>
                <a:cs typeface="Hoefler Text" charset="0"/>
                <a:sym typeface="Hoefler Text" charset="0"/>
              </a:rPr>
              <a:t>l</a:t>
            </a:r>
            <a:r>
              <a:rPr lang="es-MX" sz="2300" b="1" dirty="0">
                <a:solidFill>
                  <a:srgbClr val="4C4C4C"/>
                </a:solidFill>
                <a:effectLst>
                  <a:outerShdw blurRad="38100" dist="38100" dir="2700000" algn="tl">
                    <a:srgbClr val="C0C0C0"/>
                  </a:outerShdw>
                </a:effectLst>
                <a:latin typeface="Arial" pitchFamily="34" charset="0"/>
                <a:cs typeface="Arial" pitchFamily="34" charset="0"/>
                <a:sym typeface="Arial" pitchFamily="34" charset="0"/>
              </a:rPr>
              <a:t>a tasa promedio ponderada de capital</a:t>
            </a:r>
            <a:r>
              <a:rPr lang="es-MX" sz="2300" dirty="0">
                <a:solidFill>
                  <a:srgbClr val="4C4C4C"/>
                </a:solidFill>
                <a:effectLst>
                  <a:outerShdw blurRad="38100" dist="38100" dir="2700000" algn="tl">
                    <a:srgbClr val="C0C0C0"/>
                  </a:outerShdw>
                </a:effectLst>
                <a:latin typeface="Hoefler Text" charset="0"/>
                <a:ea typeface="Hoefler Text" charset="0"/>
                <a:cs typeface="Hoefler Text" charset="0"/>
                <a:sym typeface="Hoefler Text" charset="0"/>
              </a:rPr>
              <a:t>, pues ella reúne todos los componentes de financiamiento del proyecto.  Pero también el inversionista puede aplicar su costo de oportunidad, es decir aquella tasa que podría ganar en caso de elegir otra alternativa de inversión con igual riesgo </a:t>
            </a:r>
            <a:endParaRPr lang="es-MX" dirty="0"/>
          </a:p>
        </p:txBody>
      </p:sp>
    </p:spTree>
  </p:cSld>
  <p:clrMapOvr>
    <a:masterClrMapping/>
  </p:clrMapOvr>
  <p:transition spd="med">
    <p:dissolve/>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1" name="AutoShape 1"/>
          <p:cNvSpPr>
            <a:spLocks/>
          </p:cNvSpPr>
          <p:nvPr/>
        </p:nvSpPr>
        <p:spPr bwMode="auto">
          <a:xfrm>
            <a:off x="2235" y="2235"/>
            <a:ext cx="819299" cy="819299"/>
          </a:xfrm>
          <a:custGeom>
            <a:avLst/>
            <a:gdLst>
              <a:gd name="T0" fmla="*/ 10800 w 21600"/>
              <a:gd name="T1" fmla="*/ 10798 h 21596"/>
              <a:gd name="T2" fmla="*/ 10800 w 21600"/>
              <a:gd name="T3" fmla="*/ 10798 h 21596"/>
              <a:gd name="T4" fmla="*/ 10800 w 21600"/>
              <a:gd name="T5" fmla="*/ 10798 h 21596"/>
              <a:gd name="T6" fmla="*/ 10800 w 21600"/>
              <a:gd name="T7" fmla="*/ 10798 h 21596"/>
            </a:gdLst>
            <a:ahLst/>
            <a:cxnLst>
              <a:cxn ang="0">
                <a:pos x="T0" y="T1"/>
              </a:cxn>
              <a:cxn ang="0">
                <a:pos x="T2" y="T3"/>
              </a:cxn>
              <a:cxn ang="0">
                <a:pos x="T4" y="T5"/>
              </a:cxn>
              <a:cxn ang="0">
                <a:pos x="T6" y="T7"/>
              </a:cxn>
            </a:cxnLst>
            <a:rect l="0" t="0" r="r" b="b"/>
            <a:pathLst>
              <a:path w="21600" h="21596">
                <a:moveTo>
                  <a:pt x="21600" y="0"/>
                </a:moveTo>
                <a:cubicBezTo>
                  <a:pt x="21600" y="5730"/>
                  <a:pt x="19323" y="11225"/>
                  <a:pt x="15272" y="15275"/>
                </a:cubicBezTo>
                <a:cubicBezTo>
                  <a:pt x="11221" y="19326"/>
                  <a:pt x="5727" y="21600"/>
                  <a:pt x="0" y="21596"/>
                </a:cubicBezTo>
                <a:cubicBezTo>
                  <a:pt x="4" y="14397"/>
                  <a:pt x="8" y="7198"/>
                  <a:pt x="13" y="0"/>
                </a:cubicBezTo>
                <a:lnTo>
                  <a:pt x="21600" y="0"/>
                </a:lnTo>
                <a:close/>
              </a:path>
            </a:pathLst>
          </a:custGeom>
          <a:solidFill>
            <a:srgbClr val="FEFAF4">
              <a:alpha val="32941"/>
            </a:srgbClr>
          </a:solidFill>
          <a:ln w="4515" cap="rnd" cmpd="sng">
            <a:solidFill>
              <a:srgbClr val="D2C39E"/>
            </a:solidFill>
            <a:prstDash val="solid"/>
            <a:round/>
            <a:headEnd/>
            <a:tailEnd/>
          </a:ln>
          <a:effectLst/>
        </p:spPr>
        <p:txBody>
          <a:bodyPr lIns="0" tIns="0" rIns="0" bIns="0" anchor="ctr"/>
          <a:lstStyle/>
          <a:p>
            <a:endParaRPr lang="es-MX"/>
          </a:p>
        </p:txBody>
      </p:sp>
      <p:sp>
        <p:nvSpPr>
          <p:cNvPr id="5122" name="AutoShape 2"/>
          <p:cNvSpPr>
            <a:spLocks/>
          </p:cNvSpPr>
          <p:nvPr/>
        </p:nvSpPr>
        <p:spPr bwMode="auto">
          <a:xfrm>
            <a:off x="167433" y="20092"/>
            <a:ext cx="1703338" cy="17033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5" y="0"/>
                  <a:pt x="0" y="4835"/>
                  <a:pt x="0" y="10799"/>
                </a:cubicBezTo>
                <a:lnTo>
                  <a:pt x="0" y="10800"/>
                </a:lnTo>
                <a:cubicBezTo>
                  <a:pt x="0" y="16764"/>
                  <a:pt x="4835" y="21600"/>
                  <a:pt x="10799" y="21600"/>
                </a:cubicBezTo>
                <a:cubicBezTo>
                  <a:pt x="10799" y="21600"/>
                  <a:pt x="10799" y="21600"/>
                  <a:pt x="10800" y="21600"/>
                </a:cubicBezTo>
                <a:cubicBezTo>
                  <a:pt x="16764" y="21600"/>
                  <a:pt x="21600" y="16764"/>
                  <a:pt x="21600" y="10800"/>
                </a:cubicBezTo>
                <a:cubicBezTo>
                  <a:pt x="21600" y="4835"/>
                  <a:pt x="16764" y="0"/>
                  <a:pt x="10800" y="0"/>
                </a:cubicBezTo>
                <a:close/>
              </a:path>
            </a:pathLst>
          </a:custGeom>
          <a:solidFill>
            <a:srgbClr val="000000">
              <a:alpha val="0"/>
            </a:srgbClr>
          </a:solidFill>
          <a:ln w="38833" cap="rnd" cmpd="sng">
            <a:solidFill>
              <a:srgbClr val="FFF6DB"/>
            </a:solidFill>
            <a:prstDash val="solid"/>
            <a:round/>
            <a:headEnd/>
            <a:tailEnd/>
          </a:ln>
          <a:effectLst>
            <a:outerShdw dist="25400" dir="5400000" algn="ctr" rotWithShape="0">
              <a:srgbClr val="AFA58D">
                <a:alpha val="84999"/>
              </a:srgbClr>
            </a:outerShdw>
          </a:effectLst>
        </p:spPr>
        <p:txBody>
          <a:bodyPr lIns="0" tIns="0" rIns="0" bIns="0" anchor="ctr"/>
          <a:lstStyle/>
          <a:p>
            <a:endParaRPr lang="es-MX"/>
          </a:p>
        </p:txBody>
      </p:sp>
      <p:pic>
        <p:nvPicPr>
          <p:cNvPr id="5123" name="Picture 3" descr="image.png"/>
          <p:cNvPicPr>
            <a:picLocks noChangeAspect="1"/>
          </p:cNvPicPr>
          <p:nvPr/>
        </p:nvPicPr>
        <p:blipFill>
          <a:blip r:embed="rId3" cstate="print"/>
          <a:srcRect/>
          <a:stretch>
            <a:fillRect/>
          </a:stretch>
        </p:blipFill>
        <p:spPr bwMode="auto">
          <a:xfrm>
            <a:off x="170781" y="1042541"/>
            <a:ext cx="1157510" cy="1150814"/>
          </a:xfrm>
          <a:prstGeom prst="rect">
            <a:avLst/>
          </a:prstGeom>
          <a:noFill/>
          <a:ln w="12700" cap="flat" cmpd="sng">
            <a:noFill/>
            <a:prstDash val="solid"/>
            <a:miter lim="0"/>
            <a:headEnd type="none" w="med" len="med"/>
            <a:tailEnd type="none" w="med" len="med"/>
          </a:ln>
          <a:effectLst/>
        </p:spPr>
      </p:pic>
      <p:sp>
        <p:nvSpPr>
          <p:cNvPr id="5125" name="Rectangle 5"/>
          <p:cNvSpPr>
            <a:spLocks/>
          </p:cNvSpPr>
          <p:nvPr/>
        </p:nvSpPr>
        <p:spPr bwMode="auto">
          <a:xfrm>
            <a:off x="1013521" y="0"/>
            <a:ext cx="73670" cy="6858000"/>
          </a:xfrm>
          <a:prstGeom prst="rect">
            <a:avLst/>
          </a:prstGeom>
          <a:solidFill>
            <a:srgbClr val="FFFFFF"/>
          </a:solidFill>
          <a:ln w="25400" cap="rnd" cmpd="sng">
            <a:noFill/>
            <a:prstDash val="solid"/>
            <a:round/>
            <a:headEnd/>
            <a:tailEnd/>
          </a:ln>
          <a:effectLst>
            <a:outerShdw dist="38000" dir="10800000" algn="ctr" rotWithShape="0">
              <a:srgbClr val="706B5F">
                <a:alpha val="25000"/>
              </a:srgbClr>
            </a:outerShdw>
          </a:effectLst>
        </p:spPr>
        <p:txBody>
          <a:bodyPr lIns="50793" tIns="50793" rIns="50793" bIns="50793" anchor="ctr"/>
          <a:lstStyle/>
          <a:p>
            <a:endParaRPr lang="es-MX"/>
          </a:p>
        </p:txBody>
      </p:sp>
      <p:pic>
        <p:nvPicPr>
          <p:cNvPr id="5126" name="Picture 6" descr="image.png"/>
          <p:cNvPicPr>
            <a:picLocks noChangeAspect="1"/>
          </p:cNvPicPr>
          <p:nvPr/>
        </p:nvPicPr>
        <p:blipFill>
          <a:blip r:embed="rId4" cstate="print"/>
          <a:srcRect/>
          <a:stretch>
            <a:fillRect/>
          </a:stretch>
        </p:blipFill>
        <p:spPr bwMode="auto">
          <a:xfrm>
            <a:off x="919758" y="1414241"/>
            <a:ext cx="219894" cy="212080"/>
          </a:xfrm>
          <a:prstGeom prst="rect">
            <a:avLst/>
          </a:prstGeom>
          <a:noFill/>
          <a:ln w="12700" cap="flat" cmpd="sng">
            <a:noFill/>
            <a:prstDash val="solid"/>
            <a:miter lim="0"/>
            <a:headEnd type="none" w="med" len="med"/>
            <a:tailEnd type="none" w="med" len="med"/>
          </a:ln>
          <a:effectLst/>
        </p:spPr>
      </p:pic>
      <p:sp>
        <p:nvSpPr>
          <p:cNvPr id="5127" name="AutoShape 7"/>
          <p:cNvSpPr>
            <a:spLocks/>
          </p:cNvSpPr>
          <p:nvPr/>
        </p:nvSpPr>
        <p:spPr bwMode="auto">
          <a:xfrm>
            <a:off x="1156395" y="1343918"/>
            <a:ext cx="63624" cy="6474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5" y="0"/>
                  <a:pt x="0" y="4835"/>
                  <a:pt x="0" y="10800"/>
                </a:cubicBezTo>
                <a:cubicBezTo>
                  <a:pt x="0" y="16764"/>
                  <a:pt x="4835" y="21600"/>
                  <a:pt x="10800" y="21600"/>
                </a:cubicBezTo>
                <a:cubicBezTo>
                  <a:pt x="10800" y="21600"/>
                  <a:pt x="10800" y="21600"/>
                  <a:pt x="10800" y="21600"/>
                </a:cubicBezTo>
                <a:cubicBezTo>
                  <a:pt x="16764" y="21600"/>
                  <a:pt x="21600" y="16764"/>
                  <a:pt x="21600" y="10800"/>
                </a:cubicBezTo>
                <a:cubicBezTo>
                  <a:pt x="21600" y="4835"/>
                  <a:pt x="16764" y="0"/>
                  <a:pt x="10800" y="0"/>
                </a:cubicBezTo>
                <a:close/>
              </a:path>
            </a:pathLst>
          </a:custGeom>
          <a:solidFill>
            <a:srgbClr val="000000">
              <a:alpha val="0"/>
            </a:srgbClr>
          </a:solidFill>
          <a:ln w="18062" cap="rnd" cmpd="sng">
            <a:solidFill>
              <a:srgbClr val="307F93">
                <a:alpha val="59999"/>
              </a:srgbClr>
            </a:solidFill>
            <a:prstDash val="solid"/>
            <a:round/>
            <a:headEnd/>
            <a:tailEnd/>
          </a:ln>
          <a:effectLst/>
        </p:spPr>
        <p:txBody>
          <a:bodyPr lIns="0" tIns="0" rIns="0" bIns="0" anchor="ctr"/>
          <a:lstStyle/>
          <a:p>
            <a:endParaRPr lang="es-MX"/>
          </a:p>
        </p:txBody>
      </p:sp>
      <p:sp>
        <p:nvSpPr>
          <p:cNvPr id="5128" name="Rectangle 8"/>
          <p:cNvSpPr>
            <a:spLocks noGrp="1" noChangeArrowheads="1"/>
          </p:cNvSpPr>
          <p:nvPr>
            <p:ph type="title"/>
          </p:nvPr>
        </p:nvSpPr>
        <p:spPr>
          <a:xfrm>
            <a:off x="899668" y="404068"/>
            <a:ext cx="7772177" cy="575965"/>
          </a:xfrm>
        </p:spPr>
        <p:txBody>
          <a:bodyPr lIns="88887" tIns="50793" rIns="88887" bIns="50793"/>
          <a:lstStyle/>
          <a:p>
            <a:pPr defTabSz="914051"/>
            <a:r>
              <a:rPr lang="es-MX" sz="2700" b="1" dirty="0">
                <a:solidFill>
                  <a:srgbClr val="572314"/>
                </a:solidFill>
                <a:latin typeface="Gill Sans" charset="0"/>
                <a:ea typeface="Gill Sans" charset="0"/>
                <a:cs typeface="Gill Sans" charset="0"/>
                <a:sym typeface="Gill Sans" charset="0"/>
              </a:rPr>
              <a:t>Características de los proyectos</a:t>
            </a:r>
            <a:endParaRPr lang="es-MX" dirty="0"/>
          </a:p>
        </p:txBody>
      </p:sp>
      <p:sp>
        <p:nvSpPr>
          <p:cNvPr id="5129" name="Rectangle 9"/>
          <p:cNvSpPr>
            <a:spLocks noGrp="1" noChangeArrowheads="1"/>
          </p:cNvSpPr>
          <p:nvPr>
            <p:ph sz="quarter" idx="1"/>
          </p:nvPr>
        </p:nvSpPr>
        <p:spPr>
          <a:xfrm>
            <a:off x="977801" y="2060525"/>
            <a:ext cx="7912820" cy="4433590"/>
          </a:xfrm>
        </p:spPr>
        <p:txBody>
          <a:bodyPr lIns="88887" rIns="88887" bIns="50793"/>
          <a:lstStyle/>
          <a:p>
            <a:pPr marL="18973" algn="just" defTabSz="914051">
              <a:lnSpc>
                <a:spcPct val="90000"/>
              </a:lnSpc>
              <a:spcBef>
                <a:spcPts val="422"/>
              </a:spcBef>
            </a:pPr>
            <a:r>
              <a:rPr lang="es-MX" sz="2200" dirty="0">
                <a:solidFill>
                  <a:srgbClr val="320E04"/>
                </a:solidFill>
                <a:latin typeface="Gill Sans" charset="0"/>
                <a:ea typeface="Gill Sans" charset="0"/>
                <a:cs typeface="Gill Sans" charset="0"/>
                <a:sym typeface="Gill Sans" charset="0"/>
              </a:rPr>
              <a:t>Un conjunto de elementos relacionados en forma lógica, tecnológica y cronológica, que se ejecutan en un período determinado, que tiene por objetivo resolver un problema, cubrir una necesidad o aprovechar una oportunidad. Un proyecto tiene costos y beneficios que pueden identificarse.</a:t>
            </a:r>
          </a:p>
          <a:p>
            <a:pPr marL="18973" algn="just" defTabSz="914051">
              <a:lnSpc>
                <a:spcPct val="90000"/>
              </a:lnSpc>
              <a:spcBef>
                <a:spcPts val="422"/>
              </a:spcBef>
            </a:pPr>
            <a:endParaRPr lang="es-MX" sz="2200" dirty="0">
              <a:solidFill>
                <a:srgbClr val="320E04"/>
              </a:solidFill>
              <a:latin typeface="Gill Sans" charset="0"/>
              <a:ea typeface="Gill Sans" charset="0"/>
              <a:cs typeface="Gill Sans" charset="0"/>
              <a:sym typeface="Gill Sans" charset="0"/>
            </a:endParaRPr>
          </a:p>
          <a:p>
            <a:pPr marL="18973" algn="just" defTabSz="914051">
              <a:lnSpc>
                <a:spcPct val="90000"/>
              </a:lnSpc>
              <a:spcBef>
                <a:spcPts val="422"/>
              </a:spcBef>
            </a:pPr>
            <a:r>
              <a:rPr lang="es-MX" sz="2200" dirty="0">
                <a:solidFill>
                  <a:srgbClr val="320E04"/>
                </a:solidFill>
                <a:latin typeface="Gill Sans" charset="0"/>
                <a:ea typeface="Gill Sans" charset="0"/>
                <a:cs typeface="Gill Sans" charset="0"/>
                <a:sym typeface="Gill Sans" charset="0"/>
              </a:rPr>
              <a:t>La búsqueda de una solución inteligente al planteamiento de un problema tendiente a resolver, entre tantas, una necesidad humana.</a:t>
            </a:r>
          </a:p>
          <a:p>
            <a:pPr marL="18973" algn="just" defTabSz="914051">
              <a:lnSpc>
                <a:spcPct val="90000"/>
              </a:lnSpc>
              <a:spcBef>
                <a:spcPts val="422"/>
              </a:spcBef>
            </a:pPr>
            <a:endParaRPr lang="es-MX" sz="2200" dirty="0">
              <a:solidFill>
                <a:srgbClr val="320E04"/>
              </a:solidFill>
              <a:latin typeface="Gill Sans" charset="0"/>
              <a:ea typeface="Gill Sans" charset="0"/>
              <a:cs typeface="Gill Sans" charset="0"/>
              <a:sym typeface="Gill Sans" charset="0"/>
            </a:endParaRPr>
          </a:p>
          <a:p>
            <a:pPr marL="18973" algn="just" defTabSz="914051">
              <a:lnSpc>
                <a:spcPct val="90000"/>
              </a:lnSpc>
              <a:spcBef>
                <a:spcPts val="422"/>
              </a:spcBef>
            </a:pPr>
            <a:r>
              <a:rPr lang="es-MX" sz="2200" dirty="0">
                <a:solidFill>
                  <a:srgbClr val="320E04"/>
                </a:solidFill>
                <a:latin typeface="Gill Sans" charset="0"/>
                <a:ea typeface="Gill Sans" charset="0"/>
                <a:cs typeface="Gill Sans" charset="0"/>
                <a:sym typeface="Gill Sans" charset="0"/>
              </a:rPr>
              <a:t>Un plan que, si se le asigna determinado monto de capital y se le proporcionan recursos (limitados) podrá producir un bien o servicio útil al ser humano a </a:t>
            </a:r>
            <a:r>
              <a:rPr lang="es-MX" sz="2200" dirty="0" err="1">
                <a:solidFill>
                  <a:srgbClr val="320E04"/>
                </a:solidFill>
                <a:latin typeface="Gill Sans" charset="0"/>
                <a:ea typeface="Gill Sans" charset="0"/>
                <a:cs typeface="Gill Sans" charset="0"/>
                <a:sym typeface="Gill Sans" charset="0"/>
              </a:rPr>
              <a:t>a</a:t>
            </a:r>
            <a:r>
              <a:rPr lang="es-MX" sz="2200" dirty="0">
                <a:solidFill>
                  <a:srgbClr val="320E04"/>
                </a:solidFill>
                <a:latin typeface="Gill Sans" charset="0"/>
                <a:ea typeface="Gill Sans" charset="0"/>
                <a:cs typeface="Gill Sans" charset="0"/>
                <a:sym typeface="Gill Sans" charset="0"/>
              </a:rPr>
              <a:t> la sociedad en general. </a:t>
            </a:r>
            <a:endParaRPr lang="es-MX" dirty="0"/>
          </a:p>
        </p:txBody>
      </p:sp>
      <p:sp>
        <p:nvSpPr>
          <p:cNvPr id="5130" name="Rectangle 10"/>
          <p:cNvSpPr>
            <a:spLocks/>
          </p:cNvSpPr>
          <p:nvPr/>
        </p:nvSpPr>
        <p:spPr bwMode="auto">
          <a:xfrm>
            <a:off x="1275832" y="1214437"/>
            <a:ext cx="3802477" cy="695644"/>
          </a:xfrm>
          <a:prstGeom prst="rect">
            <a:avLst/>
          </a:prstGeom>
          <a:noFill/>
          <a:ln w="12700" cap="flat" cmpd="sng">
            <a:noFill/>
            <a:prstDash val="solid"/>
            <a:miter lim="0"/>
            <a:headEnd/>
            <a:tailEnd/>
          </a:ln>
          <a:effectLst/>
        </p:spPr>
        <p:txBody>
          <a:bodyPr lIns="35713" tIns="35713" rIns="35713" bIns="35713" anchor="ctr"/>
          <a:lstStyle/>
          <a:p>
            <a:pPr marL="18973" defTabSz="914051">
              <a:lnSpc>
                <a:spcPct val="90000"/>
              </a:lnSpc>
              <a:spcBef>
                <a:spcPts val="422"/>
              </a:spcBef>
            </a:pPr>
            <a:r>
              <a:rPr lang="es-MX" sz="2000" dirty="0">
                <a:solidFill>
                  <a:srgbClr val="320E04"/>
                </a:solidFill>
                <a:latin typeface="Gill Sans" charset="0"/>
                <a:ea typeface="Gill Sans" charset="0"/>
                <a:cs typeface="Gill Sans" charset="0"/>
                <a:sym typeface="Gill Sans" charset="0"/>
              </a:rPr>
              <a:t>¿Qué es un proyecto?</a:t>
            </a:r>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iterate type="lt">
                                    <p:tmPct val="100000"/>
                                  </p:iterate>
                                  <p:childTnLst>
                                    <p:set>
                                      <p:cBhvr>
                                        <p:cTn id="6" dur="1" fill="hold">
                                          <p:stCondLst>
                                            <p:cond delay="0"/>
                                          </p:stCondLst>
                                        </p:cTn>
                                        <p:tgtEl>
                                          <p:spTgt spid="5129"/>
                                        </p:tgtEl>
                                        <p:attrNameLst>
                                          <p:attrName>style.visibility</p:attrName>
                                        </p:attrNameLst>
                                      </p:cBhvr>
                                      <p:to>
                                        <p:strVal val="visible"/>
                                      </p:to>
                                    </p:set>
                                    <p:anim calcmode="lin" valueType="num">
                                      <p:cBhvr additive="base">
                                        <p:cTn id="7" dur="75" fill="hold"/>
                                        <p:tgtEl>
                                          <p:spTgt spid="5129"/>
                                        </p:tgtEl>
                                        <p:attrNameLst>
                                          <p:attrName>ppt_x</p:attrName>
                                        </p:attrNameLst>
                                      </p:cBhvr>
                                      <p:tavLst>
                                        <p:tav tm="0">
                                          <p:val>
                                            <p:strVal val="#ppt_x"/>
                                          </p:val>
                                        </p:tav>
                                        <p:tav tm="100000">
                                          <p:val>
                                            <p:strVal val="#ppt_x"/>
                                          </p:val>
                                        </p:tav>
                                      </p:tavLst>
                                    </p:anim>
                                    <p:anim calcmode="lin" valueType="num">
                                      <p:cBhvr additive="base">
                                        <p:cTn id="8" dur="75" fill="hold"/>
                                        <p:tgtEl>
                                          <p:spTgt spid="5129"/>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9"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p:cNvSpPr>
          <p:nvPr/>
        </p:nvSpPr>
        <p:spPr bwMode="auto">
          <a:xfrm>
            <a:off x="6706195" y="6246317"/>
            <a:ext cx="1919883" cy="223242"/>
          </a:xfrm>
          <a:prstGeom prst="rect">
            <a:avLst/>
          </a:prstGeom>
          <a:noFill/>
          <a:ln w="12700" cap="flat" cmpd="sng">
            <a:noFill/>
            <a:prstDash val="solid"/>
            <a:miter lim="0"/>
            <a:headEnd/>
            <a:tailEnd/>
          </a:ln>
          <a:effectLst/>
        </p:spPr>
        <p:txBody>
          <a:bodyPr lIns="35713" tIns="35713" rIns="35713" bIns="35713" anchor="ctr"/>
          <a:lstStyle/>
          <a:p>
            <a:pPr algn="r">
              <a:buClr>
                <a:srgbClr val="292929"/>
              </a:buClr>
              <a:buFont typeface="ArialMT" charset="0"/>
              <a:buNone/>
            </a:pPr>
            <a:r>
              <a:rPr lang="es-MX" sz="1000" i="1" dirty="0">
                <a:solidFill>
                  <a:srgbClr val="73706C"/>
                </a:solidFill>
                <a:effectLst>
                  <a:outerShdw blurRad="38100" dist="38100" dir="2700000" algn="tl">
                    <a:srgbClr val="C0C0C0"/>
                  </a:outerShdw>
                </a:effectLst>
                <a:latin typeface="Hoefler Text" charset="0"/>
                <a:ea typeface="Hoefler Text" charset="0"/>
                <a:cs typeface="Hoefler Text" charset="0"/>
                <a:sym typeface="Hoefler Text" charset="0"/>
              </a:rPr>
              <a:t>13</a:t>
            </a:r>
            <a:endParaRPr lang="es-MX" dirty="0"/>
          </a:p>
        </p:txBody>
      </p:sp>
      <p:sp>
        <p:nvSpPr>
          <p:cNvPr id="25602" name="Rectangle 2"/>
          <p:cNvSpPr>
            <a:spLocks noGrp="1"/>
          </p:cNvSpPr>
          <p:nvPr>
            <p:ph type="title" idx="4294967295"/>
          </p:nvPr>
        </p:nvSpPr>
        <p:spPr bwMode="auto">
          <a:xfrm>
            <a:off x="691606" y="526854"/>
            <a:ext cx="7358063" cy="1160859"/>
          </a:xfrm>
          <a:prstGeom prst="rect">
            <a:avLst/>
          </a:prstGeom>
          <a:noFill/>
          <a:ln w="12700" cap="flat">
            <a:miter lim="0"/>
            <a:headEnd/>
            <a:tailEnd/>
          </a:ln>
          <a:effectLst>
            <a:outerShdw dist="12700" dir="5400000" algn="ctr" rotWithShape="0">
              <a:srgbClr val="FFFFFF">
                <a:alpha val="50000"/>
              </a:srgbClr>
            </a:outerShdw>
          </a:effectLst>
        </p:spPr>
        <p:txBody>
          <a:bodyPr lIns="0" tIns="0" rIns="0" bIns="0" anchor="ctr"/>
          <a:lstStyle/>
          <a:p>
            <a:pPr>
              <a:buClr>
                <a:srgbClr val="000000"/>
              </a:buClr>
              <a:buFont typeface="ArialMT" charset="0"/>
              <a:buNone/>
            </a:pPr>
            <a:r>
              <a:rPr lang="es-MX" sz="5500" dirty="0">
                <a:solidFill>
                  <a:srgbClr val="804000"/>
                </a:solidFill>
                <a:latin typeface="Hoefler Text" charset="0"/>
                <a:ea typeface="Hoefler Text" charset="0"/>
                <a:cs typeface="Hoefler Text" charset="0"/>
                <a:sym typeface="Hoefler Text" charset="0"/>
              </a:rPr>
              <a:t>VPN</a:t>
            </a:r>
            <a:endParaRPr lang="es-MX" dirty="0"/>
          </a:p>
        </p:txBody>
      </p:sp>
      <p:sp>
        <p:nvSpPr>
          <p:cNvPr id="25603" name="Rectangle 3"/>
          <p:cNvSpPr>
            <a:spLocks noGrp="1"/>
          </p:cNvSpPr>
          <p:nvPr>
            <p:ph type="body" idx="4294967295"/>
          </p:nvPr>
        </p:nvSpPr>
        <p:spPr bwMode="auto">
          <a:xfrm>
            <a:off x="691604" y="2098479"/>
            <a:ext cx="7768828" cy="4018359"/>
          </a:xfrm>
          <a:prstGeom prst="rect">
            <a:avLst/>
          </a:prstGeom>
          <a:noFill/>
          <a:ln w="12700" cap="flat">
            <a:miter lim="0"/>
            <a:headEnd/>
            <a:tailEnd/>
          </a:ln>
        </p:spPr>
        <p:txBody>
          <a:bodyPr lIns="0" tIns="0" rIns="0" bIns="0" anchor="ctr"/>
          <a:lstStyle/>
          <a:p>
            <a:pPr algn="just">
              <a:lnSpc>
                <a:spcPct val="90000"/>
              </a:lnSpc>
              <a:spcBef>
                <a:spcPts val="1969"/>
              </a:spcBef>
              <a:buClr>
                <a:srgbClr val="CC9900"/>
              </a:buClr>
              <a:buNone/>
            </a:pPr>
            <a:r>
              <a:rPr lang="es-MX" sz="2700" u="sng" dirty="0">
                <a:solidFill>
                  <a:srgbClr val="4C4C4C"/>
                </a:solidFill>
                <a:effectLst>
                  <a:outerShdw blurRad="38100" dist="38100" dir="2700000" algn="tl">
                    <a:srgbClr val="C0C0C0"/>
                  </a:outerShdw>
                </a:effectLst>
                <a:latin typeface="Hoefler Text" charset="0"/>
                <a:ea typeface="Hoefler Text" charset="0"/>
                <a:cs typeface="Hoefler Text" charset="0"/>
                <a:sym typeface="Hoefler Text" charset="0"/>
              </a:rPr>
              <a:t>Nota</a:t>
            </a:r>
            <a:r>
              <a:rPr lang="es-MX" sz="2700" dirty="0">
                <a:solidFill>
                  <a:srgbClr val="4C4C4C"/>
                </a:solidFill>
                <a:effectLst>
                  <a:outerShdw blurRad="38100" dist="38100" dir="2700000" algn="tl">
                    <a:srgbClr val="C0C0C0"/>
                  </a:outerShdw>
                </a:effectLst>
                <a:latin typeface="Hoefler Text" charset="0"/>
                <a:ea typeface="Hoefler Text" charset="0"/>
                <a:cs typeface="Hoefler Text" charset="0"/>
                <a:sym typeface="Hoefler Text" charset="0"/>
              </a:rPr>
              <a:t>: La condición indispensable para comparar alternativas es que siempre se tome en la comparación igual número de años, pero si el tiempo de cada uno es diferente, se debe tomar como base el mínimo común múltiplo de los años de cada alternativa relevante. En la aceptación o rechazo de un proyecto depende directamente de la tasa de interés que se utilice </a:t>
            </a:r>
            <a:endParaRPr lang="es-MX" dirty="0"/>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p:cNvSpPr>
          <p:nvPr/>
        </p:nvSpPr>
        <p:spPr bwMode="auto">
          <a:xfrm>
            <a:off x="6706195" y="6246317"/>
            <a:ext cx="1919883" cy="223242"/>
          </a:xfrm>
          <a:prstGeom prst="rect">
            <a:avLst/>
          </a:prstGeom>
          <a:noFill/>
          <a:ln w="12700" cap="flat" cmpd="sng">
            <a:noFill/>
            <a:prstDash val="solid"/>
            <a:miter lim="0"/>
            <a:headEnd/>
            <a:tailEnd/>
          </a:ln>
          <a:effectLst/>
        </p:spPr>
        <p:txBody>
          <a:bodyPr lIns="35713" tIns="35713" rIns="35713" bIns="35713" anchor="ctr"/>
          <a:lstStyle/>
          <a:p>
            <a:pPr algn="r">
              <a:buClr>
                <a:srgbClr val="292929"/>
              </a:buClr>
              <a:buFont typeface="ArialMT" charset="0"/>
              <a:buNone/>
            </a:pPr>
            <a:r>
              <a:rPr lang="es-MX" sz="1000" i="1" dirty="0">
                <a:solidFill>
                  <a:srgbClr val="73706C"/>
                </a:solidFill>
                <a:effectLst>
                  <a:outerShdw blurRad="38100" dist="38100" dir="2700000" algn="tl">
                    <a:srgbClr val="C0C0C0"/>
                  </a:outerShdw>
                </a:effectLst>
                <a:latin typeface="Hoefler Text" charset="0"/>
                <a:ea typeface="Hoefler Text" charset="0"/>
                <a:cs typeface="Hoefler Text" charset="0"/>
                <a:sym typeface="Hoefler Text" charset="0"/>
              </a:rPr>
              <a:t>14</a:t>
            </a:r>
            <a:endParaRPr lang="es-MX" dirty="0"/>
          </a:p>
        </p:txBody>
      </p:sp>
      <p:sp>
        <p:nvSpPr>
          <p:cNvPr id="26626" name="Rectangle 2"/>
          <p:cNvSpPr>
            <a:spLocks noGrp="1"/>
          </p:cNvSpPr>
          <p:nvPr>
            <p:ph type="title" idx="4294967295"/>
          </p:nvPr>
        </p:nvSpPr>
        <p:spPr bwMode="auto">
          <a:xfrm>
            <a:off x="598313" y="526854"/>
            <a:ext cx="7358063" cy="1160859"/>
          </a:xfrm>
          <a:prstGeom prst="rect">
            <a:avLst/>
          </a:prstGeom>
          <a:noFill/>
          <a:ln w="12700" cap="flat">
            <a:miter lim="0"/>
            <a:headEnd/>
            <a:tailEnd/>
          </a:ln>
          <a:effectLst>
            <a:outerShdw dist="12700" dir="5400000" algn="ctr" rotWithShape="0">
              <a:srgbClr val="FFFFFF">
                <a:alpha val="50000"/>
              </a:srgbClr>
            </a:outerShdw>
          </a:effectLst>
        </p:spPr>
        <p:txBody>
          <a:bodyPr lIns="0" tIns="0" rIns="0" bIns="0" anchor="ctr"/>
          <a:lstStyle/>
          <a:p>
            <a:pPr>
              <a:buClr>
                <a:srgbClr val="000000"/>
              </a:buClr>
              <a:buFont typeface="ArialMT" charset="0"/>
              <a:buNone/>
            </a:pPr>
            <a:r>
              <a:rPr lang="es-MX" sz="5500" dirty="0">
                <a:solidFill>
                  <a:srgbClr val="804000"/>
                </a:solidFill>
                <a:latin typeface="Hoefler Text" charset="0"/>
                <a:ea typeface="Hoefler Text" charset="0"/>
                <a:cs typeface="Hoefler Text" charset="0"/>
                <a:sym typeface="Hoefler Text" charset="0"/>
              </a:rPr>
              <a:t>Ejemplo</a:t>
            </a:r>
            <a:endParaRPr lang="es-MX" dirty="0"/>
          </a:p>
        </p:txBody>
      </p:sp>
      <p:sp>
        <p:nvSpPr>
          <p:cNvPr id="26627" name="Rectangle 3"/>
          <p:cNvSpPr>
            <a:spLocks noGrp="1"/>
          </p:cNvSpPr>
          <p:nvPr>
            <p:ph type="body" idx="4294967295"/>
          </p:nvPr>
        </p:nvSpPr>
        <p:spPr bwMode="auto">
          <a:xfrm>
            <a:off x="598313" y="2098479"/>
            <a:ext cx="7358063" cy="4018359"/>
          </a:xfrm>
          <a:prstGeom prst="rect">
            <a:avLst/>
          </a:prstGeom>
          <a:noFill/>
          <a:ln w="12700" cap="flat">
            <a:miter lim="0"/>
            <a:headEnd/>
            <a:tailEnd/>
          </a:ln>
        </p:spPr>
        <p:txBody>
          <a:bodyPr lIns="0" tIns="0" rIns="0" bIns="0" anchor="ctr"/>
          <a:lstStyle/>
          <a:p>
            <a:pPr algn="just">
              <a:lnSpc>
                <a:spcPct val="90000"/>
              </a:lnSpc>
              <a:spcBef>
                <a:spcPts val="1969"/>
              </a:spcBef>
              <a:buClr>
                <a:srgbClr val="CC9900"/>
              </a:buClr>
              <a:buNone/>
            </a:pPr>
            <a:r>
              <a:rPr lang="es-MX" i="1" dirty="0">
                <a:solidFill>
                  <a:srgbClr val="4C4C4C"/>
                </a:solidFill>
                <a:effectLst>
                  <a:outerShdw blurRad="38100" dist="38100" dir="2700000" algn="tl">
                    <a:srgbClr val="C0C0C0"/>
                  </a:outerShdw>
                </a:effectLst>
                <a:latin typeface="Helvetica" charset="0"/>
                <a:ea typeface="Helvetica" charset="0"/>
                <a:cs typeface="Helvetica" charset="0"/>
                <a:sym typeface="Helvetica" charset="0"/>
              </a:rPr>
              <a:t>Una máquina cuesta $600,000, tiene una vida útil de 8 años y un valor de recuperación de $100,000; el costo anual de operación es de alrededor de $25,000 y se estima que producirá unos ingresos anuales del orden de $200,000. Determinar si la compra de la máquina es aconsejable, cuando se utiliza una TREMA de 25% </a:t>
            </a:r>
            <a:endParaRPr lang="es-MX" dirty="0"/>
          </a:p>
        </p:txBody>
      </p:sp>
    </p:spTree>
  </p:cSld>
  <p:clrMapOvr>
    <a:masterClrMapping/>
  </p:clrMapOvr>
  <p:transition spd="med">
    <p:cover di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p:cNvSpPr>
          <p:nvPr/>
        </p:nvSpPr>
        <p:spPr bwMode="auto">
          <a:xfrm>
            <a:off x="6706195" y="6246317"/>
            <a:ext cx="1919883" cy="223242"/>
          </a:xfrm>
          <a:prstGeom prst="rect">
            <a:avLst/>
          </a:prstGeom>
          <a:noFill/>
          <a:ln w="12700" cap="flat" cmpd="sng">
            <a:noFill/>
            <a:prstDash val="solid"/>
            <a:miter lim="0"/>
            <a:headEnd/>
            <a:tailEnd/>
          </a:ln>
          <a:effectLst/>
        </p:spPr>
        <p:txBody>
          <a:bodyPr lIns="35713" tIns="35713" rIns="35713" bIns="35713" anchor="ctr"/>
          <a:lstStyle/>
          <a:p>
            <a:pPr algn="r">
              <a:buClr>
                <a:srgbClr val="292929"/>
              </a:buClr>
              <a:buFont typeface="ArialMT" charset="0"/>
              <a:buNone/>
            </a:pPr>
            <a:r>
              <a:rPr lang="es-MX" sz="1000" i="1" dirty="0">
                <a:solidFill>
                  <a:srgbClr val="73706C"/>
                </a:solidFill>
                <a:effectLst>
                  <a:outerShdw blurRad="38100" dist="38100" dir="2700000" algn="tl">
                    <a:srgbClr val="C0C0C0"/>
                  </a:outerShdw>
                </a:effectLst>
                <a:latin typeface="Hoefler Text" charset="0"/>
                <a:ea typeface="Hoefler Text" charset="0"/>
                <a:cs typeface="Hoefler Text" charset="0"/>
                <a:sym typeface="Hoefler Text" charset="0"/>
              </a:rPr>
              <a:t>15</a:t>
            </a:r>
            <a:endParaRPr lang="es-MX" dirty="0"/>
          </a:p>
        </p:txBody>
      </p:sp>
      <p:sp>
        <p:nvSpPr>
          <p:cNvPr id="27650" name="Rectangle 2"/>
          <p:cNvSpPr>
            <a:spLocks noGrp="1"/>
          </p:cNvSpPr>
          <p:nvPr>
            <p:ph type="title" idx="4294967295"/>
          </p:nvPr>
        </p:nvSpPr>
        <p:spPr bwMode="auto">
          <a:xfrm>
            <a:off x="1174377" y="161853"/>
            <a:ext cx="7358063" cy="1160859"/>
          </a:xfrm>
          <a:prstGeom prst="rect">
            <a:avLst/>
          </a:prstGeom>
          <a:noFill/>
          <a:ln w="12700" cap="flat">
            <a:miter lim="0"/>
            <a:headEnd/>
            <a:tailEnd/>
          </a:ln>
          <a:effectLst>
            <a:outerShdw dist="12700" dir="5400000" algn="ctr" rotWithShape="0">
              <a:srgbClr val="FFFFFF">
                <a:alpha val="50000"/>
              </a:srgbClr>
            </a:outerShdw>
          </a:effectLst>
        </p:spPr>
        <p:txBody>
          <a:bodyPr lIns="0" tIns="0" rIns="0" bIns="0" anchor="ctr"/>
          <a:lstStyle/>
          <a:p>
            <a:pPr algn="ctr">
              <a:buClr>
                <a:srgbClr val="000000"/>
              </a:buClr>
              <a:buFont typeface="ArialMT" charset="0"/>
              <a:buNone/>
            </a:pPr>
            <a:r>
              <a:rPr lang="es-MX" sz="5500" dirty="0">
                <a:solidFill>
                  <a:srgbClr val="804000"/>
                </a:solidFill>
                <a:latin typeface="Hoefler Text" charset="0"/>
                <a:ea typeface="Hoefler Text" charset="0"/>
                <a:cs typeface="Hoefler Text" charset="0"/>
                <a:sym typeface="Hoefler Text" charset="0"/>
              </a:rPr>
              <a:t>Ejemplo</a:t>
            </a:r>
            <a:endParaRPr lang="es-MX" dirty="0"/>
          </a:p>
        </p:txBody>
      </p:sp>
      <p:sp>
        <p:nvSpPr>
          <p:cNvPr id="27651" name="Rectangle 3"/>
          <p:cNvSpPr>
            <a:spLocks noGrp="1"/>
          </p:cNvSpPr>
          <p:nvPr>
            <p:ph type="body" idx="4294967295"/>
          </p:nvPr>
        </p:nvSpPr>
        <p:spPr bwMode="auto">
          <a:xfrm>
            <a:off x="462235" y="1345036"/>
            <a:ext cx="8070205" cy="2667744"/>
          </a:xfrm>
          <a:prstGeom prst="rect">
            <a:avLst/>
          </a:prstGeom>
          <a:noFill/>
          <a:ln w="12700" cap="flat">
            <a:miter lim="0"/>
            <a:headEnd/>
            <a:tailEnd/>
          </a:ln>
        </p:spPr>
        <p:txBody>
          <a:bodyPr lIns="0" tIns="0" rIns="0" bIns="0" anchor="ctr">
            <a:normAutofit/>
          </a:bodyPr>
          <a:lstStyle/>
          <a:p>
            <a:pPr algn="just">
              <a:spcBef>
                <a:spcPts val="1969"/>
              </a:spcBef>
              <a:buClr>
                <a:srgbClr val="CC9900"/>
              </a:buClr>
              <a:buNone/>
            </a:pPr>
            <a:r>
              <a:rPr lang="es-MX" sz="1800" b="1" dirty="0">
                <a:solidFill>
                  <a:srgbClr val="4C4C4C"/>
                </a:solidFill>
                <a:effectLst>
                  <a:outerShdw blurRad="38100" dist="38100" dir="2700000" algn="tl">
                    <a:srgbClr val="C0C0C0"/>
                  </a:outerShdw>
                </a:effectLst>
                <a:latin typeface="Helvetica" charset="0"/>
                <a:ea typeface="Helvetica" charset="0"/>
                <a:cs typeface="Helvetica" charset="0"/>
                <a:sym typeface="Helvetica" charset="0"/>
              </a:rPr>
              <a:t>Se estudian dos alternativas de inversión mutuamente exclusivas para implantar la automatización de una oficina de una empresa. Cada alternativa satisface los mismos requerimientos de servicio, aunque entre ellas hay diferencias en los montos de inversión inicial y los beneficios de ahorro en costos generados tanto en la operación como en el mantenimiento. El período de estudio es de 5 años. Se acepta que el valor de mercado de ambas alternativas es de cero al final de sus vidas útiles. Si la TREMA de la compañía es del 15% anual, ¿Cuál alternativa debe seleccionarse en vista de las estimaciones siguientes?</a:t>
            </a:r>
            <a:endParaRPr lang="es-MX" dirty="0"/>
          </a:p>
        </p:txBody>
      </p:sp>
      <p:graphicFrame>
        <p:nvGraphicFramePr>
          <p:cNvPr id="27652" name="Group 4"/>
          <p:cNvGraphicFramePr>
            <a:graphicFrameLocks noGrp="1"/>
          </p:cNvGraphicFramePr>
          <p:nvPr/>
        </p:nvGraphicFramePr>
        <p:xfrm>
          <a:off x="695400" y="4201419"/>
          <a:ext cx="7804546" cy="2147589"/>
        </p:xfrm>
        <a:graphic>
          <a:graphicData uri="http://schemas.openxmlformats.org/drawingml/2006/table">
            <a:tbl>
              <a:tblPr/>
              <a:tblGrid>
                <a:gridCol w="2600771"/>
                <a:gridCol w="2603004"/>
                <a:gridCol w="2600771"/>
              </a:tblGrid>
              <a:tr h="575965">
                <a:tc>
                  <a:txBody>
                    <a:bodyPr/>
                    <a:lstStyle/>
                    <a:p>
                      <a:pPr marL="57150" marR="0" lvl="0" indent="0" algn="ctr" defTabSz="0" rtl="0" eaLnBrk="1" fontAlgn="base" latinLnBrk="0" hangingPunct="0">
                        <a:lnSpc>
                          <a:spcPct val="100000"/>
                        </a:lnSpc>
                        <a:spcBef>
                          <a:spcPts val="500"/>
                        </a:spcBef>
                        <a:spcAft>
                          <a:spcPct val="0"/>
                        </a:spcAft>
                        <a:buClrTx/>
                        <a:buSzTx/>
                        <a:buFontTx/>
                        <a:buNone/>
                        <a:tabLst/>
                      </a:pPr>
                      <a:endParaRPr kumimoji="0" lang="es-MX" sz="2100" b="1" i="0" u="none" strike="noStrike" cap="none" normalizeH="0" baseline="0" smtClean="0">
                        <a:ln>
                          <a:noFill/>
                        </a:ln>
                        <a:solidFill>
                          <a:srgbClr val="595754"/>
                        </a:solidFill>
                        <a:effectLst/>
                        <a:latin typeface="Arial" pitchFamily="34" charset="0"/>
                        <a:cs typeface="Arial" pitchFamily="34" charset="0"/>
                        <a:sym typeface="Arial" pitchFamily="34" charset="0"/>
                      </a:endParaRPr>
                    </a:p>
                  </a:txBody>
                  <a:tcPr marL="35719" marR="35719" marT="35719" marB="35719" anchor="ctr" horzOverflow="overflow">
                    <a:lnL cap="flat">
                      <a:noFill/>
                    </a:lnL>
                    <a:lnR cap="flat">
                      <a:noFill/>
                    </a:lnR>
                    <a:lnT w="12700" cap="flat" cmpd="sng" algn="ctr">
                      <a:solidFill>
                        <a:srgbClr val="000000"/>
                      </a:solidFill>
                      <a:prstDash val="solid"/>
                      <a:miter lim="0"/>
                      <a:headEnd type="none" w="med" len="med"/>
                      <a:tailEnd type="none" w="med" len="med"/>
                    </a:lnT>
                    <a:lnB w="12700" cap="flat" cmpd="sng" algn="ctr">
                      <a:solidFill>
                        <a:srgbClr val="000000"/>
                      </a:solidFill>
                      <a:prstDash val="solid"/>
                      <a:miter lim="0"/>
                      <a:headEnd type="none" w="med" len="med"/>
                      <a:tailEnd type="none" w="med" len="med"/>
                    </a:lnB>
                    <a:lnTlToBr>
                      <a:noFill/>
                    </a:lnTlToBr>
                    <a:lnBlToTr>
                      <a:noFill/>
                    </a:lnBlToTr>
                    <a:solidFill>
                      <a:srgbClr val="D4D3C1">
                        <a:alpha val="79999"/>
                      </a:srgbClr>
                    </a:solidFill>
                  </a:tcPr>
                </a:tc>
                <a:tc>
                  <a:txBody>
                    <a:bodyPr/>
                    <a:lstStyle/>
                    <a:p>
                      <a:pPr marL="693738" marR="0" lvl="0" indent="-636588" algn="ctr" defTabSz="0" rtl="0" eaLnBrk="1" fontAlgn="base" latinLnBrk="0" hangingPunct="0">
                        <a:lnSpc>
                          <a:spcPct val="100000"/>
                        </a:lnSpc>
                        <a:spcBef>
                          <a:spcPct val="0"/>
                        </a:spcBef>
                        <a:spcAft>
                          <a:spcPct val="0"/>
                        </a:spcAft>
                        <a:buClrTx/>
                        <a:buSzTx/>
                        <a:buFontTx/>
                        <a:buNone/>
                        <a:tabLst/>
                      </a:pPr>
                      <a:r>
                        <a:rPr kumimoji="0" lang="es-MX" sz="2100" b="1" i="0" u="none" strike="noStrike" cap="none" normalizeH="0" baseline="0" smtClean="0">
                          <a:ln>
                            <a:noFill/>
                          </a:ln>
                          <a:solidFill>
                            <a:srgbClr val="000000"/>
                          </a:solidFill>
                          <a:effectLst/>
                          <a:latin typeface="Arial" pitchFamily="34" charset="0"/>
                          <a:cs typeface="Arial" pitchFamily="34" charset="0"/>
                          <a:sym typeface="Arial" pitchFamily="34" charset="0"/>
                        </a:rPr>
                        <a:t>Automatización 1</a:t>
                      </a:r>
                    </a:p>
                  </a:txBody>
                  <a:tcPr marL="35719" marR="35719" marT="35719" marB="35719" anchor="ctr" horzOverflow="overflow">
                    <a:lnL cap="flat">
                      <a:noFill/>
                    </a:lnL>
                    <a:lnR cap="flat">
                      <a:noFill/>
                    </a:lnR>
                    <a:lnT w="12700" cap="flat" cmpd="sng" algn="ctr">
                      <a:solidFill>
                        <a:srgbClr val="000000"/>
                      </a:solidFill>
                      <a:prstDash val="solid"/>
                      <a:miter lim="0"/>
                      <a:headEnd type="none" w="med" len="med"/>
                      <a:tailEnd type="none" w="med" len="med"/>
                    </a:lnT>
                    <a:lnB w="12700" cap="flat" cmpd="sng" algn="ctr">
                      <a:solidFill>
                        <a:srgbClr val="000000"/>
                      </a:solidFill>
                      <a:prstDash val="solid"/>
                      <a:miter lim="0"/>
                      <a:headEnd type="none" w="med" len="med"/>
                      <a:tailEnd type="none" w="med" len="med"/>
                    </a:lnB>
                    <a:lnTlToBr>
                      <a:noFill/>
                    </a:lnTlToBr>
                    <a:lnBlToTr>
                      <a:noFill/>
                    </a:lnBlToTr>
                    <a:solidFill>
                      <a:srgbClr val="D4D3C1">
                        <a:alpha val="79999"/>
                      </a:srgbClr>
                    </a:solidFill>
                  </a:tcPr>
                </a:tc>
                <a:tc>
                  <a:txBody>
                    <a:bodyPr/>
                    <a:lstStyle/>
                    <a:p>
                      <a:pPr marL="693738" marR="0" lvl="0" indent="-636588" algn="ctr" defTabSz="0" rtl="0" eaLnBrk="1" fontAlgn="base" latinLnBrk="0" hangingPunct="0">
                        <a:lnSpc>
                          <a:spcPct val="100000"/>
                        </a:lnSpc>
                        <a:spcBef>
                          <a:spcPct val="0"/>
                        </a:spcBef>
                        <a:spcAft>
                          <a:spcPct val="0"/>
                        </a:spcAft>
                        <a:buClrTx/>
                        <a:buSzTx/>
                        <a:buFontTx/>
                        <a:buNone/>
                        <a:tabLst/>
                      </a:pPr>
                      <a:r>
                        <a:rPr kumimoji="0" lang="es-MX" sz="2100" b="1" i="0" u="none" strike="noStrike" cap="none" normalizeH="0" baseline="0" smtClean="0">
                          <a:ln>
                            <a:noFill/>
                          </a:ln>
                          <a:solidFill>
                            <a:srgbClr val="000000"/>
                          </a:solidFill>
                          <a:effectLst/>
                          <a:latin typeface="Arial" pitchFamily="34" charset="0"/>
                          <a:cs typeface="Arial" pitchFamily="34" charset="0"/>
                          <a:sym typeface="Arial" pitchFamily="34" charset="0"/>
                        </a:rPr>
                        <a:t>Automatización 2</a:t>
                      </a:r>
                    </a:p>
                  </a:txBody>
                  <a:tcPr marL="35719" marR="35719" marT="35719" marB="35719" anchor="ctr" horzOverflow="overflow">
                    <a:lnL cap="flat">
                      <a:noFill/>
                    </a:lnL>
                    <a:lnR cap="flat">
                      <a:noFill/>
                    </a:lnR>
                    <a:lnT w="12700" cap="flat" cmpd="sng" algn="ctr">
                      <a:solidFill>
                        <a:srgbClr val="000000"/>
                      </a:solidFill>
                      <a:prstDash val="solid"/>
                      <a:miter lim="0"/>
                      <a:headEnd type="none" w="med" len="med"/>
                      <a:tailEnd type="none" w="med" len="med"/>
                    </a:lnT>
                    <a:lnB w="12700" cap="flat" cmpd="sng" algn="ctr">
                      <a:solidFill>
                        <a:srgbClr val="000000"/>
                      </a:solidFill>
                      <a:prstDash val="solid"/>
                      <a:miter lim="0"/>
                      <a:headEnd type="none" w="med" len="med"/>
                      <a:tailEnd type="none" w="med" len="med"/>
                    </a:lnB>
                    <a:lnTlToBr>
                      <a:noFill/>
                    </a:lnTlToBr>
                    <a:lnBlToTr>
                      <a:noFill/>
                    </a:lnBlToTr>
                    <a:solidFill>
                      <a:srgbClr val="D4D3C1">
                        <a:alpha val="79999"/>
                      </a:srgbClr>
                    </a:solidFill>
                  </a:tcPr>
                </a:tc>
              </a:tr>
              <a:tr h="392906">
                <a:tc>
                  <a:txBody>
                    <a:bodyPr/>
                    <a:lstStyle/>
                    <a:p>
                      <a:pPr marL="693738" marR="0" lvl="0" indent="-636588" algn="ctr" defTabSz="0" rtl="0" eaLnBrk="1" fontAlgn="base" latinLnBrk="0" hangingPunct="0">
                        <a:lnSpc>
                          <a:spcPct val="100000"/>
                        </a:lnSpc>
                        <a:spcBef>
                          <a:spcPct val="0"/>
                        </a:spcBef>
                        <a:spcAft>
                          <a:spcPct val="0"/>
                        </a:spcAft>
                        <a:buClrTx/>
                        <a:buSzTx/>
                        <a:buFontTx/>
                        <a:buNone/>
                        <a:tabLst/>
                      </a:pPr>
                      <a:r>
                        <a:rPr kumimoji="0" lang="es-MX" sz="2100" b="1" i="0" u="none" strike="noStrike" cap="none" normalizeH="0" baseline="0" smtClean="0">
                          <a:ln>
                            <a:noFill/>
                          </a:ln>
                          <a:solidFill>
                            <a:srgbClr val="000000"/>
                          </a:solidFill>
                          <a:effectLst/>
                          <a:latin typeface="Arial" pitchFamily="34" charset="0"/>
                          <a:cs typeface="Arial" pitchFamily="34" charset="0"/>
                          <a:sym typeface="Arial" pitchFamily="34" charset="0"/>
                        </a:rPr>
                        <a:t>Inversión Inicial</a:t>
                      </a:r>
                    </a:p>
                  </a:txBody>
                  <a:tcPr marL="35719" marR="35719" marT="35719" marB="35719" anchor="ctr" horzOverflow="overflow">
                    <a:lnL cap="flat">
                      <a:noFill/>
                    </a:lnL>
                    <a:lnR cap="flat">
                      <a:noFill/>
                    </a:lnR>
                    <a:lnT w="12700" cap="flat" cmpd="sng" algn="ctr">
                      <a:solidFill>
                        <a:srgbClr val="000000"/>
                      </a:solidFill>
                      <a:prstDash val="solid"/>
                      <a:miter lim="0"/>
                      <a:headEnd type="none" w="med" len="med"/>
                      <a:tailEnd type="none" w="med" len="med"/>
                    </a:lnT>
                    <a:lnB cap="flat">
                      <a:noFill/>
                    </a:lnB>
                    <a:lnTlToBr>
                      <a:noFill/>
                    </a:lnTlToBr>
                    <a:lnBlToTr>
                      <a:noFill/>
                    </a:lnBlToTr>
                    <a:solidFill>
                      <a:srgbClr val="D4D3C1">
                        <a:alpha val="79999"/>
                      </a:srgbClr>
                    </a:solidFill>
                  </a:tcPr>
                </a:tc>
                <a:tc>
                  <a:txBody>
                    <a:bodyPr/>
                    <a:lstStyle/>
                    <a:p>
                      <a:pPr marL="693738" marR="0" lvl="0" indent="-636588" algn="ctr" defTabSz="0" rtl="0" eaLnBrk="1" fontAlgn="base" latinLnBrk="0" hangingPunct="0">
                        <a:lnSpc>
                          <a:spcPct val="100000"/>
                        </a:lnSpc>
                        <a:spcBef>
                          <a:spcPct val="0"/>
                        </a:spcBef>
                        <a:spcAft>
                          <a:spcPct val="0"/>
                        </a:spcAft>
                        <a:buClrTx/>
                        <a:buSzTx/>
                        <a:buFontTx/>
                        <a:buNone/>
                        <a:tabLst/>
                      </a:pPr>
                      <a:r>
                        <a:rPr kumimoji="0" lang="es-MX" sz="2100" b="1" i="0" u="none" strike="noStrike" cap="none" normalizeH="0" baseline="0" smtClean="0">
                          <a:ln>
                            <a:noFill/>
                          </a:ln>
                          <a:solidFill>
                            <a:srgbClr val="000000"/>
                          </a:solidFill>
                          <a:effectLst/>
                          <a:latin typeface="Arial" pitchFamily="34" charset="0"/>
                          <a:cs typeface="Arial" pitchFamily="34" charset="0"/>
                          <a:sym typeface="Arial" pitchFamily="34" charset="0"/>
                        </a:rPr>
                        <a:t>$150,000</a:t>
                      </a:r>
                    </a:p>
                  </a:txBody>
                  <a:tcPr marL="35719" marR="35719" marT="35719" marB="35719" anchor="ctr" horzOverflow="overflow">
                    <a:lnL cap="flat">
                      <a:noFill/>
                    </a:lnL>
                    <a:lnR cap="flat">
                      <a:noFill/>
                    </a:lnR>
                    <a:lnT w="12700" cap="flat" cmpd="sng" algn="ctr">
                      <a:solidFill>
                        <a:srgbClr val="000000"/>
                      </a:solidFill>
                      <a:prstDash val="solid"/>
                      <a:miter lim="0"/>
                      <a:headEnd type="none" w="med" len="med"/>
                      <a:tailEnd type="none" w="med" len="med"/>
                    </a:lnT>
                    <a:lnB cap="flat">
                      <a:noFill/>
                    </a:lnB>
                    <a:lnTlToBr>
                      <a:noFill/>
                    </a:lnTlToBr>
                    <a:lnBlToTr>
                      <a:noFill/>
                    </a:lnBlToTr>
                    <a:solidFill>
                      <a:srgbClr val="D4D3C1">
                        <a:alpha val="79999"/>
                      </a:srgbClr>
                    </a:solidFill>
                  </a:tcPr>
                </a:tc>
                <a:tc>
                  <a:txBody>
                    <a:bodyPr/>
                    <a:lstStyle/>
                    <a:p>
                      <a:pPr marL="693738" marR="0" lvl="0" indent="-636588" algn="ctr" defTabSz="0" rtl="0" eaLnBrk="1" fontAlgn="base" latinLnBrk="0" hangingPunct="0">
                        <a:lnSpc>
                          <a:spcPct val="100000"/>
                        </a:lnSpc>
                        <a:spcBef>
                          <a:spcPct val="0"/>
                        </a:spcBef>
                        <a:spcAft>
                          <a:spcPct val="0"/>
                        </a:spcAft>
                        <a:buClrTx/>
                        <a:buSzTx/>
                        <a:buFontTx/>
                        <a:buNone/>
                        <a:tabLst/>
                      </a:pPr>
                      <a:r>
                        <a:rPr kumimoji="0" lang="es-MX" sz="2100" b="1" i="0" u="none" strike="noStrike" cap="none" normalizeH="0" baseline="0" smtClean="0">
                          <a:ln>
                            <a:noFill/>
                          </a:ln>
                          <a:solidFill>
                            <a:srgbClr val="000000"/>
                          </a:solidFill>
                          <a:effectLst/>
                          <a:latin typeface="Arial" pitchFamily="34" charset="0"/>
                          <a:cs typeface="Arial" pitchFamily="34" charset="0"/>
                          <a:sym typeface="Arial" pitchFamily="34" charset="0"/>
                        </a:rPr>
                        <a:t>$165,000</a:t>
                      </a:r>
                    </a:p>
                  </a:txBody>
                  <a:tcPr marL="35719" marR="35719" marT="35719" marB="35719" anchor="ctr" horzOverflow="overflow">
                    <a:lnL cap="flat">
                      <a:noFill/>
                    </a:lnL>
                    <a:lnR cap="flat">
                      <a:noFill/>
                    </a:lnR>
                    <a:lnT w="12700" cap="flat" cmpd="sng" algn="ctr">
                      <a:solidFill>
                        <a:srgbClr val="000000"/>
                      </a:solidFill>
                      <a:prstDash val="solid"/>
                      <a:miter lim="0"/>
                      <a:headEnd type="none" w="med" len="med"/>
                      <a:tailEnd type="none" w="med" len="med"/>
                    </a:lnT>
                    <a:lnB cap="flat">
                      <a:noFill/>
                    </a:lnB>
                    <a:lnTlToBr>
                      <a:noFill/>
                    </a:lnTlToBr>
                    <a:lnBlToTr>
                      <a:noFill/>
                    </a:lnBlToTr>
                    <a:solidFill>
                      <a:srgbClr val="D4D3C1">
                        <a:alpha val="79999"/>
                      </a:srgbClr>
                    </a:solidFill>
                  </a:tcPr>
                </a:tc>
              </a:tr>
              <a:tr h="392906">
                <a:tc>
                  <a:txBody>
                    <a:bodyPr/>
                    <a:lstStyle/>
                    <a:p>
                      <a:pPr marL="693738" marR="0" lvl="0" indent="-636588" algn="ctr" defTabSz="0" rtl="0" eaLnBrk="1" fontAlgn="base" latinLnBrk="0" hangingPunct="0">
                        <a:lnSpc>
                          <a:spcPct val="100000"/>
                        </a:lnSpc>
                        <a:spcBef>
                          <a:spcPct val="0"/>
                        </a:spcBef>
                        <a:spcAft>
                          <a:spcPct val="0"/>
                        </a:spcAft>
                        <a:buClrTx/>
                        <a:buSzTx/>
                        <a:buFontTx/>
                        <a:buNone/>
                        <a:tabLst/>
                      </a:pPr>
                      <a:r>
                        <a:rPr kumimoji="0" lang="es-MX" sz="2100" b="1" i="0" u="none" strike="noStrike" cap="none" normalizeH="0" baseline="0" smtClean="0">
                          <a:ln>
                            <a:noFill/>
                          </a:ln>
                          <a:solidFill>
                            <a:srgbClr val="000000"/>
                          </a:solidFill>
                          <a:effectLst/>
                          <a:latin typeface="Arial" pitchFamily="34" charset="0"/>
                          <a:cs typeface="Arial" pitchFamily="34" charset="0"/>
                          <a:sym typeface="Arial" pitchFamily="34" charset="0"/>
                        </a:rPr>
                        <a:t>Ahorros Anuales</a:t>
                      </a:r>
                    </a:p>
                  </a:txBody>
                  <a:tcPr marL="35719" marR="35719" marT="35719" marB="35719" anchor="ctr" horzOverflow="overflow">
                    <a:lnL cap="flat">
                      <a:noFill/>
                    </a:lnL>
                    <a:lnR cap="flat">
                      <a:noFill/>
                    </a:lnR>
                    <a:lnT cap="flat">
                      <a:noFill/>
                    </a:lnT>
                    <a:lnB cap="flat">
                      <a:noFill/>
                    </a:lnB>
                    <a:lnTlToBr>
                      <a:noFill/>
                    </a:lnTlToBr>
                    <a:lnBlToTr>
                      <a:noFill/>
                    </a:lnBlToTr>
                    <a:solidFill>
                      <a:srgbClr val="D4D3C1">
                        <a:alpha val="79999"/>
                      </a:srgbClr>
                    </a:solidFill>
                  </a:tcPr>
                </a:tc>
                <a:tc>
                  <a:txBody>
                    <a:bodyPr/>
                    <a:lstStyle/>
                    <a:p>
                      <a:pPr marL="693738" marR="0" lvl="0" indent="-636588" algn="ctr" defTabSz="0" rtl="0" eaLnBrk="1" fontAlgn="base" latinLnBrk="0" hangingPunct="0">
                        <a:lnSpc>
                          <a:spcPct val="100000"/>
                        </a:lnSpc>
                        <a:spcBef>
                          <a:spcPct val="0"/>
                        </a:spcBef>
                        <a:spcAft>
                          <a:spcPct val="0"/>
                        </a:spcAft>
                        <a:buClrTx/>
                        <a:buSzTx/>
                        <a:buFontTx/>
                        <a:buNone/>
                        <a:tabLst/>
                      </a:pPr>
                      <a:r>
                        <a:rPr kumimoji="0" lang="es-MX" sz="2100" b="1" i="0" u="none" strike="noStrike" cap="none" normalizeH="0" baseline="0" smtClean="0">
                          <a:ln>
                            <a:noFill/>
                          </a:ln>
                          <a:solidFill>
                            <a:srgbClr val="000000"/>
                          </a:solidFill>
                          <a:effectLst/>
                          <a:latin typeface="Arial" pitchFamily="34" charset="0"/>
                          <a:cs typeface="Arial" pitchFamily="34" charset="0"/>
                          <a:sym typeface="Arial" pitchFamily="34" charset="0"/>
                        </a:rPr>
                        <a:t>$65,000</a:t>
                      </a:r>
                    </a:p>
                  </a:txBody>
                  <a:tcPr marL="35719" marR="35719" marT="35719" marB="35719" anchor="ctr" horzOverflow="overflow">
                    <a:lnL cap="flat">
                      <a:noFill/>
                    </a:lnL>
                    <a:lnR cap="flat">
                      <a:noFill/>
                    </a:lnR>
                    <a:lnT cap="flat">
                      <a:noFill/>
                    </a:lnT>
                    <a:lnB cap="flat">
                      <a:noFill/>
                    </a:lnB>
                    <a:lnTlToBr>
                      <a:noFill/>
                    </a:lnTlToBr>
                    <a:lnBlToTr>
                      <a:noFill/>
                    </a:lnBlToTr>
                    <a:solidFill>
                      <a:srgbClr val="D4D3C1">
                        <a:alpha val="79999"/>
                      </a:srgbClr>
                    </a:solidFill>
                  </a:tcPr>
                </a:tc>
                <a:tc>
                  <a:txBody>
                    <a:bodyPr/>
                    <a:lstStyle/>
                    <a:p>
                      <a:pPr marL="693738" marR="0" lvl="0" indent="-636588" algn="ctr" defTabSz="0" rtl="0" eaLnBrk="1" fontAlgn="base" latinLnBrk="0" hangingPunct="0">
                        <a:lnSpc>
                          <a:spcPct val="100000"/>
                        </a:lnSpc>
                        <a:spcBef>
                          <a:spcPct val="0"/>
                        </a:spcBef>
                        <a:spcAft>
                          <a:spcPct val="0"/>
                        </a:spcAft>
                        <a:buClrTx/>
                        <a:buSzTx/>
                        <a:buFontTx/>
                        <a:buNone/>
                        <a:tabLst/>
                      </a:pPr>
                      <a:r>
                        <a:rPr kumimoji="0" lang="es-MX" sz="2100" b="1" i="0" u="none" strike="noStrike" cap="none" normalizeH="0" baseline="0" smtClean="0">
                          <a:ln>
                            <a:noFill/>
                          </a:ln>
                          <a:solidFill>
                            <a:srgbClr val="000000"/>
                          </a:solidFill>
                          <a:effectLst/>
                          <a:latin typeface="Arial" pitchFamily="34" charset="0"/>
                          <a:cs typeface="Arial" pitchFamily="34" charset="0"/>
                          <a:sym typeface="Arial" pitchFamily="34" charset="0"/>
                        </a:rPr>
                        <a:t>$73,000</a:t>
                      </a:r>
                    </a:p>
                  </a:txBody>
                  <a:tcPr marL="35719" marR="35719" marT="35719" marB="35719" anchor="ctr" horzOverflow="overflow">
                    <a:lnL cap="flat">
                      <a:noFill/>
                    </a:lnL>
                    <a:lnR cap="flat">
                      <a:noFill/>
                    </a:lnR>
                    <a:lnT cap="flat">
                      <a:noFill/>
                    </a:lnT>
                    <a:lnB cap="flat">
                      <a:noFill/>
                    </a:lnB>
                    <a:lnTlToBr>
                      <a:noFill/>
                    </a:lnTlToBr>
                    <a:lnBlToTr>
                      <a:noFill/>
                    </a:lnBlToTr>
                    <a:solidFill>
                      <a:srgbClr val="D4D3C1">
                        <a:alpha val="79999"/>
                      </a:srgbClr>
                    </a:solidFill>
                  </a:tcPr>
                </a:tc>
              </a:tr>
              <a:tr h="392906">
                <a:tc>
                  <a:txBody>
                    <a:bodyPr/>
                    <a:lstStyle/>
                    <a:p>
                      <a:pPr marL="693738" marR="0" lvl="0" indent="-636588" algn="ctr" defTabSz="0" rtl="0" eaLnBrk="1" fontAlgn="base" latinLnBrk="0" hangingPunct="0">
                        <a:lnSpc>
                          <a:spcPct val="100000"/>
                        </a:lnSpc>
                        <a:spcBef>
                          <a:spcPct val="0"/>
                        </a:spcBef>
                        <a:spcAft>
                          <a:spcPct val="0"/>
                        </a:spcAft>
                        <a:buClrTx/>
                        <a:buSzTx/>
                        <a:buFontTx/>
                        <a:buNone/>
                        <a:tabLst/>
                      </a:pPr>
                      <a:r>
                        <a:rPr kumimoji="0" lang="es-MX" sz="2100" b="1" i="0" u="none" strike="noStrike" cap="none" normalizeH="0" baseline="0" smtClean="0">
                          <a:ln>
                            <a:noFill/>
                          </a:ln>
                          <a:solidFill>
                            <a:srgbClr val="000000"/>
                          </a:solidFill>
                          <a:effectLst/>
                          <a:latin typeface="Arial" pitchFamily="34" charset="0"/>
                          <a:cs typeface="Arial" pitchFamily="34" charset="0"/>
                          <a:sym typeface="Arial" pitchFamily="34" charset="0"/>
                        </a:rPr>
                        <a:t>Vida</a:t>
                      </a:r>
                    </a:p>
                  </a:txBody>
                  <a:tcPr marL="35719" marR="35719" marT="35719" marB="35719" anchor="ctr" horzOverflow="overflow">
                    <a:lnL cap="flat">
                      <a:noFill/>
                    </a:lnL>
                    <a:lnR cap="flat">
                      <a:noFill/>
                    </a:lnR>
                    <a:lnT cap="flat">
                      <a:noFill/>
                    </a:lnT>
                    <a:lnB cap="flat">
                      <a:noFill/>
                    </a:lnB>
                    <a:lnTlToBr>
                      <a:noFill/>
                    </a:lnTlToBr>
                    <a:lnBlToTr>
                      <a:noFill/>
                    </a:lnBlToTr>
                    <a:solidFill>
                      <a:srgbClr val="D4D3C1">
                        <a:alpha val="79999"/>
                      </a:srgbClr>
                    </a:solidFill>
                  </a:tcPr>
                </a:tc>
                <a:tc>
                  <a:txBody>
                    <a:bodyPr/>
                    <a:lstStyle/>
                    <a:p>
                      <a:pPr marL="693738" marR="0" lvl="0" indent="-636588" algn="ctr" defTabSz="0" rtl="0" eaLnBrk="1" fontAlgn="base" latinLnBrk="0" hangingPunct="0">
                        <a:lnSpc>
                          <a:spcPct val="100000"/>
                        </a:lnSpc>
                        <a:spcBef>
                          <a:spcPct val="0"/>
                        </a:spcBef>
                        <a:spcAft>
                          <a:spcPct val="0"/>
                        </a:spcAft>
                        <a:buClrTx/>
                        <a:buSzTx/>
                        <a:buFontTx/>
                        <a:buNone/>
                        <a:tabLst/>
                      </a:pPr>
                      <a:r>
                        <a:rPr kumimoji="0" lang="es-MX" sz="2100" b="1" i="0" u="none" strike="noStrike" cap="none" normalizeH="0" baseline="0" smtClean="0">
                          <a:ln>
                            <a:noFill/>
                          </a:ln>
                          <a:solidFill>
                            <a:srgbClr val="000000"/>
                          </a:solidFill>
                          <a:effectLst/>
                          <a:latin typeface="Arial" pitchFamily="34" charset="0"/>
                          <a:cs typeface="Arial" pitchFamily="34" charset="0"/>
                          <a:sym typeface="Arial" pitchFamily="34" charset="0"/>
                        </a:rPr>
                        <a:t>5 años</a:t>
                      </a:r>
                    </a:p>
                  </a:txBody>
                  <a:tcPr marL="35719" marR="35719" marT="35719" marB="35719" anchor="ctr" horzOverflow="overflow">
                    <a:lnL cap="flat">
                      <a:noFill/>
                    </a:lnL>
                    <a:lnR cap="flat">
                      <a:noFill/>
                    </a:lnR>
                    <a:lnT cap="flat">
                      <a:noFill/>
                    </a:lnT>
                    <a:lnB cap="flat">
                      <a:noFill/>
                    </a:lnB>
                    <a:lnTlToBr>
                      <a:noFill/>
                    </a:lnTlToBr>
                    <a:lnBlToTr>
                      <a:noFill/>
                    </a:lnBlToTr>
                    <a:solidFill>
                      <a:srgbClr val="D4D3C1">
                        <a:alpha val="79999"/>
                      </a:srgbClr>
                    </a:solidFill>
                  </a:tcPr>
                </a:tc>
                <a:tc>
                  <a:txBody>
                    <a:bodyPr/>
                    <a:lstStyle/>
                    <a:p>
                      <a:pPr marL="693738" marR="0" lvl="0" indent="-636588" algn="ctr" defTabSz="0" rtl="0" eaLnBrk="1" fontAlgn="base" latinLnBrk="0" hangingPunct="0">
                        <a:lnSpc>
                          <a:spcPct val="100000"/>
                        </a:lnSpc>
                        <a:spcBef>
                          <a:spcPct val="0"/>
                        </a:spcBef>
                        <a:spcAft>
                          <a:spcPct val="0"/>
                        </a:spcAft>
                        <a:buClrTx/>
                        <a:buSzTx/>
                        <a:buFontTx/>
                        <a:buNone/>
                        <a:tabLst/>
                      </a:pPr>
                      <a:r>
                        <a:rPr kumimoji="0" lang="es-MX" sz="2100" b="1" i="0" u="none" strike="noStrike" cap="none" normalizeH="0" baseline="0" smtClean="0">
                          <a:ln>
                            <a:noFill/>
                          </a:ln>
                          <a:solidFill>
                            <a:srgbClr val="000000"/>
                          </a:solidFill>
                          <a:effectLst/>
                          <a:latin typeface="Arial" pitchFamily="34" charset="0"/>
                          <a:cs typeface="Arial" pitchFamily="34" charset="0"/>
                          <a:sym typeface="Arial" pitchFamily="34" charset="0"/>
                        </a:rPr>
                        <a:t>5 años</a:t>
                      </a:r>
                    </a:p>
                  </a:txBody>
                  <a:tcPr marL="35719" marR="35719" marT="35719" marB="35719" anchor="ctr" horzOverflow="overflow">
                    <a:lnL cap="flat">
                      <a:noFill/>
                    </a:lnL>
                    <a:lnR cap="flat">
                      <a:noFill/>
                    </a:lnR>
                    <a:lnT cap="flat">
                      <a:noFill/>
                    </a:lnT>
                    <a:lnB cap="flat">
                      <a:noFill/>
                    </a:lnB>
                    <a:lnTlToBr>
                      <a:noFill/>
                    </a:lnTlToBr>
                    <a:lnBlToTr>
                      <a:noFill/>
                    </a:lnBlToTr>
                    <a:solidFill>
                      <a:srgbClr val="D4D3C1">
                        <a:alpha val="79999"/>
                      </a:srgbClr>
                    </a:solidFill>
                  </a:tcPr>
                </a:tc>
              </a:tr>
              <a:tr h="392906">
                <a:tc>
                  <a:txBody>
                    <a:bodyPr/>
                    <a:lstStyle/>
                    <a:p>
                      <a:pPr marL="693738" marR="0" lvl="0" indent="-636588" algn="ctr" defTabSz="0" rtl="0" eaLnBrk="1" fontAlgn="base" latinLnBrk="0" hangingPunct="0">
                        <a:lnSpc>
                          <a:spcPct val="100000"/>
                        </a:lnSpc>
                        <a:spcBef>
                          <a:spcPct val="0"/>
                        </a:spcBef>
                        <a:spcAft>
                          <a:spcPct val="0"/>
                        </a:spcAft>
                        <a:buClrTx/>
                        <a:buSzTx/>
                        <a:buFontTx/>
                        <a:buNone/>
                        <a:tabLst/>
                      </a:pPr>
                      <a:r>
                        <a:rPr kumimoji="0" lang="es-MX" sz="2100" b="1" i="0" u="none" strike="noStrike" cap="none" normalizeH="0" baseline="0" smtClean="0">
                          <a:ln>
                            <a:noFill/>
                          </a:ln>
                          <a:solidFill>
                            <a:srgbClr val="000000"/>
                          </a:solidFill>
                          <a:effectLst/>
                          <a:latin typeface="Arial" pitchFamily="34" charset="0"/>
                          <a:cs typeface="Arial" pitchFamily="34" charset="0"/>
                          <a:sym typeface="Arial" pitchFamily="34" charset="0"/>
                        </a:rPr>
                        <a:t>TREMA</a:t>
                      </a:r>
                    </a:p>
                  </a:txBody>
                  <a:tcPr marL="35719" marR="35719" marT="35719" marB="35719" anchor="ctr" horzOverflow="overflow">
                    <a:lnL cap="flat">
                      <a:noFill/>
                    </a:lnL>
                    <a:lnR cap="flat">
                      <a:noFill/>
                    </a:lnR>
                    <a:lnT cap="flat">
                      <a:noFill/>
                    </a:lnT>
                    <a:lnB w="12700" cap="flat" cmpd="sng" algn="ctr">
                      <a:solidFill>
                        <a:srgbClr val="000000"/>
                      </a:solidFill>
                      <a:prstDash val="solid"/>
                      <a:miter lim="0"/>
                      <a:headEnd type="none" w="med" len="med"/>
                      <a:tailEnd type="none" w="med" len="med"/>
                    </a:lnB>
                    <a:lnTlToBr>
                      <a:noFill/>
                    </a:lnTlToBr>
                    <a:lnBlToTr>
                      <a:noFill/>
                    </a:lnBlToTr>
                    <a:solidFill>
                      <a:srgbClr val="D4D3C1">
                        <a:alpha val="79999"/>
                      </a:srgbClr>
                    </a:solidFill>
                  </a:tcPr>
                </a:tc>
                <a:tc>
                  <a:txBody>
                    <a:bodyPr/>
                    <a:lstStyle/>
                    <a:p>
                      <a:pPr marL="693738" marR="0" lvl="0" indent="-636588" algn="ctr" defTabSz="0" rtl="0" eaLnBrk="1" fontAlgn="base" latinLnBrk="0" hangingPunct="0">
                        <a:lnSpc>
                          <a:spcPct val="100000"/>
                        </a:lnSpc>
                        <a:spcBef>
                          <a:spcPct val="0"/>
                        </a:spcBef>
                        <a:spcAft>
                          <a:spcPct val="0"/>
                        </a:spcAft>
                        <a:buClrTx/>
                        <a:buSzTx/>
                        <a:buFontTx/>
                        <a:buNone/>
                        <a:tabLst/>
                      </a:pPr>
                      <a:r>
                        <a:rPr kumimoji="0" lang="es-MX" sz="2100" b="1" i="0" u="none" strike="noStrike" cap="none" normalizeH="0" baseline="0" smtClean="0">
                          <a:ln>
                            <a:noFill/>
                          </a:ln>
                          <a:solidFill>
                            <a:srgbClr val="000000"/>
                          </a:solidFill>
                          <a:effectLst/>
                          <a:latin typeface="Arial" pitchFamily="34" charset="0"/>
                          <a:cs typeface="Arial" pitchFamily="34" charset="0"/>
                          <a:sym typeface="Arial" pitchFamily="34" charset="0"/>
                        </a:rPr>
                        <a:t>15%</a:t>
                      </a:r>
                    </a:p>
                  </a:txBody>
                  <a:tcPr marL="35719" marR="35719" marT="35719" marB="35719" anchor="ctr" horzOverflow="overflow">
                    <a:lnL cap="flat">
                      <a:noFill/>
                    </a:lnL>
                    <a:lnR cap="flat">
                      <a:noFill/>
                    </a:lnR>
                    <a:lnT cap="flat">
                      <a:noFill/>
                    </a:lnT>
                    <a:lnB w="12700" cap="flat" cmpd="sng" algn="ctr">
                      <a:solidFill>
                        <a:srgbClr val="000000"/>
                      </a:solidFill>
                      <a:prstDash val="solid"/>
                      <a:miter lim="0"/>
                      <a:headEnd type="none" w="med" len="med"/>
                      <a:tailEnd type="none" w="med" len="med"/>
                    </a:lnB>
                    <a:lnTlToBr>
                      <a:noFill/>
                    </a:lnTlToBr>
                    <a:lnBlToTr>
                      <a:noFill/>
                    </a:lnBlToTr>
                    <a:solidFill>
                      <a:srgbClr val="D4D3C1">
                        <a:alpha val="79999"/>
                      </a:srgbClr>
                    </a:solidFill>
                  </a:tcPr>
                </a:tc>
                <a:tc>
                  <a:txBody>
                    <a:bodyPr/>
                    <a:lstStyle/>
                    <a:p>
                      <a:pPr marL="693738" marR="0" lvl="0" indent="-636588" algn="ctr" defTabSz="0" rtl="0" eaLnBrk="1" fontAlgn="base" latinLnBrk="0" hangingPunct="0">
                        <a:lnSpc>
                          <a:spcPct val="100000"/>
                        </a:lnSpc>
                        <a:spcBef>
                          <a:spcPct val="0"/>
                        </a:spcBef>
                        <a:spcAft>
                          <a:spcPct val="0"/>
                        </a:spcAft>
                        <a:buClrTx/>
                        <a:buSzTx/>
                        <a:buFontTx/>
                        <a:buNone/>
                        <a:tabLst/>
                      </a:pPr>
                      <a:r>
                        <a:rPr kumimoji="0" lang="es-MX" sz="2100" b="1" i="0" u="none" strike="noStrike" cap="none" normalizeH="0" baseline="0" smtClean="0">
                          <a:ln>
                            <a:noFill/>
                          </a:ln>
                          <a:solidFill>
                            <a:srgbClr val="000000"/>
                          </a:solidFill>
                          <a:effectLst/>
                          <a:latin typeface="Arial" pitchFamily="34" charset="0"/>
                          <a:cs typeface="Arial" pitchFamily="34" charset="0"/>
                          <a:sym typeface="Arial" pitchFamily="34" charset="0"/>
                        </a:rPr>
                        <a:t>15%</a:t>
                      </a:r>
                      <a:endParaRPr kumimoji="0" lang="es-MX" sz="2100" b="0" i="0" u="none" strike="noStrike" cap="none" normalizeH="0" baseline="0" smtClean="0">
                        <a:ln>
                          <a:noFill/>
                        </a:ln>
                        <a:solidFill>
                          <a:srgbClr val="876552"/>
                        </a:solidFill>
                        <a:effectLst/>
                        <a:latin typeface="Georgia" pitchFamily="18" charset="0"/>
                        <a:ea typeface="Georgia" pitchFamily="18" charset="0"/>
                        <a:cs typeface="Georgia" pitchFamily="18" charset="0"/>
                        <a:sym typeface="Georgia" pitchFamily="18" charset="0"/>
                      </a:endParaRPr>
                    </a:p>
                  </a:txBody>
                  <a:tcPr marL="35719" marR="35719" marT="35719" marB="35719" anchor="ctr" horzOverflow="overflow">
                    <a:lnL cap="flat">
                      <a:noFill/>
                    </a:lnL>
                    <a:lnR cap="flat">
                      <a:noFill/>
                    </a:lnR>
                    <a:lnT cap="flat">
                      <a:noFill/>
                    </a:lnT>
                    <a:lnB w="12700" cap="flat" cmpd="sng" algn="ctr">
                      <a:solidFill>
                        <a:srgbClr val="000000"/>
                      </a:solidFill>
                      <a:prstDash val="solid"/>
                      <a:miter lim="0"/>
                      <a:headEnd type="none" w="med" len="med"/>
                      <a:tailEnd type="none" w="med" len="med"/>
                    </a:lnB>
                    <a:lnTlToBr>
                      <a:noFill/>
                    </a:lnTlToBr>
                    <a:lnBlToTr>
                      <a:noFill/>
                    </a:lnBlToTr>
                    <a:solidFill>
                      <a:srgbClr val="D4D3C1">
                        <a:alpha val="79999"/>
                      </a:srgbClr>
                    </a:solidFill>
                  </a:tcPr>
                </a:tc>
              </a:tr>
            </a:tbl>
          </a:graphicData>
        </a:graphic>
      </p:graphicFrame>
    </p:spTree>
  </p:cSld>
  <p:clrMapOvr>
    <a:masterClrMapping/>
  </p:clrMapOvr>
  <p:transition spd="slow">
    <p:split orient="ver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p:cNvSpPr>
          <p:nvPr/>
        </p:nvSpPr>
        <p:spPr bwMode="auto">
          <a:xfrm>
            <a:off x="6706195" y="6246317"/>
            <a:ext cx="1919883" cy="223242"/>
          </a:xfrm>
          <a:prstGeom prst="rect">
            <a:avLst/>
          </a:prstGeom>
          <a:noFill/>
          <a:ln w="12700" cap="flat" cmpd="sng">
            <a:noFill/>
            <a:prstDash val="solid"/>
            <a:miter lim="0"/>
            <a:headEnd/>
            <a:tailEnd/>
          </a:ln>
          <a:effectLst/>
        </p:spPr>
        <p:txBody>
          <a:bodyPr lIns="35713" tIns="35713" rIns="35713" bIns="35713" anchor="ctr"/>
          <a:lstStyle/>
          <a:p>
            <a:pPr algn="r">
              <a:buClr>
                <a:srgbClr val="292929"/>
              </a:buClr>
              <a:buFont typeface="ArialMT" charset="0"/>
              <a:buNone/>
            </a:pPr>
            <a:r>
              <a:rPr lang="es-MX" sz="1000" i="1" dirty="0">
                <a:solidFill>
                  <a:srgbClr val="73706C"/>
                </a:solidFill>
                <a:effectLst>
                  <a:outerShdw blurRad="38100" dist="38100" dir="2700000" algn="tl">
                    <a:srgbClr val="C0C0C0"/>
                  </a:outerShdw>
                </a:effectLst>
                <a:latin typeface="Hoefler Text" charset="0"/>
                <a:ea typeface="Hoefler Text" charset="0"/>
                <a:cs typeface="Hoefler Text" charset="0"/>
                <a:sym typeface="Hoefler Text" charset="0"/>
              </a:rPr>
              <a:t>19</a:t>
            </a:r>
            <a:endParaRPr lang="es-MX" dirty="0"/>
          </a:p>
        </p:txBody>
      </p:sp>
      <p:sp>
        <p:nvSpPr>
          <p:cNvPr id="32770" name="Rectangle 2"/>
          <p:cNvSpPr>
            <a:spLocks noGrp="1"/>
          </p:cNvSpPr>
          <p:nvPr>
            <p:ph type="title" idx="4294967295"/>
          </p:nvPr>
        </p:nvSpPr>
        <p:spPr bwMode="auto">
          <a:xfrm>
            <a:off x="899592" y="332656"/>
            <a:ext cx="7358063" cy="1160859"/>
          </a:xfrm>
          <a:prstGeom prst="rect">
            <a:avLst/>
          </a:prstGeom>
          <a:noFill/>
          <a:ln w="12700" cap="flat">
            <a:miter lim="0"/>
            <a:headEnd/>
            <a:tailEnd/>
          </a:ln>
          <a:effectLst>
            <a:outerShdw dist="12700" dir="5400000" algn="ctr" rotWithShape="0">
              <a:srgbClr val="FFFFFF">
                <a:alpha val="50000"/>
              </a:srgbClr>
            </a:outerShdw>
          </a:effectLst>
        </p:spPr>
        <p:txBody>
          <a:bodyPr lIns="0" tIns="0" rIns="0" bIns="0" anchor="ctr"/>
          <a:lstStyle/>
          <a:p>
            <a:pPr algn="ctr">
              <a:buClr>
                <a:srgbClr val="000000"/>
              </a:buClr>
              <a:buFont typeface="ArialMT" charset="0"/>
              <a:buNone/>
            </a:pPr>
            <a:r>
              <a:rPr lang="es-MX" sz="5500" dirty="0">
                <a:solidFill>
                  <a:srgbClr val="804000"/>
                </a:solidFill>
                <a:latin typeface="Hoefler Text" charset="0"/>
                <a:ea typeface="Hoefler Text" charset="0"/>
                <a:cs typeface="Hoefler Text" charset="0"/>
                <a:sym typeface="Hoefler Text" charset="0"/>
              </a:rPr>
              <a:t>Ejemplo</a:t>
            </a:r>
            <a:endParaRPr lang="es-MX" dirty="0"/>
          </a:p>
        </p:txBody>
      </p:sp>
      <p:sp>
        <p:nvSpPr>
          <p:cNvPr id="32771" name="Rectangle 3"/>
          <p:cNvSpPr>
            <a:spLocks noGrp="1"/>
          </p:cNvSpPr>
          <p:nvPr>
            <p:ph type="body" idx="4294967295"/>
          </p:nvPr>
        </p:nvSpPr>
        <p:spPr bwMode="auto">
          <a:xfrm>
            <a:off x="611560" y="1628800"/>
            <a:ext cx="8019975" cy="2777133"/>
          </a:xfrm>
          <a:prstGeom prst="rect">
            <a:avLst/>
          </a:prstGeom>
          <a:noFill/>
          <a:ln w="12700" cap="flat">
            <a:miter lim="0"/>
            <a:headEnd/>
            <a:tailEnd/>
          </a:ln>
        </p:spPr>
        <p:txBody>
          <a:bodyPr lIns="0" tIns="0" rIns="0" bIns="0" anchor="ctr"/>
          <a:lstStyle/>
          <a:p>
            <a:pPr algn="just"/>
            <a:r>
              <a:rPr lang="es-MX" sz="2100" b="1" dirty="0">
                <a:solidFill>
                  <a:srgbClr val="000000"/>
                </a:solidFill>
                <a:latin typeface="Helvetica" charset="0"/>
                <a:ea typeface="Helvetica" charset="0"/>
                <a:cs typeface="Helvetica" charset="0"/>
                <a:sym typeface="Helvetica" charset="0"/>
              </a:rPr>
              <a:t>Un supervisor de las instalaciones de un departamento de ingeniería, considera que las grúas móviles son un equipo crítico. Se está evaluando la adquisición de una grúa nueva de tamaño medio y montada en un camión en la siguiente tabla se muestran las estimaciones económicas para las dos alternativas. Si la TREMA es del 10% por año, demuestre cuál es la alternativa más deseable empleando el método del VPN</a:t>
            </a:r>
            <a:endParaRPr lang="es-MX" dirty="0"/>
          </a:p>
        </p:txBody>
      </p:sp>
      <p:graphicFrame>
        <p:nvGraphicFramePr>
          <p:cNvPr id="32772" name="Group 4"/>
          <p:cNvGraphicFramePr>
            <a:graphicFrameLocks noGrp="1"/>
          </p:cNvGraphicFramePr>
          <p:nvPr/>
        </p:nvGraphicFramePr>
        <p:xfrm>
          <a:off x="819300" y="4374431"/>
          <a:ext cx="7504287" cy="1964530"/>
        </p:xfrm>
        <a:graphic>
          <a:graphicData uri="http://schemas.openxmlformats.org/drawingml/2006/table">
            <a:tbl>
              <a:tblPr/>
              <a:tblGrid>
                <a:gridCol w="5168057"/>
                <a:gridCol w="1067098"/>
                <a:gridCol w="1269132"/>
              </a:tblGrid>
              <a:tr h="392906">
                <a:tc>
                  <a:txBody>
                    <a:bodyPr/>
                    <a:lstStyle/>
                    <a:p>
                      <a:pPr marL="57150" marR="0" lvl="0" indent="0" algn="ctr" defTabSz="0" rtl="0" eaLnBrk="1" fontAlgn="base" latinLnBrk="0" hangingPunct="0">
                        <a:lnSpc>
                          <a:spcPct val="100000"/>
                        </a:lnSpc>
                        <a:spcBef>
                          <a:spcPts val="500"/>
                        </a:spcBef>
                        <a:spcAft>
                          <a:spcPct val="0"/>
                        </a:spcAft>
                        <a:buClrTx/>
                        <a:buSzTx/>
                        <a:buFontTx/>
                        <a:buNone/>
                        <a:tabLst/>
                      </a:pPr>
                      <a:endParaRPr kumimoji="0" lang="es-MX" sz="2100" b="1" i="0" u="none" strike="noStrike" cap="none" normalizeH="0" baseline="0" smtClean="0">
                        <a:ln>
                          <a:noFill/>
                        </a:ln>
                        <a:solidFill>
                          <a:srgbClr val="595754"/>
                        </a:solidFill>
                        <a:effectLst/>
                        <a:latin typeface="Arial" pitchFamily="34" charset="0"/>
                        <a:cs typeface="Arial" pitchFamily="34" charset="0"/>
                        <a:sym typeface="Arial" pitchFamily="34" charset="0"/>
                      </a:endParaRPr>
                    </a:p>
                  </a:txBody>
                  <a:tcPr marL="35719" marR="35719" marT="35719" marB="35719" anchor="ctr" horzOverflow="overflow">
                    <a:lnL cap="flat">
                      <a:noFill/>
                    </a:lnL>
                    <a:lnR cap="flat">
                      <a:noFill/>
                    </a:lnR>
                    <a:lnT w="12700" cap="flat" cmpd="sng" algn="ctr">
                      <a:solidFill>
                        <a:srgbClr val="000000"/>
                      </a:solidFill>
                      <a:prstDash val="solid"/>
                      <a:miter lim="0"/>
                      <a:headEnd type="none" w="med" len="med"/>
                      <a:tailEnd type="none" w="med" len="med"/>
                    </a:lnT>
                    <a:lnB w="12700" cap="flat" cmpd="sng" algn="ctr">
                      <a:solidFill>
                        <a:srgbClr val="000000"/>
                      </a:solidFill>
                      <a:prstDash val="solid"/>
                      <a:miter lim="0"/>
                      <a:headEnd type="none" w="med" len="med"/>
                      <a:tailEnd type="none" w="med" len="med"/>
                    </a:lnB>
                    <a:lnTlToBr>
                      <a:noFill/>
                    </a:lnTlToBr>
                    <a:lnBlToTr>
                      <a:noFill/>
                    </a:lnBlToTr>
                    <a:solidFill>
                      <a:srgbClr val="D4D3C1">
                        <a:alpha val="79999"/>
                      </a:srgbClr>
                    </a:solidFill>
                  </a:tcPr>
                </a:tc>
                <a:tc>
                  <a:txBody>
                    <a:bodyPr/>
                    <a:lstStyle/>
                    <a:p>
                      <a:pPr marL="693738" marR="0" lvl="0" indent="-636588" algn="ctr" defTabSz="0" rtl="0" eaLnBrk="1" fontAlgn="base" latinLnBrk="0" hangingPunct="0">
                        <a:lnSpc>
                          <a:spcPct val="100000"/>
                        </a:lnSpc>
                        <a:spcBef>
                          <a:spcPct val="0"/>
                        </a:spcBef>
                        <a:spcAft>
                          <a:spcPct val="0"/>
                        </a:spcAft>
                        <a:buClrTx/>
                        <a:buSzTx/>
                        <a:buFontTx/>
                        <a:buNone/>
                        <a:tabLst/>
                      </a:pPr>
                      <a:r>
                        <a:rPr kumimoji="0" lang="es-MX" sz="2100" b="1" i="0" u="none" strike="noStrike" cap="none" normalizeH="0" baseline="0" smtClean="0">
                          <a:ln>
                            <a:noFill/>
                          </a:ln>
                          <a:solidFill>
                            <a:srgbClr val="000000"/>
                          </a:solidFill>
                          <a:effectLst/>
                          <a:latin typeface="Arial" pitchFamily="34" charset="0"/>
                          <a:cs typeface="Arial" pitchFamily="34" charset="0"/>
                          <a:sym typeface="Arial" pitchFamily="34" charset="0"/>
                        </a:rPr>
                        <a:t>A</a:t>
                      </a:r>
                    </a:p>
                  </a:txBody>
                  <a:tcPr marL="35719" marR="35719" marT="35719" marB="35719" anchor="ctr" horzOverflow="overflow">
                    <a:lnL cap="flat">
                      <a:noFill/>
                    </a:lnL>
                    <a:lnR cap="flat">
                      <a:noFill/>
                    </a:lnR>
                    <a:lnT w="12700" cap="flat" cmpd="sng" algn="ctr">
                      <a:solidFill>
                        <a:srgbClr val="000000"/>
                      </a:solidFill>
                      <a:prstDash val="solid"/>
                      <a:miter lim="0"/>
                      <a:headEnd type="none" w="med" len="med"/>
                      <a:tailEnd type="none" w="med" len="med"/>
                    </a:lnT>
                    <a:lnB w="12700" cap="flat" cmpd="sng" algn="ctr">
                      <a:solidFill>
                        <a:srgbClr val="000000"/>
                      </a:solidFill>
                      <a:prstDash val="solid"/>
                      <a:miter lim="0"/>
                      <a:headEnd type="none" w="med" len="med"/>
                      <a:tailEnd type="none" w="med" len="med"/>
                    </a:lnB>
                    <a:lnTlToBr>
                      <a:noFill/>
                    </a:lnTlToBr>
                    <a:lnBlToTr>
                      <a:noFill/>
                    </a:lnBlToTr>
                    <a:solidFill>
                      <a:srgbClr val="D4D3C1">
                        <a:alpha val="79999"/>
                      </a:srgbClr>
                    </a:solidFill>
                  </a:tcPr>
                </a:tc>
                <a:tc>
                  <a:txBody>
                    <a:bodyPr/>
                    <a:lstStyle/>
                    <a:p>
                      <a:pPr marL="693738" marR="0" lvl="0" indent="-636588" algn="ctr" defTabSz="0" rtl="0" eaLnBrk="1" fontAlgn="base" latinLnBrk="0" hangingPunct="0">
                        <a:lnSpc>
                          <a:spcPct val="100000"/>
                        </a:lnSpc>
                        <a:spcBef>
                          <a:spcPct val="0"/>
                        </a:spcBef>
                        <a:spcAft>
                          <a:spcPct val="0"/>
                        </a:spcAft>
                        <a:buClrTx/>
                        <a:buSzTx/>
                        <a:buFontTx/>
                        <a:buNone/>
                        <a:tabLst/>
                      </a:pPr>
                      <a:r>
                        <a:rPr kumimoji="0" lang="es-MX" sz="2100" b="1" i="0" u="none" strike="noStrike" cap="none" normalizeH="0" baseline="0" smtClean="0">
                          <a:ln>
                            <a:noFill/>
                          </a:ln>
                          <a:solidFill>
                            <a:srgbClr val="000000"/>
                          </a:solidFill>
                          <a:effectLst/>
                          <a:latin typeface="Arial" pitchFamily="34" charset="0"/>
                          <a:cs typeface="Arial" pitchFamily="34" charset="0"/>
                          <a:sym typeface="Arial" pitchFamily="34" charset="0"/>
                        </a:rPr>
                        <a:t>B</a:t>
                      </a:r>
                    </a:p>
                  </a:txBody>
                  <a:tcPr marL="35719" marR="35719" marT="35719" marB="35719" anchor="ctr" horzOverflow="overflow">
                    <a:lnL cap="flat">
                      <a:noFill/>
                    </a:lnL>
                    <a:lnR cap="flat">
                      <a:noFill/>
                    </a:lnR>
                    <a:lnT w="12700" cap="flat" cmpd="sng" algn="ctr">
                      <a:solidFill>
                        <a:srgbClr val="000000"/>
                      </a:solidFill>
                      <a:prstDash val="solid"/>
                      <a:miter lim="0"/>
                      <a:headEnd type="none" w="med" len="med"/>
                      <a:tailEnd type="none" w="med" len="med"/>
                    </a:lnT>
                    <a:lnB w="12700" cap="flat" cmpd="sng" algn="ctr">
                      <a:solidFill>
                        <a:srgbClr val="000000"/>
                      </a:solidFill>
                      <a:prstDash val="solid"/>
                      <a:miter lim="0"/>
                      <a:headEnd type="none" w="med" len="med"/>
                      <a:tailEnd type="none" w="med" len="med"/>
                    </a:lnB>
                    <a:lnTlToBr>
                      <a:noFill/>
                    </a:lnTlToBr>
                    <a:lnBlToTr>
                      <a:noFill/>
                    </a:lnBlToTr>
                    <a:solidFill>
                      <a:srgbClr val="D4D3C1">
                        <a:alpha val="79999"/>
                      </a:srgbClr>
                    </a:solidFill>
                  </a:tcPr>
                </a:tc>
              </a:tr>
              <a:tr h="392906">
                <a:tc>
                  <a:txBody>
                    <a:bodyPr/>
                    <a:lstStyle/>
                    <a:p>
                      <a:pPr marL="693738" marR="0" lvl="0" indent="-636588" algn="just" defTabSz="0" rtl="0" eaLnBrk="1" fontAlgn="base" latinLnBrk="0" hangingPunct="0">
                        <a:lnSpc>
                          <a:spcPct val="100000"/>
                        </a:lnSpc>
                        <a:spcBef>
                          <a:spcPct val="0"/>
                        </a:spcBef>
                        <a:spcAft>
                          <a:spcPct val="0"/>
                        </a:spcAft>
                        <a:buClrTx/>
                        <a:buSzTx/>
                        <a:buFontTx/>
                        <a:buNone/>
                        <a:tabLst/>
                      </a:pPr>
                      <a:r>
                        <a:rPr kumimoji="0" lang="es-MX" sz="2100" b="1" i="0" u="none" strike="noStrike" cap="none" normalizeH="0" baseline="0" smtClean="0">
                          <a:ln>
                            <a:noFill/>
                          </a:ln>
                          <a:solidFill>
                            <a:srgbClr val="000000"/>
                          </a:solidFill>
                          <a:effectLst/>
                          <a:latin typeface="Arial" pitchFamily="34" charset="0"/>
                          <a:cs typeface="Arial" pitchFamily="34" charset="0"/>
                          <a:sym typeface="Arial" pitchFamily="34" charset="0"/>
                        </a:rPr>
                        <a:t>Inversión de capital</a:t>
                      </a:r>
                    </a:p>
                  </a:txBody>
                  <a:tcPr marL="35719" marR="35719" marT="35719" marB="35719" anchor="ctr" horzOverflow="overflow">
                    <a:lnL cap="flat">
                      <a:noFill/>
                    </a:lnL>
                    <a:lnR cap="flat">
                      <a:noFill/>
                    </a:lnR>
                    <a:lnT w="12700" cap="flat" cmpd="sng" algn="ctr">
                      <a:solidFill>
                        <a:srgbClr val="000000"/>
                      </a:solidFill>
                      <a:prstDash val="solid"/>
                      <a:miter lim="0"/>
                      <a:headEnd type="none" w="med" len="med"/>
                      <a:tailEnd type="none" w="med" len="med"/>
                    </a:lnT>
                    <a:lnB cap="flat">
                      <a:noFill/>
                    </a:lnB>
                    <a:lnTlToBr>
                      <a:noFill/>
                    </a:lnTlToBr>
                    <a:lnBlToTr>
                      <a:noFill/>
                    </a:lnBlToTr>
                    <a:solidFill>
                      <a:srgbClr val="D4D3C1">
                        <a:alpha val="79999"/>
                      </a:srgbClr>
                    </a:solidFill>
                  </a:tcPr>
                </a:tc>
                <a:tc>
                  <a:txBody>
                    <a:bodyPr/>
                    <a:lstStyle/>
                    <a:p>
                      <a:pPr marL="693738" marR="0" lvl="0" indent="-636588" algn="ctr" defTabSz="0" rtl="0" eaLnBrk="1" fontAlgn="base" latinLnBrk="0" hangingPunct="0">
                        <a:lnSpc>
                          <a:spcPct val="100000"/>
                        </a:lnSpc>
                        <a:spcBef>
                          <a:spcPct val="0"/>
                        </a:spcBef>
                        <a:spcAft>
                          <a:spcPct val="0"/>
                        </a:spcAft>
                        <a:buClrTx/>
                        <a:buSzTx/>
                        <a:buFontTx/>
                        <a:buNone/>
                        <a:tabLst/>
                      </a:pPr>
                      <a:r>
                        <a:rPr kumimoji="0" lang="es-MX" sz="2100" b="1" i="0" u="none" strike="noStrike" cap="none" normalizeH="0" baseline="0" smtClean="0">
                          <a:ln>
                            <a:noFill/>
                          </a:ln>
                          <a:solidFill>
                            <a:srgbClr val="000000"/>
                          </a:solidFill>
                          <a:effectLst/>
                          <a:latin typeface="Arial" pitchFamily="34" charset="0"/>
                          <a:cs typeface="Arial" pitchFamily="34" charset="0"/>
                          <a:sym typeface="Arial" pitchFamily="34" charset="0"/>
                        </a:rPr>
                        <a:t>$3,500</a:t>
                      </a:r>
                    </a:p>
                  </a:txBody>
                  <a:tcPr marL="35719" marR="35719" marT="35719" marB="35719" anchor="ctr" horzOverflow="overflow">
                    <a:lnL cap="flat">
                      <a:noFill/>
                    </a:lnL>
                    <a:lnR cap="flat">
                      <a:noFill/>
                    </a:lnR>
                    <a:lnT w="12700" cap="flat" cmpd="sng" algn="ctr">
                      <a:solidFill>
                        <a:srgbClr val="000000"/>
                      </a:solidFill>
                      <a:prstDash val="solid"/>
                      <a:miter lim="0"/>
                      <a:headEnd type="none" w="med" len="med"/>
                      <a:tailEnd type="none" w="med" len="med"/>
                    </a:lnT>
                    <a:lnB cap="flat">
                      <a:noFill/>
                    </a:lnB>
                    <a:lnTlToBr>
                      <a:noFill/>
                    </a:lnTlToBr>
                    <a:lnBlToTr>
                      <a:noFill/>
                    </a:lnBlToTr>
                    <a:solidFill>
                      <a:srgbClr val="D4D3C1">
                        <a:alpha val="79999"/>
                      </a:srgbClr>
                    </a:solidFill>
                  </a:tcPr>
                </a:tc>
                <a:tc>
                  <a:txBody>
                    <a:bodyPr/>
                    <a:lstStyle/>
                    <a:p>
                      <a:pPr marL="693738" marR="0" lvl="0" indent="-636588" algn="ctr" defTabSz="0" rtl="0" eaLnBrk="1" fontAlgn="base" latinLnBrk="0" hangingPunct="0">
                        <a:lnSpc>
                          <a:spcPct val="100000"/>
                        </a:lnSpc>
                        <a:spcBef>
                          <a:spcPct val="0"/>
                        </a:spcBef>
                        <a:spcAft>
                          <a:spcPct val="0"/>
                        </a:spcAft>
                        <a:buClrTx/>
                        <a:buSzTx/>
                        <a:buFontTx/>
                        <a:buNone/>
                        <a:tabLst/>
                      </a:pPr>
                      <a:r>
                        <a:rPr kumimoji="0" lang="es-MX" sz="2100" b="1" i="0" u="none" strike="noStrike" cap="none" normalizeH="0" baseline="0" smtClean="0">
                          <a:ln>
                            <a:noFill/>
                          </a:ln>
                          <a:solidFill>
                            <a:srgbClr val="000000"/>
                          </a:solidFill>
                          <a:effectLst/>
                          <a:latin typeface="Arial" pitchFamily="34" charset="0"/>
                          <a:cs typeface="Arial" pitchFamily="34" charset="0"/>
                          <a:sym typeface="Arial" pitchFamily="34" charset="0"/>
                        </a:rPr>
                        <a:t>$5,000</a:t>
                      </a:r>
                    </a:p>
                  </a:txBody>
                  <a:tcPr marL="35719" marR="35719" marT="35719" marB="35719" anchor="ctr" horzOverflow="overflow">
                    <a:lnL cap="flat">
                      <a:noFill/>
                    </a:lnL>
                    <a:lnR cap="flat">
                      <a:noFill/>
                    </a:lnR>
                    <a:lnT w="12700" cap="flat" cmpd="sng" algn="ctr">
                      <a:solidFill>
                        <a:srgbClr val="000000"/>
                      </a:solidFill>
                      <a:prstDash val="solid"/>
                      <a:miter lim="0"/>
                      <a:headEnd type="none" w="med" len="med"/>
                      <a:tailEnd type="none" w="med" len="med"/>
                    </a:lnT>
                    <a:lnB cap="flat">
                      <a:noFill/>
                    </a:lnB>
                    <a:lnTlToBr>
                      <a:noFill/>
                    </a:lnTlToBr>
                    <a:lnBlToTr>
                      <a:noFill/>
                    </a:lnBlToTr>
                    <a:solidFill>
                      <a:srgbClr val="D4D3C1">
                        <a:alpha val="79999"/>
                      </a:srgbClr>
                    </a:solidFill>
                  </a:tcPr>
                </a:tc>
              </a:tr>
              <a:tr h="392906">
                <a:tc>
                  <a:txBody>
                    <a:bodyPr/>
                    <a:lstStyle/>
                    <a:p>
                      <a:pPr marL="693738" marR="0" lvl="0" indent="-636588" algn="just" defTabSz="0" rtl="0" eaLnBrk="1" fontAlgn="base" latinLnBrk="0" hangingPunct="0">
                        <a:lnSpc>
                          <a:spcPct val="100000"/>
                        </a:lnSpc>
                        <a:spcBef>
                          <a:spcPct val="0"/>
                        </a:spcBef>
                        <a:spcAft>
                          <a:spcPct val="0"/>
                        </a:spcAft>
                        <a:buClrTx/>
                        <a:buSzTx/>
                        <a:buFontTx/>
                        <a:buNone/>
                        <a:tabLst/>
                      </a:pPr>
                      <a:r>
                        <a:rPr kumimoji="0" lang="es-MX" sz="2100" b="1" i="0" u="none" strike="noStrike" cap="none" normalizeH="0" baseline="0" smtClean="0">
                          <a:ln>
                            <a:noFill/>
                          </a:ln>
                          <a:solidFill>
                            <a:srgbClr val="000000"/>
                          </a:solidFill>
                          <a:effectLst/>
                          <a:latin typeface="Arial" pitchFamily="34" charset="0"/>
                          <a:cs typeface="Arial" pitchFamily="34" charset="0"/>
                          <a:sym typeface="Arial" pitchFamily="34" charset="0"/>
                        </a:rPr>
                        <a:t>Flujo de efectivo anual (Ingreso neto)</a:t>
                      </a:r>
                    </a:p>
                  </a:txBody>
                  <a:tcPr marL="35719" marR="35719" marT="35719" marB="35719" anchor="ctr" horzOverflow="overflow">
                    <a:lnL cap="flat">
                      <a:noFill/>
                    </a:lnL>
                    <a:lnR cap="flat">
                      <a:noFill/>
                    </a:lnR>
                    <a:lnT cap="flat">
                      <a:noFill/>
                    </a:lnT>
                    <a:lnB cap="flat">
                      <a:noFill/>
                    </a:lnB>
                    <a:lnTlToBr>
                      <a:noFill/>
                    </a:lnTlToBr>
                    <a:lnBlToTr>
                      <a:noFill/>
                    </a:lnBlToTr>
                    <a:solidFill>
                      <a:srgbClr val="D4D3C1">
                        <a:alpha val="79999"/>
                      </a:srgbClr>
                    </a:solidFill>
                  </a:tcPr>
                </a:tc>
                <a:tc>
                  <a:txBody>
                    <a:bodyPr/>
                    <a:lstStyle/>
                    <a:p>
                      <a:pPr marL="693738" marR="0" lvl="0" indent="-636588" algn="ctr" defTabSz="0" rtl="0" eaLnBrk="1" fontAlgn="base" latinLnBrk="0" hangingPunct="0">
                        <a:lnSpc>
                          <a:spcPct val="100000"/>
                        </a:lnSpc>
                        <a:spcBef>
                          <a:spcPct val="0"/>
                        </a:spcBef>
                        <a:spcAft>
                          <a:spcPct val="0"/>
                        </a:spcAft>
                        <a:buClrTx/>
                        <a:buSzTx/>
                        <a:buFontTx/>
                        <a:buNone/>
                        <a:tabLst/>
                      </a:pPr>
                      <a:r>
                        <a:rPr kumimoji="0" lang="es-MX" sz="2100" b="1" i="0" u="none" strike="noStrike" cap="none" normalizeH="0" baseline="0" smtClean="0">
                          <a:ln>
                            <a:noFill/>
                          </a:ln>
                          <a:solidFill>
                            <a:srgbClr val="000000"/>
                          </a:solidFill>
                          <a:effectLst/>
                          <a:latin typeface="Arial" pitchFamily="34" charset="0"/>
                          <a:cs typeface="Arial" pitchFamily="34" charset="0"/>
                          <a:sym typeface="Arial" pitchFamily="34" charset="0"/>
                        </a:rPr>
                        <a:t>1,455</a:t>
                      </a:r>
                    </a:p>
                  </a:txBody>
                  <a:tcPr marL="35719" marR="35719" marT="35719" marB="35719" anchor="ctr" horzOverflow="overflow">
                    <a:lnL cap="flat">
                      <a:noFill/>
                    </a:lnL>
                    <a:lnR cap="flat">
                      <a:noFill/>
                    </a:lnR>
                    <a:lnT cap="flat">
                      <a:noFill/>
                    </a:lnT>
                    <a:lnB cap="flat">
                      <a:noFill/>
                    </a:lnB>
                    <a:lnTlToBr>
                      <a:noFill/>
                    </a:lnTlToBr>
                    <a:lnBlToTr>
                      <a:noFill/>
                    </a:lnBlToTr>
                    <a:solidFill>
                      <a:srgbClr val="D4D3C1">
                        <a:alpha val="79999"/>
                      </a:srgbClr>
                    </a:solidFill>
                  </a:tcPr>
                </a:tc>
                <a:tc>
                  <a:txBody>
                    <a:bodyPr/>
                    <a:lstStyle/>
                    <a:p>
                      <a:pPr marL="693738" marR="0" lvl="0" indent="-636588" algn="ctr" defTabSz="0" rtl="0" eaLnBrk="1" fontAlgn="base" latinLnBrk="0" hangingPunct="0">
                        <a:lnSpc>
                          <a:spcPct val="100000"/>
                        </a:lnSpc>
                        <a:spcBef>
                          <a:spcPct val="0"/>
                        </a:spcBef>
                        <a:spcAft>
                          <a:spcPct val="0"/>
                        </a:spcAft>
                        <a:buClrTx/>
                        <a:buSzTx/>
                        <a:buFontTx/>
                        <a:buNone/>
                        <a:tabLst/>
                      </a:pPr>
                      <a:r>
                        <a:rPr kumimoji="0" lang="es-MX" sz="2100" b="1" i="0" u="none" strike="noStrike" cap="none" normalizeH="0" baseline="0" smtClean="0">
                          <a:ln>
                            <a:noFill/>
                          </a:ln>
                          <a:solidFill>
                            <a:srgbClr val="000000"/>
                          </a:solidFill>
                          <a:effectLst/>
                          <a:latin typeface="Arial" pitchFamily="34" charset="0"/>
                          <a:cs typeface="Arial" pitchFamily="34" charset="0"/>
                          <a:sym typeface="Arial" pitchFamily="34" charset="0"/>
                        </a:rPr>
                        <a:t>1,780</a:t>
                      </a:r>
                    </a:p>
                  </a:txBody>
                  <a:tcPr marL="35719" marR="35719" marT="35719" marB="35719" anchor="ctr" horzOverflow="overflow">
                    <a:lnL cap="flat">
                      <a:noFill/>
                    </a:lnL>
                    <a:lnR cap="flat">
                      <a:noFill/>
                    </a:lnR>
                    <a:lnT cap="flat">
                      <a:noFill/>
                    </a:lnT>
                    <a:lnB cap="flat">
                      <a:noFill/>
                    </a:lnB>
                    <a:lnTlToBr>
                      <a:noFill/>
                    </a:lnTlToBr>
                    <a:lnBlToTr>
                      <a:noFill/>
                    </a:lnBlToTr>
                    <a:solidFill>
                      <a:srgbClr val="D4D3C1">
                        <a:alpha val="79999"/>
                      </a:srgbClr>
                    </a:solidFill>
                  </a:tcPr>
                </a:tc>
              </a:tr>
              <a:tr h="392906">
                <a:tc>
                  <a:txBody>
                    <a:bodyPr/>
                    <a:lstStyle/>
                    <a:p>
                      <a:pPr marL="693738" marR="0" lvl="0" indent="-636588" algn="just" defTabSz="0" rtl="0" eaLnBrk="1" fontAlgn="base" latinLnBrk="0" hangingPunct="0">
                        <a:lnSpc>
                          <a:spcPct val="100000"/>
                        </a:lnSpc>
                        <a:spcBef>
                          <a:spcPct val="0"/>
                        </a:spcBef>
                        <a:spcAft>
                          <a:spcPct val="0"/>
                        </a:spcAft>
                        <a:buClrTx/>
                        <a:buSzTx/>
                        <a:buFontTx/>
                        <a:buNone/>
                        <a:tabLst/>
                      </a:pPr>
                      <a:r>
                        <a:rPr kumimoji="0" lang="es-MX" sz="2100" b="1" i="0" u="none" strike="noStrike" cap="none" normalizeH="0" baseline="0" smtClean="0">
                          <a:ln>
                            <a:noFill/>
                          </a:ln>
                          <a:solidFill>
                            <a:srgbClr val="000000"/>
                          </a:solidFill>
                          <a:effectLst/>
                          <a:latin typeface="Arial" pitchFamily="34" charset="0"/>
                          <a:cs typeface="Arial" pitchFamily="34" charset="0"/>
                          <a:sym typeface="Arial" pitchFamily="34" charset="0"/>
                        </a:rPr>
                        <a:t>Vida útil (años)</a:t>
                      </a:r>
                    </a:p>
                  </a:txBody>
                  <a:tcPr marL="35719" marR="35719" marT="35719" marB="35719" anchor="ctr" horzOverflow="overflow">
                    <a:lnL cap="flat">
                      <a:noFill/>
                    </a:lnL>
                    <a:lnR cap="flat">
                      <a:noFill/>
                    </a:lnR>
                    <a:lnT cap="flat">
                      <a:noFill/>
                    </a:lnT>
                    <a:lnB cap="flat">
                      <a:noFill/>
                    </a:lnB>
                    <a:lnTlToBr>
                      <a:noFill/>
                    </a:lnTlToBr>
                    <a:lnBlToTr>
                      <a:noFill/>
                    </a:lnBlToTr>
                    <a:solidFill>
                      <a:srgbClr val="D4D3C1">
                        <a:alpha val="79999"/>
                      </a:srgbClr>
                    </a:solidFill>
                  </a:tcPr>
                </a:tc>
                <a:tc>
                  <a:txBody>
                    <a:bodyPr/>
                    <a:lstStyle/>
                    <a:p>
                      <a:pPr marL="693738" marR="0" lvl="0" indent="-636588" algn="ctr" defTabSz="0" rtl="0" eaLnBrk="1" fontAlgn="base" latinLnBrk="0" hangingPunct="0">
                        <a:lnSpc>
                          <a:spcPct val="100000"/>
                        </a:lnSpc>
                        <a:spcBef>
                          <a:spcPct val="0"/>
                        </a:spcBef>
                        <a:spcAft>
                          <a:spcPct val="0"/>
                        </a:spcAft>
                        <a:buClrTx/>
                        <a:buSzTx/>
                        <a:buFontTx/>
                        <a:buNone/>
                        <a:tabLst/>
                      </a:pPr>
                      <a:r>
                        <a:rPr kumimoji="0" lang="es-MX" sz="2100" b="1" i="0" u="none" strike="noStrike" cap="none" normalizeH="0" baseline="0" smtClean="0">
                          <a:ln>
                            <a:noFill/>
                          </a:ln>
                          <a:solidFill>
                            <a:srgbClr val="000000"/>
                          </a:solidFill>
                          <a:effectLst/>
                          <a:latin typeface="Arial" pitchFamily="34" charset="0"/>
                          <a:cs typeface="Arial" pitchFamily="34" charset="0"/>
                          <a:sym typeface="Arial" pitchFamily="34" charset="0"/>
                        </a:rPr>
                        <a:t>4</a:t>
                      </a:r>
                    </a:p>
                  </a:txBody>
                  <a:tcPr marL="35719" marR="35719" marT="35719" marB="35719" anchor="ctr" horzOverflow="overflow">
                    <a:lnL cap="flat">
                      <a:noFill/>
                    </a:lnL>
                    <a:lnR cap="flat">
                      <a:noFill/>
                    </a:lnR>
                    <a:lnT cap="flat">
                      <a:noFill/>
                    </a:lnT>
                    <a:lnB cap="flat">
                      <a:noFill/>
                    </a:lnB>
                    <a:lnTlToBr>
                      <a:noFill/>
                    </a:lnTlToBr>
                    <a:lnBlToTr>
                      <a:noFill/>
                    </a:lnBlToTr>
                    <a:solidFill>
                      <a:srgbClr val="D4D3C1">
                        <a:alpha val="79999"/>
                      </a:srgbClr>
                    </a:solidFill>
                  </a:tcPr>
                </a:tc>
                <a:tc>
                  <a:txBody>
                    <a:bodyPr/>
                    <a:lstStyle/>
                    <a:p>
                      <a:pPr marL="693738" marR="0" lvl="0" indent="-636588" algn="ctr" defTabSz="0" rtl="0" eaLnBrk="1" fontAlgn="base" latinLnBrk="0" hangingPunct="0">
                        <a:lnSpc>
                          <a:spcPct val="100000"/>
                        </a:lnSpc>
                        <a:spcBef>
                          <a:spcPct val="0"/>
                        </a:spcBef>
                        <a:spcAft>
                          <a:spcPct val="0"/>
                        </a:spcAft>
                        <a:buClrTx/>
                        <a:buSzTx/>
                        <a:buFontTx/>
                        <a:buNone/>
                        <a:tabLst/>
                      </a:pPr>
                      <a:r>
                        <a:rPr kumimoji="0" lang="es-MX" sz="2100" b="1" i="0" u="none" strike="noStrike" cap="none" normalizeH="0" baseline="0" smtClean="0">
                          <a:ln>
                            <a:noFill/>
                          </a:ln>
                          <a:solidFill>
                            <a:srgbClr val="000000"/>
                          </a:solidFill>
                          <a:effectLst/>
                          <a:latin typeface="Arial" pitchFamily="34" charset="0"/>
                          <a:cs typeface="Arial" pitchFamily="34" charset="0"/>
                          <a:sym typeface="Arial" pitchFamily="34" charset="0"/>
                        </a:rPr>
                        <a:t>6</a:t>
                      </a:r>
                    </a:p>
                  </a:txBody>
                  <a:tcPr marL="35719" marR="35719" marT="35719" marB="35719" anchor="ctr" horzOverflow="overflow">
                    <a:lnL cap="flat">
                      <a:noFill/>
                    </a:lnL>
                    <a:lnR cap="flat">
                      <a:noFill/>
                    </a:lnR>
                    <a:lnT cap="flat">
                      <a:noFill/>
                    </a:lnT>
                    <a:lnB cap="flat">
                      <a:noFill/>
                    </a:lnB>
                    <a:lnTlToBr>
                      <a:noFill/>
                    </a:lnTlToBr>
                    <a:lnBlToTr>
                      <a:noFill/>
                    </a:lnBlToTr>
                    <a:solidFill>
                      <a:srgbClr val="D4D3C1">
                        <a:alpha val="79999"/>
                      </a:srgbClr>
                    </a:solidFill>
                  </a:tcPr>
                </a:tc>
              </a:tr>
              <a:tr h="392906">
                <a:tc>
                  <a:txBody>
                    <a:bodyPr/>
                    <a:lstStyle/>
                    <a:p>
                      <a:pPr marL="693738" marR="0" lvl="0" indent="-636588" algn="just" defTabSz="0" rtl="0" eaLnBrk="1" fontAlgn="base" latinLnBrk="0" hangingPunct="0">
                        <a:lnSpc>
                          <a:spcPct val="100000"/>
                        </a:lnSpc>
                        <a:spcBef>
                          <a:spcPct val="0"/>
                        </a:spcBef>
                        <a:spcAft>
                          <a:spcPct val="0"/>
                        </a:spcAft>
                        <a:buClrTx/>
                        <a:buSzTx/>
                        <a:buFontTx/>
                        <a:buNone/>
                        <a:tabLst/>
                      </a:pPr>
                      <a:r>
                        <a:rPr kumimoji="0" lang="es-MX" sz="2100" b="1" i="0" u="none" strike="noStrike" cap="none" normalizeH="0" baseline="0" smtClean="0">
                          <a:ln>
                            <a:noFill/>
                          </a:ln>
                          <a:solidFill>
                            <a:srgbClr val="000000"/>
                          </a:solidFill>
                          <a:effectLst/>
                          <a:latin typeface="Arial" pitchFamily="34" charset="0"/>
                          <a:cs typeface="Arial" pitchFamily="34" charset="0"/>
                          <a:sym typeface="Arial" pitchFamily="34" charset="0"/>
                        </a:rPr>
                        <a:t>Valor del mercado al final de la vida útil</a:t>
                      </a:r>
                    </a:p>
                  </a:txBody>
                  <a:tcPr marL="35719" marR="35719" marT="35719" marB="35719" anchor="ctr" horzOverflow="overflow">
                    <a:lnL cap="flat">
                      <a:noFill/>
                    </a:lnL>
                    <a:lnR cap="flat">
                      <a:noFill/>
                    </a:lnR>
                    <a:lnT cap="flat">
                      <a:noFill/>
                    </a:lnT>
                    <a:lnB w="12700" cap="flat" cmpd="sng" algn="ctr">
                      <a:solidFill>
                        <a:srgbClr val="000000"/>
                      </a:solidFill>
                      <a:prstDash val="solid"/>
                      <a:miter lim="0"/>
                      <a:headEnd type="none" w="med" len="med"/>
                      <a:tailEnd type="none" w="med" len="med"/>
                    </a:lnB>
                    <a:lnTlToBr>
                      <a:noFill/>
                    </a:lnTlToBr>
                    <a:lnBlToTr>
                      <a:noFill/>
                    </a:lnBlToTr>
                    <a:solidFill>
                      <a:srgbClr val="D4D3C1">
                        <a:alpha val="79999"/>
                      </a:srgbClr>
                    </a:solidFill>
                  </a:tcPr>
                </a:tc>
                <a:tc>
                  <a:txBody>
                    <a:bodyPr/>
                    <a:lstStyle/>
                    <a:p>
                      <a:pPr marL="693738" marR="0" lvl="0" indent="-636588" algn="ctr" defTabSz="0" rtl="0" eaLnBrk="1" fontAlgn="base" latinLnBrk="0" hangingPunct="0">
                        <a:lnSpc>
                          <a:spcPct val="100000"/>
                        </a:lnSpc>
                        <a:spcBef>
                          <a:spcPct val="0"/>
                        </a:spcBef>
                        <a:spcAft>
                          <a:spcPct val="0"/>
                        </a:spcAft>
                        <a:buClrTx/>
                        <a:buSzTx/>
                        <a:buFontTx/>
                        <a:buNone/>
                        <a:tabLst/>
                      </a:pPr>
                      <a:r>
                        <a:rPr kumimoji="0" lang="es-MX" sz="2100" b="1" i="0" u="none" strike="noStrike" cap="none" normalizeH="0" baseline="0" smtClean="0">
                          <a:ln>
                            <a:noFill/>
                          </a:ln>
                          <a:solidFill>
                            <a:srgbClr val="000000"/>
                          </a:solidFill>
                          <a:effectLst/>
                          <a:latin typeface="Arial" pitchFamily="34" charset="0"/>
                          <a:cs typeface="Arial" pitchFamily="34" charset="0"/>
                          <a:sym typeface="Arial" pitchFamily="34" charset="0"/>
                        </a:rPr>
                        <a:t>0</a:t>
                      </a:r>
                    </a:p>
                  </a:txBody>
                  <a:tcPr marL="35719" marR="35719" marT="35719" marB="35719" anchor="ctr" horzOverflow="overflow">
                    <a:lnL cap="flat">
                      <a:noFill/>
                    </a:lnL>
                    <a:lnR cap="flat">
                      <a:noFill/>
                    </a:lnR>
                    <a:lnT cap="flat">
                      <a:noFill/>
                    </a:lnT>
                    <a:lnB w="12700" cap="flat" cmpd="sng" algn="ctr">
                      <a:solidFill>
                        <a:srgbClr val="000000"/>
                      </a:solidFill>
                      <a:prstDash val="solid"/>
                      <a:miter lim="0"/>
                      <a:headEnd type="none" w="med" len="med"/>
                      <a:tailEnd type="none" w="med" len="med"/>
                    </a:lnB>
                    <a:lnTlToBr>
                      <a:noFill/>
                    </a:lnTlToBr>
                    <a:lnBlToTr>
                      <a:noFill/>
                    </a:lnBlToTr>
                    <a:solidFill>
                      <a:srgbClr val="D4D3C1">
                        <a:alpha val="79999"/>
                      </a:srgbClr>
                    </a:solidFill>
                  </a:tcPr>
                </a:tc>
                <a:tc>
                  <a:txBody>
                    <a:bodyPr/>
                    <a:lstStyle/>
                    <a:p>
                      <a:pPr marL="693738" marR="0" lvl="0" indent="-636588" algn="ctr" defTabSz="0" rtl="0" eaLnBrk="1" fontAlgn="base" latinLnBrk="0" hangingPunct="0">
                        <a:lnSpc>
                          <a:spcPct val="100000"/>
                        </a:lnSpc>
                        <a:spcBef>
                          <a:spcPct val="0"/>
                        </a:spcBef>
                        <a:spcAft>
                          <a:spcPct val="0"/>
                        </a:spcAft>
                        <a:buClrTx/>
                        <a:buSzTx/>
                        <a:buFontTx/>
                        <a:buNone/>
                        <a:tabLst/>
                      </a:pPr>
                      <a:r>
                        <a:rPr kumimoji="0" lang="es-MX" sz="2100" b="1" i="0" u="none" strike="noStrike" cap="none" normalizeH="0" baseline="0" smtClean="0">
                          <a:ln>
                            <a:noFill/>
                          </a:ln>
                          <a:solidFill>
                            <a:srgbClr val="000000"/>
                          </a:solidFill>
                          <a:effectLst/>
                          <a:latin typeface="Arial" pitchFamily="34" charset="0"/>
                          <a:cs typeface="Arial" pitchFamily="34" charset="0"/>
                          <a:sym typeface="Arial" pitchFamily="34" charset="0"/>
                        </a:rPr>
                        <a:t>0</a:t>
                      </a:r>
                      <a:endParaRPr kumimoji="0" lang="es-MX" sz="2100" b="0" i="0" u="none" strike="noStrike" cap="none" normalizeH="0" baseline="0" smtClean="0">
                        <a:ln>
                          <a:noFill/>
                        </a:ln>
                        <a:solidFill>
                          <a:srgbClr val="876552"/>
                        </a:solidFill>
                        <a:effectLst/>
                        <a:latin typeface="Georgia" pitchFamily="18" charset="0"/>
                        <a:ea typeface="Georgia" pitchFamily="18" charset="0"/>
                        <a:cs typeface="Georgia" pitchFamily="18" charset="0"/>
                        <a:sym typeface="Georgia" pitchFamily="18" charset="0"/>
                      </a:endParaRPr>
                    </a:p>
                  </a:txBody>
                  <a:tcPr marL="35719" marR="35719" marT="35719" marB="35719" anchor="ctr" horzOverflow="overflow">
                    <a:lnL cap="flat">
                      <a:noFill/>
                    </a:lnL>
                    <a:lnR cap="flat">
                      <a:noFill/>
                    </a:lnR>
                    <a:lnT cap="flat">
                      <a:noFill/>
                    </a:lnT>
                    <a:lnB w="12700" cap="flat" cmpd="sng" algn="ctr">
                      <a:solidFill>
                        <a:srgbClr val="000000"/>
                      </a:solidFill>
                      <a:prstDash val="solid"/>
                      <a:miter lim="0"/>
                      <a:headEnd type="none" w="med" len="med"/>
                      <a:tailEnd type="none" w="med" len="med"/>
                    </a:lnB>
                    <a:lnTlToBr>
                      <a:noFill/>
                    </a:lnTlToBr>
                    <a:lnBlToTr>
                      <a:noFill/>
                    </a:lnBlToTr>
                    <a:solidFill>
                      <a:srgbClr val="D4D3C1">
                        <a:alpha val="79999"/>
                      </a:srgbClr>
                    </a:solidFill>
                  </a:tcPr>
                </a:tc>
              </a:tr>
            </a:tbl>
          </a:graphicData>
        </a:graphic>
      </p:graphicFrame>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AutoShape 1"/>
          <p:cNvSpPr>
            <a:spLocks/>
          </p:cNvSpPr>
          <p:nvPr/>
        </p:nvSpPr>
        <p:spPr bwMode="auto">
          <a:xfrm>
            <a:off x="2235" y="2235"/>
            <a:ext cx="819299" cy="819299"/>
          </a:xfrm>
          <a:custGeom>
            <a:avLst/>
            <a:gdLst>
              <a:gd name="T0" fmla="*/ 10800 w 21600"/>
              <a:gd name="T1" fmla="*/ 10798 h 21596"/>
              <a:gd name="T2" fmla="*/ 10800 w 21600"/>
              <a:gd name="T3" fmla="*/ 10798 h 21596"/>
              <a:gd name="T4" fmla="*/ 10800 w 21600"/>
              <a:gd name="T5" fmla="*/ 10798 h 21596"/>
              <a:gd name="T6" fmla="*/ 10800 w 21600"/>
              <a:gd name="T7" fmla="*/ 10798 h 21596"/>
            </a:gdLst>
            <a:ahLst/>
            <a:cxnLst>
              <a:cxn ang="0">
                <a:pos x="T0" y="T1"/>
              </a:cxn>
              <a:cxn ang="0">
                <a:pos x="T2" y="T3"/>
              </a:cxn>
              <a:cxn ang="0">
                <a:pos x="T4" y="T5"/>
              </a:cxn>
              <a:cxn ang="0">
                <a:pos x="T6" y="T7"/>
              </a:cxn>
            </a:cxnLst>
            <a:rect l="0" t="0" r="r" b="b"/>
            <a:pathLst>
              <a:path w="21600" h="21596">
                <a:moveTo>
                  <a:pt x="21600" y="0"/>
                </a:moveTo>
                <a:cubicBezTo>
                  <a:pt x="21600" y="5730"/>
                  <a:pt x="19323" y="11225"/>
                  <a:pt x="15272" y="15275"/>
                </a:cubicBezTo>
                <a:cubicBezTo>
                  <a:pt x="11221" y="19326"/>
                  <a:pt x="5727" y="21600"/>
                  <a:pt x="0" y="21596"/>
                </a:cubicBezTo>
                <a:cubicBezTo>
                  <a:pt x="4" y="14397"/>
                  <a:pt x="8" y="7198"/>
                  <a:pt x="13" y="0"/>
                </a:cubicBezTo>
                <a:lnTo>
                  <a:pt x="21600" y="0"/>
                </a:lnTo>
                <a:close/>
              </a:path>
            </a:pathLst>
          </a:custGeom>
          <a:solidFill>
            <a:srgbClr val="FEFAF4">
              <a:alpha val="32941"/>
            </a:srgbClr>
          </a:solidFill>
          <a:ln w="4515" cap="rnd" cmpd="sng">
            <a:solidFill>
              <a:srgbClr val="D2C39E"/>
            </a:solidFill>
            <a:prstDash val="solid"/>
            <a:round/>
            <a:headEnd/>
            <a:tailEnd/>
          </a:ln>
          <a:effectLst/>
        </p:spPr>
        <p:txBody>
          <a:bodyPr lIns="0" tIns="0" rIns="0" bIns="0" anchor="ctr"/>
          <a:lstStyle/>
          <a:p>
            <a:endParaRPr lang="es-MX"/>
          </a:p>
        </p:txBody>
      </p:sp>
      <p:sp>
        <p:nvSpPr>
          <p:cNvPr id="6146" name="AutoShape 2"/>
          <p:cNvSpPr>
            <a:spLocks/>
          </p:cNvSpPr>
          <p:nvPr/>
        </p:nvSpPr>
        <p:spPr bwMode="auto">
          <a:xfrm>
            <a:off x="167433" y="20092"/>
            <a:ext cx="1703338" cy="17033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5" y="0"/>
                  <a:pt x="0" y="4835"/>
                  <a:pt x="0" y="10799"/>
                </a:cubicBezTo>
                <a:lnTo>
                  <a:pt x="0" y="10800"/>
                </a:lnTo>
                <a:cubicBezTo>
                  <a:pt x="0" y="16764"/>
                  <a:pt x="4835" y="21600"/>
                  <a:pt x="10799" y="21600"/>
                </a:cubicBezTo>
                <a:cubicBezTo>
                  <a:pt x="10799" y="21600"/>
                  <a:pt x="10799" y="21600"/>
                  <a:pt x="10800" y="21600"/>
                </a:cubicBezTo>
                <a:cubicBezTo>
                  <a:pt x="16764" y="21600"/>
                  <a:pt x="21600" y="16764"/>
                  <a:pt x="21600" y="10800"/>
                </a:cubicBezTo>
                <a:cubicBezTo>
                  <a:pt x="21600" y="4835"/>
                  <a:pt x="16764" y="0"/>
                  <a:pt x="10800" y="0"/>
                </a:cubicBezTo>
                <a:close/>
              </a:path>
            </a:pathLst>
          </a:custGeom>
          <a:solidFill>
            <a:srgbClr val="000000">
              <a:alpha val="0"/>
            </a:srgbClr>
          </a:solidFill>
          <a:ln w="38833" cap="rnd" cmpd="sng">
            <a:solidFill>
              <a:srgbClr val="FFF6DB"/>
            </a:solidFill>
            <a:prstDash val="solid"/>
            <a:round/>
            <a:headEnd/>
            <a:tailEnd/>
          </a:ln>
          <a:effectLst>
            <a:outerShdw dist="25400" dir="5400000" algn="ctr" rotWithShape="0">
              <a:srgbClr val="AFA58D">
                <a:alpha val="84999"/>
              </a:srgbClr>
            </a:outerShdw>
          </a:effectLst>
        </p:spPr>
        <p:txBody>
          <a:bodyPr lIns="0" tIns="0" rIns="0" bIns="0" anchor="ctr"/>
          <a:lstStyle/>
          <a:p>
            <a:endParaRPr lang="es-MX"/>
          </a:p>
        </p:txBody>
      </p:sp>
      <p:pic>
        <p:nvPicPr>
          <p:cNvPr id="6147" name="Picture 3" descr="image.png"/>
          <p:cNvPicPr>
            <a:picLocks noChangeAspect="1"/>
          </p:cNvPicPr>
          <p:nvPr/>
        </p:nvPicPr>
        <p:blipFill>
          <a:blip r:embed="rId3" cstate="print"/>
          <a:srcRect/>
          <a:stretch>
            <a:fillRect/>
          </a:stretch>
        </p:blipFill>
        <p:spPr bwMode="auto">
          <a:xfrm>
            <a:off x="170781" y="1042541"/>
            <a:ext cx="1157510" cy="1150814"/>
          </a:xfrm>
          <a:prstGeom prst="rect">
            <a:avLst/>
          </a:prstGeom>
          <a:noFill/>
          <a:ln w="12700" cap="flat" cmpd="sng">
            <a:noFill/>
            <a:prstDash val="solid"/>
            <a:miter lim="0"/>
            <a:headEnd type="none" w="med" len="med"/>
            <a:tailEnd type="none" w="med" len="med"/>
          </a:ln>
          <a:effectLst/>
        </p:spPr>
      </p:pic>
      <p:sp>
        <p:nvSpPr>
          <p:cNvPr id="6148" name="Rectangle 4"/>
          <p:cNvSpPr>
            <a:spLocks/>
          </p:cNvSpPr>
          <p:nvPr/>
        </p:nvSpPr>
        <p:spPr bwMode="auto">
          <a:xfrm>
            <a:off x="1012404" y="0"/>
            <a:ext cx="8131596" cy="6858000"/>
          </a:xfrm>
          <a:prstGeom prst="rect">
            <a:avLst/>
          </a:prstGeom>
          <a:solidFill>
            <a:srgbClr val="FFFFFF"/>
          </a:solidFill>
          <a:ln w="25400" cap="rnd" cmpd="sng">
            <a:noFill/>
            <a:prstDash val="solid"/>
            <a:round/>
            <a:headEnd/>
            <a:tailEnd/>
          </a:ln>
          <a:effectLst/>
        </p:spPr>
        <p:txBody>
          <a:bodyPr lIns="50793" tIns="50793" rIns="50793" bIns="50793" anchor="ctr"/>
          <a:lstStyle/>
          <a:p>
            <a:endParaRPr lang="es-MX"/>
          </a:p>
        </p:txBody>
      </p:sp>
      <p:sp>
        <p:nvSpPr>
          <p:cNvPr id="6149" name="Rectangle 5"/>
          <p:cNvSpPr>
            <a:spLocks/>
          </p:cNvSpPr>
          <p:nvPr/>
        </p:nvSpPr>
        <p:spPr bwMode="auto">
          <a:xfrm>
            <a:off x="1013521" y="0"/>
            <a:ext cx="73670" cy="6858000"/>
          </a:xfrm>
          <a:prstGeom prst="rect">
            <a:avLst/>
          </a:prstGeom>
          <a:solidFill>
            <a:srgbClr val="FFFFFF"/>
          </a:solidFill>
          <a:ln w="25400" cap="rnd" cmpd="sng">
            <a:noFill/>
            <a:prstDash val="solid"/>
            <a:round/>
            <a:headEnd/>
            <a:tailEnd/>
          </a:ln>
          <a:effectLst>
            <a:outerShdw dist="38000" dir="10800000" algn="ctr" rotWithShape="0">
              <a:srgbClr val="706B5F">
                <a:alpha val="25000"/>
              </a:srgbClr>
            </a:outerShdw>
          </a:effectLst>
        </p:spPr>
        <p:txBody>
          <a:bodyPr lIns="50793" tIns="50793" rIns="50793" bIns="50793" anchor="ctr"/>
          <a:lstStyle/>
          <a:p>
            <a:endParaRPr lang="es-MX"/>
          </a:p>
        </p:txBody>
      </p:sp>
      <p:pic>
        <p:nvPicPr>
          <p:cNvPr id="6150" name="Picture 6" descr="image.png"/>
          <p:cNvPicPr>
            <a:picLocks noChangeAspect="1"/>
          </p:cNvPicPr>
          <p:nvPr/>
        </p:nvPicPr>
        <p:blipFill>
          <a:blip r:embed="rId4" cstate="print"/>
          <a:srcRect/>
          <a:stretch>
            <a:fillRect/>
          </a:stretch>
        </p:blipFill>
        <p:spPr bwMode="auto">
          <a:xfrm>
            <a:off x="919758" y="1414241"/>
            <a:ext cx="219894" cy="212080"/>
          </a:xfrm>
          <a:prstGeom prst="rect">
            <a:avLst/>
          </a:prstGeom>
          <a:noFill/>
          <a:ln w="12700" cap="flat" cmpd="sng">
            <a:noFill/>
            <a:prstDash val="solid"/>
            <a:miter lim="0"/>
            <a:headEnd type="none" w="med" len="med"/>
            <a:tailEnd type="none" w="med" len="med"/>
          </a:ln>
          <a:effectLst/>
        </p:spPr>
      </p:pic>
      <p:sp>
        <p:nvSpPr>
          <p:cNvPr id="6151" name="AutoShape 7"/>
          <p:cNvSpPr>
            <a:spLocks/>
          </p:cNvSpPr>
          <p:nvPr/>
        </p:nvSpPr>
        <p:spPr bwMode="auto">
          <a:xfrm>
            <a:off x="1156395" y="1343918"/>
            <a:ext cx="63624" cy="6474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5" y="0"/>
                  <a:pt x="0" y="4835"/>
                  <a:pt x="0" y="10800"/>
                </a:cubicBezTo>
                <a:cubicBezTo>
                  <a:pt x="0" y="16764"/>
                  <a:pt x="4835" y="21600"/>
                  <a:pt x="10800" y="21600"/>
                </a:cubicBezTo>
                <a:cubicBezTo>
                  <a:pt x="10800" y="21600"/>
                  <a:pt x="10800" y="21600"/>
                  <a:pt x="10800" y="21600"/>
                </a:cubicBezTo>
                <a:cubicBezTo>
                  <a:pt x="16764" y="21600"/>
                  <a:pt x="21600" y="16764"/>
                  <a:pt x="21600" y="10800"/>
                </a:cubicBezTo>
                <a:cubicBezTo>
                  <a:pt x="21600" y="4835"/>
                  <a:pt x="16764" y="0"/>
                  <a:pt x="10800" y="0"/>
                </a:cubicBezTo>
                <a:close/>
              </a:path>
            </a:pathLst>
          </a:custGeom>
          <a:solidFill>
            <a:srgbClr val="000000">
              <a:alpha val="0"/>
            </a:srgbClr>
          </a:solidFill>
          <a:ln w="18062" cap="rnd" cmpd="sng">
            <a:solidFill>
              <a:srgbClr val="307F93">
                <a:alpha val="59999"/>
              </a:srgbClr>
            </a:solidFill>
            <a:prstDash val="solid"/>
            <a:round/>
            <a:headEnd/>
            <a:tailEnd/>
          </a:ln>
          <a:effectLst/>
        </p:spPr>
        <p:txBody>
          <a:bodyPr lIns="0" tIns="0" rIns="0" bIns="0" anchor="ctr"/>
          <a:lstStyle/>
          <a:p>
            <a:endParaRPr lang="es-MX"/>
          </a:p>
        </p:txBody>
      </p:sp>
      <p:sp>
        <p:nvSpPr>
          <p:cNvPr id="6152" name="Rectangle 8"/>
          <p:cNvSpPr>
            <a:spLocks noGrp="1" noChangeArrowheads="1"/>
          </p:cNvSpPr>
          <p:nvPr>
            <p:ph type="title"/>
          </p:nvPr>
        </p:nvSpPr>
        <p:spPr>
          <a:xfrm>
            <a:off x="899668" y="404068"/>
            <a:ext cx="7772177" cy="575965"/>
          </a:xfrm>
        </p:spPr>
        <p:txBody>
          <a:bodyPr lIns="88887" tIns="50793" rIns="88887" bIns="50793"/>
          <a:lstStyle/>
          <a:p>
            <a:pPr defTabSz="914051"/>
            <a:r>
              <a:rPr lang="es-MX" sz="2700" b="1" dirty="0">
                <a:solidFill>
                  <a:srgbClr val="572314"/>
                </a:solidFill>
                <a:latin typeface="Gill Sans" charset="0"/>
                <a:ea typeface="Gill Sans" charset="0"/>
                <a:cs typeface="Gill Sans" charset="0"/>
                <a:sym typeface="Gill Sans" charset="0"/>
              </a:rPr>
              <a:t>Características de los proyectos</a:t>
            </a:r>
            <a:endParaRPr lang="es-MX" dirty="0"/>
          </a:p>
        </p:txBody>
      </p:sp>
      <p:sp>
        <p:nvSpPr>
          <p:cNvPr id="6153" name="Rectangle 9"/>
          <p:cNvSpPr>
            <a:spLocks noGrp="1" noChangeArrowheads="1"/>
          </p:cNvSpPr>
          <p:nvPr>
            <p:ph sz="quarter" idx="1"/>
          </p:nvPr>
        </p:nvSpPr>
        <p:spPr>
          <a:xfrm>
            <a:off x="1150816" y="1772545"/>
            <a:ext cx="7508751" cy="4608835"/>
          </a:xfrm>
        </p:spPr>
        <p:txBody>
          <a:bodyPr lIns="88887" rIns="88887" bIns="50793"/>
          <a:lstStyle/>
          <a:p>
            <a:pPr marL="18973" defTabSz="914051">
              <a:lnSpc>
                <a:spcPct val="90000"/>
              </a:lnSpc>
              <a:spcBef>
                <a:spcPts val="422"/>
              </a:spcBef>
            </a:pPr>
            <a:r>
              <a:rPr lang="es-MX" sz="2000" dirty="0">
                <a:solidFill>
                  <a:srgbClr val="320E04"/>
                </a:solidFill>
                <a:latin typeface="Gill Sans" charset="0"/>
                <a:ea typeface="Gill Sans" charset="0"/>
                <a:cs typeface="Gill Sans" charset="0"/>
                <a:sym typeface="Gill Sans" charset="0"/>
              </a:rPr>
              <a:t>¿Qué es un proyecto?</a:t>
            </a:r>
          </a:p>
          <a:p>
            <a:pPr marL="18973" defTabSz="914051">
              <a:lnSpc>
                <a:spcPct val="90000"/>
              </a:lnSpc>
              <a:spcBef>
                <a:spcPts val="422"/>
              </a:spcBef>
            </a:pPr>
            <a:endParaRPr lang="es-MX" sz="2000" dirty="0">
              <a:solidFill>
                <a:srgbClr val="320E04"/>
              </a:solidFill>
              <a:latin typeface="Gill Sans" charset="0"/>
              <a:ea typeface="Gill Sans" charset="0"/>
              <a:cs typeface="Gill Sans" charset="0"/>
              <a:sym typeface="Gill Sans" charset="0"/>
            </a:endParaRPr>
          </a:p>
          <a:p>
            <a:pPr marL="18973" algn="just" defTabSz="914051">
              <a:lnSpc>
                <a:spcPct val="90000"/>
              </a:lnSpc>
              <a:spcBef>
                <a:spcPts val="422"/>
              </a:spcBef>
            </a:pPr>
            <a:r>
              <a:rPr lang="es-MX" sz="2000" dirty="0">
                <a:solidFill>
                  <a:srgbClr val="320E04"/>
                </a:solidFill>
                <a:latin typeface="Gill Sans" charset="0"/>
                <a:ea typeface="Gill Sans" charset="0"/>
                <a:cs typeface="Gill Sans" charset="0"/>
                <a:sym typeface="Gill Sans" charset="0"/>
              </a:rPr>
              <a:t>Para el economista un proyecto es la fuente de costos y beneficios que ocurren en distintos períodos de tiempo. El desafío que enfrenta es identificar los costos y beneficios atribuibles al proyecto, medirlos (valorarlos) con el fin de emitir un juicio sobre la conveniencia de ejecutar el proyecto.</a:t>
            </a:r>
          </a:p>
          <a:p>
            <a:pPr marL="18973" algn="just" defTabSz="914051">
              <a:lnSpc>
                <a:spcPct val="90000"/>
              </a:lnSpc>
              <a:spcBef>
                <a:spcPts val="422"/>
              </a:spcBef>
            </a:pPr>
            <a:endParaRPr lang="es-MX" sz="2000" dirty="0">
              <a:solidFill>
                <a:srgbClr val="320E04"/>
              </a:solidFill>
              <a:latin typeface="Gill Sans" charset="0"/>
              <a:ea typeface="Gill Sans" charset="0"/>
              <a:cs typeface="Gill Sans" charset="0"/>
              <a:sym typeface="Gill Sans" charset="0"/>
            </a:endParaRPr>
          </a:p>
          <a:p>
            <a:pPr marL="18973" algn="just" defTabSz="914051">
              <a:lnSpc>
                <a:spcPct val="90000"/>
              </a:lnSpc>
              <a:spcBef>
                <a:spcPts val="422"/>
              </a:spcBef>
            </a:pPr>
            <a:r>
              <a:rPr lang="es-MX" sz="2000" dirty="0">
                <a:solidFill>
                  <a:srgbClr val="320E04"/>
                </a:solidFill>
                <a:latin typeface="Gill Sans" charset="0"/>
                <a:ea typeface="Gill Sans" charset="0"/>
                <a:cs typeface="Gill Sans" charset="0"/>
                <a:sym typeface="Gill Sans" charset="0"/>
              </a:rPr>
              <a:t>Para el financiero el proyecto es el origen de un flujo de fondos provenientes de ingresos y egresos de caja, el desafío es determinar si los flujos son suficientes para cancelar la deuda.</a:t>
            </a:r>
          </a:p>
          <a:p>
            <a:pPr marL="18973" algn="just" defTabSz="914051">
              <a:lnSpc>
                <a:spcPct val="90000"/>
              </a:lnSpc>
              <a:spcBef>
                <a:spcPts val="422"/>
              </a:spcBef>
            </a:pPr>
            <a:endParaRPr lang="es-MX" sz="2000" dirty="0">
              <a:solidFill>
                <a:srgbClr val="320E04"/>
              </a:solidFill>
              <a:latin typeface="Gill Sans" charset="0"/>
              <a:ea typeface="Gill Sans" charset="0"/>
              <a:cs typeface="Gill Sans" charset="0"/>
              <a:sym typeface="Gill Sans" charset="0"/>
            </a:endParaRPr>
          </a:p>
          <a:p>
            <a:pPr marL="18973" algn="just" defTabSz="914051">
              <a:lnSpc>
                <a:spcPct val="90000"/>
              </a:lnSpc>
              <a:spcBef>
                <a:spcPts val="422"/>
              </a:spcBef>
            </a:pPr>
            <a:r>
              <a:rPr lang="es-MX" sz="2000" dirty="0">
                <a:solidFill>
                  <a:srgbClr val="320E04"/>
                </a:solidFill>
                <a:latin typeface="Gill Sans" charset="0"/>
                <a:ea typeface="Gill Sans" charset="0"/>
                <a:cs typeface="Gill Sans" charset="0"/>
                <a:sym typeface="Gill Sans" charset="0"/>
              </a:rPr>
              <a:t>Para el dueño del proyecto es el origen de un flujo de fondos, el desafío es determinar la rentabilidad de dichos flujos.</a:t>
            </a:r>
            <a:endParaRPr lang="es-MX"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AutoShape 1"/>
          <p:cNvSpPr>
            <a:spLocks/>
          </p:cNvSpPr>
          <p:nvPr/>
        </p:nvSpPr>
        <p:spPr bwMode="auto">
          <a:xfrm>
            <a:off x="2235" y="2235"/>
            <a:ext cx="819299" cy="819299"/>
          </a:xfrm>
          <a:custGeom>
            <a:avLst/>
            <a:gdLst>
              <a:gd name="T0" fmla="*/ 10800 w 21600"/>
              <a:gd name="T1" fmla="*/ 10798 h 21596"/>
              <a:gd name="T2" fmla="*/ 10800 w 21600"/>
              <a:gd name="T3" fmla="*/ 10798 h 21596"/>
              <a:gd name="T4" fmla="*/ 10800 w 21600"/>
              <a:gd name="T5" fmla="*/ 10798 h 21596"/>
              <a:gd name="T6" fmla="*/ 10800 w 21600"/>
              <a:gd name="T7" fmla="*/ 10798 h 21596"/>
            </a:gdLst>
            <a:ahLst/>
            <a:cxnLst>
              <a:cxn ang="0">
                <a:pos x="T0" y="T1"/>
              </a:cxn>
              <a:cxn ang="0">
                <a:pos x="T2" y="T3"/>
              </a:cxn>
              <a:cxn ang="0">
                <a:pos x="T4" y="T5"/>
              </a:cxn>
              <a:cxn ang="0">
                <a:pos x="T6" y="T7"/>
              </a:cxn>
            </a:cxnLst>
            <a:rect l="0" t="0" r="r" b="b"/>
            <a:pathLst>
              <a:path w="21600" h="21596">
                <a:moveTo>
                  <a:pt x="21600" y="0"/>
                </a:moveTo>
                <a:cubicBezTo>
                  <a:pt x="21600" y="5730"/>
                  <a:pt x="19323" y="11225"/>
                  <a:pt x="15272" y="15275"/>
                </a:cubicBezTo>
                <a:cubicBezTo>
                  <a:pt x="11221" y="19326"/>
                  <a:pt x="5727" y="21600"/>
                  <a:pt x="0" y="21596"/>
                </a:cubicBezTo>
                <a:cubicBezTo>
                  <a:pt x="4" y="14397"/>
                  <a:pt x="8" y="7198"/>
                  <a:pt x="13" y="0"/>
                </a:cubicBezTo>
                <a:lnTo>
                  <a:pt x="21600" y="0"/>
                </a:lnTo>
                <a:close/>
              </a:path>
            </a:pathLst>
          </a:custGeom>
          <a:solidFill>
            <a:srgbClr val="FEFAF4">
              <a:alpha val="32941"/>
            </a:srgbClr>
          </a:solidFill>
          <a:ln w="4515" cap="rnd" cmpd="sng">
            <a:solidFill>
              <a:srgbClr val="D2C39E"/>
            </a:solidFill>
            <a:prstDash val="solid"/>
            <a:round/>
            <a:headEnd/>
            <a:tailEnd/>
          </a:ln>
          <a:effectLst/>
        </p:spPr>
        <p:txBody>
          <a:bodyPr lIns="0" tIns="0" rIns="0" bIns="0" anchor="ctr"/>
          <a:lstStyle/>
          <a:p>
            <a:endParaRPr lang="es-MX"/>
          </a:p>
        </p:txBody>
      </p:sp>
      <p:sp>
        <p:nvSpPr>
          <p:cNvPr id="7170" name="AutoShape 2"/>
          <p:cNvSpPr>
            <a:spLocks/>
          </p:cNvSpPr>
          <p:nvPr/>
        </p:nvSpPr>
        <p:spPr bwMode="auto">
          <a:xfrm>
            <a:off x="167433" y="20092"/>
            <a:ext cx="1703338" cy="17033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5" y="0"/>
                  <a:pt x="0" y="4835"/>
                  <a:pt x="0" y="10799"/>
                </a:cubicBezTo>
                <a:lnTo>
                  <a:pt x="0" y="10800"/>
                </a:lnTo>
                <a:cubicBezTo>
                  <a:pt x="0" y="16764"/>
                  <a:pt x="4835" y="21600"/>
                  <a:pt x="10799" y="21600"/>
                </a:cubicBezTo>
                <a:cubicBezTo>
                  <a:pt x="10799" y="21600"/>
                  <a:pt x="10799" y="21600"/>
                  <a:pt x="10800" y="21600"/>
                </a:cubicBezTo>
                <a:cubicBezTo>
                  <a:pt x="16764" y="21600"/>
                  <a:pt x="21600" y="16764"/>
                  <a:pt x="21600" y="10800"/>
                </a:cubicBezTo>
                <a:cubicBezTo>
                  <a:pt x="21600" y="4835"/>
                  <a:pt x="16764" y="0"/>
                  <a:pt x="10800" y="0"/>
                </a:cubicBezTo>
                <a:close/>
              </a:path>
            </a:pathLst>
          </a:custGeom>
          <a:solidFill>
            <a:srgbClr val="000000">
              <a:alpha val="0"/>
            </a:srgbClr>
          </a:solidFill>
          <a:ln w="38833" cap="rnd" cmpd="sng">
            <a:solidFill>
              <a:srgbClr val="FFF6DB"/>
            </a:solidFill>
            <a:prstDash val="solid"/>
            <a:round/>
            <a:headEnd/>
            <a:tailEnd/>
          </a:ln>
          <a:effectLst>
            <a:outerShdw dist="25400" dir="5400000" algn="ctr" rotWithShape="0">
              <a:srgbClr val="AFA58D">
                <a:alpha val="84999"/>
              </a:srgbClr>
            </a:outerShdw>
          </a:effectLst>
        </p:spPr>
        <p:txBody>
          <a:bodyPr lIns="0" tIns="0" rIns="0" bIns="0" anchor="ctr"/>
          <a:lstStyle/>
          <a:p>
            <a:endParaRPr lang="es-MX"/>
          </a:p>
        </p:txBody>
      </p:sp>
      <p:pic>
        <p:nvPicPr>
          <p:cNvPr id="7171" name="Picture 3" descr="image.png"/>
          <p:cNvPicPr>
            <a:picLocks noChangeAspect="1"/>
          </p:cNvPicPr>
          <p:nvPr/>
        </p:nvPicPr>
        <p:blipFill>
          <a:blip r:embed="rId3" cstate="print"/>
          <a:srcRect/>
          <a:stretch>
            <a:fillRect/>
          </a:stretch>
        </p:blipFill>
        <p:spPr bwMode="auto">
          <a:xfrm>
            <a:off x="170781" y="1042541"/>
            <a:ext cx="1157510" cy="1150814"/>
          </a:xfrm>
          <a:prstGeom prst="rect">
            <a:avLst/>
          </a:prstGeom>
          <a:noFill/>
          <a:ln w="12700" cap="flat" cmpd="sng">
            <a:noFill/>
            <a:prstDash val="solid"/>
            <a:miter lim="0"/>
            <a:headEnd type="none" w="med" len="med"/>
            <a:tailEnd type="none" w="med" len="med"/>
          </a:ln>
          <a:effectLst/>
        </p:spPr>
      </p:pic>
      <p:sp>
        <p:nvSpPr>
          <p:cNvPr id="7172" name="Rectangle 4"/>
          <p:cNvSpPr>
            <a:spLocks/>
          </p:cNvSpPr>
          <p:nvPr/>
        </p:nvSpPr>
        <p:spPr bwMode="auto">
          <a:xfrm>
            <a:off x="1012404" y="0"/>
            <a:ext cx="8131596" cy="6858000"/>
          </a:xfrm>
          <a:prstGeom prst="rect">
            <a:avLst/>
          </a:prstGeom>
          <a:solidFill>
            <a:srgbClr val="FFFFFF"/>
          </a:solidFill>
          <a:ln w="25400" cap="rnd" cmpd="sng">
            <a:noFill/>
            <a:prstDash val="solid"/>
            <a:round/>
            <a:headEnd/>
            <a:tailEnd/>
          </a:ln>
          <a:effectLst/>
        </p:spPr>
        <p:txBody>
          <a:bodyPr lIns="50793" tIns="50793" rIns="50793" bIns="50793" anchor="ctr"/>
          <a:lstStyle/>
          <a:p>
            <a:endParaRPr lang="es-MX"/>
          </a:p>
        </p:txBody>
      </p:sp>
      <p:sp>
        <p:nvSpPr>
          <p:cNvPr id="7173" name="Rectangle 5"/>
          <p:cNvSpPr>
            <a:spLocks/>
          </p:cNvSpPr>
          <p:nvPr/>
        </p:nvSpPr>
        <p:spPr bwMode="auto">
          <a:xfrm>
            <a:off x="1013521" y="0"/>
            <a:ext cx="73670" cy="6858000"/>
          </a:xfrm>
          <a:prstGeom prst="rect">
            <a:avLst/>
          </a:prstGeom>
          <a:solidFill>
            <a:srgbClr val="FFFFFF"/>
          </a:solidFill>
          <a:ln w="25400" cap="rnd" cmpd="sng">
            <a:noFill/>
            <a:prstDash val="solid"/>
            <a:round/>
            <a:headEnd/>
            <a:tailEnd/>
          </a:ln>
          <a:effectLst>
            <a:outerShdw dist="38000" dir="10800000" algn="ctr" rotWithShape="0">
              <a:srgbClr val="706B5F">
                <a:alpha val="25000"/>
              </a:srgbClr>
            </a:outerShdw>
          </a:effectLst>
        </p:spPr>
        <p:txBody>
          <a:bodyPr lIns="50793" tIns="50793" rIns="50793" bIns="50793" anchor="ctr"/>
          <a:lstStyle/>
          <a:p>
            <a:endParaRPr lang="es-MX"/>
          </a:p>
        </p:txBody>
      </p:sp>
      <p:pic>
        <p:nvPicPr>
          <p:cNvPr id="7174" name="Picture 6" descr="image.png"/>
          <p:cNvPicPr>
            <a:picLocks noChangeAspect="1"/>
          </p:cNvPicPr>
          <p:nvPr/>
        </p:nvPicPr>
        <p:blipFill>
          <a:blip r:embed="rId4" cstate="print"/>
          <a:srcRect/>
          <a:stretch>
            <a:fillRect/>
          </a:stretch>
        </p:blipFill>
        <p:spPr bwMode="auto">
          <a:xfrm>
            <a:off x="919758" y="1414241"/>
            <a:ext cx="219894" cy="212080"/>
          </a:xfrm>
          <a:prstGeom prst="rect">
            <a:avLst/>
          </a:prstGeom>
          <a:noFill/>
          <a:ln w="12700" cap="flat" cmpd="sng">
            <a:noFill/>
            <a:prstDash val="solid"/>
            <a:miter lim="0"/>
            <a:headEnd type="none" w="med" len="med"/>
            <a:tailEnd type="none" w="med" len="med"/>
          </a:ln>
          <a:effectLst/>
        </p:spPr>
      </p:pic>
      <p:sp>
        <p:nvSpPr>
          <p:cNvPr id="7175" name="AutoShape 7"/>
          <p:cNvSpPr>
            <a:spLocks/>
          </p:cNvSpPr>
          <p:nvPr/>
        </p:nvSpPr>
        <p:spPr bwMode="auto">
          <a:xfrm>
            <a:off x="1156395" y="1343918"/>
            <a:ext cx="63624" cy="6474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5" y="0"/>
                  <a:pt x="0" y="4835"/>
                  <a:pt x="0" y="10800"/>
                </a:cubicBezTo>
                <a:cubicBezTo>
                  <a:pt x="0" y="16764"/>
                  <a:pt x="4835" y="21600"/>
                  <a:pt x="10800" y="21600"/>
                </a:cubicBezTo>
                <a:cubicBezTo>
                  <a:pt x="10800" y="21600"/>
                  <a:pt x="10800" y="21600"/>
                  <a:pt x="10800" y="21600"/>
                </a:cubicBezTo>
                <a:cubicBezTo>
                  <a:pt x="16764" y="21600"/>
                  <a:pt x="21600" y="16764"/>
                  <a:pt x="21600" y="10800"/>
                </a:cubicBezTo>
                <a:cubicBezTo>
                  <a:pt x="21600" y="4835"/>
                  <a:pt x="16764" y="0"/>
                  <a:pt x="10800" y="0"/>
                </a:cubicBezTo>
                <a:close/>
              </a:path>
            </a:pathLst>
          </a:custGeom>
          <a:solidFill>
            <a:srgbClr val="000000">
              <a:alpha val="0"/>
            </a:srgbClr>
          </a:solidFill>
          <a:ln w="18062" cap="rnd" cmpd="sng">
            <a:solidFill>
              <a:srgbClr val="307F93">
                <a:alpha val="59999"/>
              </a:srgbClr>
            </a:solidFill>
            <a:prstDash val="solid"/>
            <a:round/>
            <a:headEnd/>
            <a:tailEnd/>
          </a:ln>
          <a:effectLst/>
        </p:spPr>
        <p:txBody>
          <a:bodyPr lIns="0" tIns="0" rIns="0" bIns="0" anchor="ctr"/>
          <a:lstStyle/>
          <a:p>
            <a:endParaRPr lang="es-MX"/>
          </a:p>
        </p:txBody>
      </p:sp>
      <p:sp>
        <p:nvSpPr>
          <p:cNvPr id="7176" name="Rectangle 8"/>
          <p:cNvSpPr>
            <a:spLocks noGrp="1" noChangeArrowheads="1"/>
          </p:cNvSpPr>
          <p:nvPr>
            <p:ph type="title"/>
          </p:nvPr>
        </p:nvSpPr>
        <p:spPr>
          <a:xfrm>
            <a:off x="899668" y="404068"/>
            <a:ext cx="7772177" cy="575965"/>
          </a:xfrm>
        </p:spPr>
        <p:txBody>
          <a:bodyPr lIns="88887" tIns="50793" rIns="88887" bIns="50793"/>
          <a:lstStyle/>
          <a:p>
            <a:pPr defTabSz="914051"/>
            <a:r>
              <a:rPr lang="es-MX" sz="2700" b="1" dirty="0">
                <a:solidFill>
                  <a:srgbClr val="572314"/>
                </a:solidFill>
                <a:latin typeface="Gill Sans" charset="0"/>
                <a:ea typeface="Gill Sans" charset="0"/>
                <a:cs typeface="Gill Sans" charset="0"/>
                <a:sym typeface="Gill Sans" charset="0"/>
              </a:rPr>
              <a:t>Características de los proyectos</a:t>
            </a:r>
            <a:endParaRPr lang="es-MX" dirty="0"/>
          </a:p>
        </p:txBody>
      </p:sp>
      <p:sp>
        <p:nvSpPr>
          <p:cNvPr id="7177" name="Rectangle 9"/>
          <p:cNvSpPr>
            <a:spLocks noGrp="1" noChangeArrowheads="1"/>
          </p:cNvSpPr>
          <p:nvPr>
            <p:ph sz="quarter" idx="1"/>
          </p:nvPr>
        </p:nvSpPr>
        <p:spPr>
          <a:xfrm>
            <a:off x="1070449" y="1412007"/>
            <a:ext cx="7604745" cy="5112246"/>
          </a:xfrm>
        </p:spPr>
        <p:txBody>
          <a:bodyPr lIns="88887" rIns="88887" bIns="50793"/>
          <a:lstStyle/>
          <a:p>
            <a:pPr marL="18973" algn="just" defTabSz="914051">
              <a:spcBef>
                <a:spcPts val="422"/>
              </a:spcBef>
            </a:pPr>
            <a:r>
              <a:rPr lang="es-MX" sz="2000" b="1" dirty="0">
                <a:solidFill>
                  <a:srgbClr val="320E04"/>
                </a:solidFill>
                <a:latin typeface="Gill Sans" charset="0"/>
                <a:ea typeface="Gill Sans" charset="0"/>
                <a:cs typeface="Gill Sans" charset="0"/>
                <a:sym typeface="Gill Sans" charset="0"/>
              </a:rPr>
              <a:t>Algunos proyectos tiene elementos en común pero en esencia </a:t>
            </a:r>
            <a:r>
              <a:rPr lang="es-MX" sz="2000" b="1" dirty="0">
                <a:solidFill>
                  <a:srgbClr val="8DC765"/>
                </a:solidFill>
                <a:latin typeface="Gill Sans" charset="0"/>
                <a:ea typeface="Gill Sans" charset="0"/>
                <a:cs typeface="Gill Sans" charset="0"/>
                <a:sym typeface="Gill Sans" charset="0"/>
              </a:rPr>
              <a:t>cada proyecto es único</a:t>
            </a:r>
            <a:r>
              <a:rPr lang="es-MX" sz="2000" b="1" dirty="0">
                <a:solidFill>
                  <a:srgbClr val="320E04"/>
                </a:solidFill>
                <a:latin typeface="Gill Sans" charset="0"/>
                <a:ea typeface="Gill Sans" charset="0"/>
                <a:cs typeface="Gill Sans" charset="0"/>
                <a:sym typeface="Gill Sans" charset="0"/>
              </a:rPr>
              <a:t>. </a:t>
            </a:r>
          </a:p>
          <a:p>
            <a:pPr marL="18973" algn="just" defTabSz="914051">
              <a:spcBef>
                <a:spcPts val="422"/>
              </a:spcBef>
            </a:pPr>
            <a:endParaRPr lang="es-MX" sz="2000" b="1" dirty="0">
              <a:solidFill>
                <a:srgbClr val="320E04"/>
              </a:solidFill>
              <a:latin typeface="Gill Sans" charset="0"/>
              <a:ea typeface="Gill Sans" charset="0"/>
              <a:cs typeface="Gill Sans" charset="0"/>
              <a:sym typeface="Gill Sans" charset="0"/>
            </a:endParaRPr>
          </a:p>
          <a:p>
            <a:pPr marL="18973" algn="just" defTabSz="914051">
              <a:spcBef>
                <a:spcPts val="422"/>
              </a:spcBef>
            </a:pPr>
            <a:r>
              <a:rPr lang="es-MX" sz="2000" b="1" dirty="0">
                <a:solidFill>
                  <a:srgbClr val="320E04"/>
                </a:solidFill>
                <a:latin typeface="Gill Sans" charset="0"/>
                <a:ea typeface="Gill Sans" charset="0"/>
                <a:cs typeface="Gill Sans" charset="0"/>
                <a:sym typeface="Gill Sans" charset="0"/>
              </a:rPr>
              <a:t>Cada proyecto </a:t>
            </a:r>
            <a:r>
              <a:rPr lang="es-MX" sz="2000" b="1" dirty="0">
                <a:solidFill>
                  <a:srgbClr val="8DC765"/>
                </a:solidFill>
                <a:latin typeface="Gill Sans" charset="0"/>
                <a:ea typeface="Gill Sans" charset="0"/>
                <a:cs typeface="Gill Sans" charset="0"/>
                <a:sym typeface="Gill Sans" charset="0"/>
              </a:rPr>
              <a:t>debe tener un objetivo claro</a:t>
            </a:r>
            <a:r>
              <a:rPr lang="es-MX" sz="2000" b="1" dirty="0">
                <a:solidFill>
                  <a:srgbClr val="320E04"/>
                </a:solidFill>
                <a:latin typeface="Gill Sans" charset="0"/>
                <a:ea typeface="Gill Sans" charset="0"/>
                <a:cs typeface="Gill Sans" charset="0"/>
                <a:sym typeface="Gill Sans" charset="0"/>
              </a:rPr>
              <a:t> de otra forma se trata de una idea.</a:t>
            </a:r>
          </a:p>
          <a:p>
            <a:pPr marL="18973" algn="just" defTabSz="914051">
              <a:spcBef>
                <a:spcPts val="422"/>
              </a:spcBef>
            </a:pPr>
            <a:endParaRPr lang="es-MX" sz="2000" b="1" dirty="0">
              <a:solidFill>
                <a:srgbClr val="320E04"/>
              </a:solidFill>
              <a:latin typeface="Gill Sans" charset="0"/>
              <a:ea typeface="Gill Sans" charset="0"/>
              <a:cs typeface="Gill Sans" charset="0"/>
              <a:sym typeface="Gill Sans" charset="0"/>
            </a:endParaRPr>
          </a:p>
          <a:p>
            <a:pPr marL="18973" algn="just" defTabSz="914051">
              <a:spcBef>
                <a:spcPts val="422"/>
              </a:spcBef>
            </a:pPr>
            <a:r>
              <a:rPr lang="es-MX" sz="2000" b="1" dirty="0">
                <a:solidFill>
                  <a:srgbClr val="320E04"/>
                </a:solidFill>
                <a:latin typeface="Gill Sans" charset="0"/>
                <a:ea typeface="Gill Sans" charset="0"/>
                <a:cs typeface="Gill Sans" charset="0"/>
                <a:sym typeface="Gill Sans" charset="0"/>
              </a:rPr>
              <a:t>Los proyectos presentan </a:t>
            </a:r>
            <a:r>
              <a:rPr lang="es-MX" sz="2000" b="1" dirty="0">
                <a:solidFill>
                  <a:srgbClr val="8DC765"/>
                </a:solidFill>
                <a:latin typeface="Gill Sans" charset="0"/>
                <a:ea typeface="Gill Sans" charset="0"/>
                <a:cs typeface="Gill Sans" charset="0"/>
                <a:sym typeface="Gill Sans" charset="0"/>
              </a:rPr>
              <a:t>alternativas de solución</a:t>
            </a:r>
            <a:r>
              <a:rPr lang="es-MX" sz="2000" b="1" dirty="0">
                <a:solidFill>
                  <a:srgbClr val="320E04"/>
                </a:solidFill>
                <a:latin typeface="Gill Sans" charset="0"/>
                <a:ea typeface="Gill Sans" charset="0"/>
                <a:cs typeface="Gill Sans" charset="0"/>
                <a:sym typeface="Gill Sans" charset="0"/>
              </a:rPr>
              <a:t> a la problemática que le dio origen.</a:t>
            </a:r>
          </a:p>
          <a:p>
            <a:pPr marL="18973" algn="just" defTabSz="914051">
              <a:spcBef>
                <a:spcPts val="422"/>
              </a:spcBef>
            </a:pPr>
            <a:r>
              <a:rPr lang="es-MX" sz="2000" b="1" dirty="0">
                <a:solidFill>
                  <a:srgbClr val="320E04"/>
                </a:solidFill>
                <a:latin typeface="Gill Sans" charset="0"/>
                <a:ea typeface="Gill Sans" charset="0"/>
                <a:cs typeface="Gill Sans" charset="0"/>
                <a:sym typeface="Gill Sans" charset="0"/>
              </a:rPr>
              <a:t> </a:t>
            </a:r>
          </a:p>
          <a:p>
            <a:pPr marL="18973" algn="just" defTabSz="914051">
              <a:spcBef>
                <a:spcPts val="422"/>
              </a:spcBef>
            </a:pPr>
            <a:r>
              <a:rPr lang="es-MX" sz="2000" b="1" dirty="0">
                <a:solidFill>
                  <a:srgbClr val="320E04"/>
                </a:solidFill>
                <a:latin typeface="Gill Sans" charset="0"/>
                <a:ea typeface="Gill Sans" charset="0"/>
                <a:cs typeface="Gill Sans" charset="0"/>
                <a:sym typeface="Gill Sans" charset="0"/>
              </a:rPr>
              <a:t>Pueden materializarse en </a:t>
            </a:r>
            <a:r>
              <a:rPr lang="es-MX" sz="2000" b="1" dirty="0">
                <a:solidFill>
                  <a:srgbClr val="8DC765"/>
                </a:solidFill>
                <a:latin typeface="Gill Sans" charset="0"/>
                <a:ea typeface="Gill Sans" charset="0"/>
                <a:cs typeface="Gill Sans" charset="0"/>
                <a:sym typeface="Gill Sans" charset="0"/>
              </a:rPr>
              <a:t>tamaños</a:t>
            </a:r>
            <a:r>
              <a:rPr lang="es-MX" sz="2000" b="1" dirty="0">
                <a:solidFill>
                  <a:srgbClr val="320E04"/>
                </a:solidFill>
                <a:latin typeface="Gill Sans" charset="0"/>
                <a:ea typeface="Gill Sans" charset="0"/>
                <a:cs typeface="Gill Sans" charset="0"/>
                <a:sym typeface="Gill Sans" charset="0"/>
              </a:rPr>
              <a:t> alternativos y en </a:t>
            </a:r>
            <a:r>
              <a:rPr lang="es-MX" sz="2000" b="1" dirty="0">
                <a:solidFill>
                  <a:srgbClr val="8DC765"/>
                </a:solidFill>
                <a:latin typeface="Gill Sans" charset="0"/>
                <a:ea typeface="Gill Sans" charset="0"/>
                <a:cs typeface="Gill Sans" charset="0"/>
                <a:sym typeface="Gill Sans" charset="0"/>
              </a:rPr>
              <a:t>distintos momentos</a:t>
            </a:r>
            <a:r>
              <a:rPr lang="es-MX" sz="2000" b="1" dirty="0">
                <a:solidFill>
                  <a:srgbClr val="320E04"/>
                </a:solidFill>
                <a:latin typeface="Gill Sans" charset="0"/>
                <a:ea typeface="Gill Sans" charset="0"/>
                <a:cs typeface="Gill Sans" charset="0"/>
                <a:sym typeface="Gill Sans" charset="0"/>
              </a:rPr>
              <a:t>.</a:t>
            </a:r>
          </a:p>
          <a:p>
            <a:pPr marL="18973" algn="just" defTabSz="914051">
              <a:spcBef>
                <a:spcPts val="422"/>
              </a:spcBef>
            </a:pPr>
            <a:endParaRPr lang="es-MX" sz="2000" b="1" dirty="0">
              <a:solidFill>
                <a:srgbClr val="320E04"/>
              </a:solidFill>
              <a:latin typeface="Gill Sans" charset="0"/>
              <a:ea typeface="Gill Sans" charset="0"/>
              <a:cs typeface="Gill Sans" charset="0"/>
              <a:sym typeface="Gill Sans" charset="0"/>
            </a:endParaRPr>
          </a:p>
          <a:p>
            <a:pPr marL="18973" algn="just" defTabSz="914051">
              <a:spcBef>
                <a:spcPts val="422"/>
              </a:spcBef>
            </a:pPr>
            <a:r>
              <a:rPr lang="es-MX" sz="2000" b="1" dirty="0">
                <a:solidFill>
                  <a:srgbClr val="320E04"/>
                </a:solidFill>
                <a:latin typeface="Gill Sans" charset="0"/>
                <a:ea typeface="Gill Sans" charset="0"/>
                <a:cs typeface="Gill Sans" charset="0"/>
                <a:sym typeface="Gill Sans" charset="0"/>
              </a:rPr>
              <a:t>Implica necesariamente el </a:t>
            </a:r>
            <a:r>
              <a:rPr lang="es-MX" sz="2000" b="1" dirty="0">
                <a:solidFill>
                  <a:srgbClr val="8DC765"/>
                </a:solidFill>
                <a:latin typeface="Gill Sans" charset="0"/>
                <a:ea typeface="Gill Sans" charset="0"/>
                <a:cs typeface="Gill Sans" charset="0"/>
                <a:sym typeface="Gill Sans" charset="0"/>
              </a:rPr>
              <a:t>uso de recursos</a:t>
            </a:r>
            <a:r>
              <a:rPr lang="es-MX" sz="2000" b="1" dirty="0">
                <a:solidFill>
                  <a:srgbClr val="320E04"/>
                </a:solidFill>
                <a:latin typeface="Gill Sans" charset="0"/>
                <a:ea typeface="Gill Sans" charset="0"/>
                <a:cs typeface="Gill Sans" charset="0"/>
                <a:sym typeface="Gill Sans" charset="0"/>
              </a:rPr>
              <a:t> y </a:t>
            </a:r>
            <a:r>
              <a:rPr lang="es-MX" sz="2000" b="1" dirty="0">
                <a:solidFill>
                  <a:srgbClr val="8DC765"/>
                </a:solidFill>
                <a:latin typeface="Gill Sans" charset="0"/>
                <a:ea typeface="Gill Sans" charset="0"/>
                <a:cs typeface="Gill Sans" charset="0"/>
                <a:sym typeface="Gill Sans" charset="0"/>
              </a:rPr>
              <a:t>generan un beneficio</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AutoShape 1"/>
          <p:cNvSpPr>
            <a:spLocks/>
          </p:cNvSpPr>
          <p:nvPr/>
        </p:nvSpPr>
        <p:spPr bwMode="auto">
          <a:xfrm>
            <a:off x="2235" y="2235"/>
            <a:ext cx="819299" cy="819299"/>
          </a:xfrm>
          <a:custGeom>
            <a:avLst/>
            <a:gdLst>
              <a:gd name="T0" fmla="*/ 10800 w 21600"/>
              <a:gd name="T1" fmla="*/ 10798 h 21596"/>
              <a:gd name="T2" fmla="*/ 10800 w 21600"/>
              <a:gd name="T3" fmla="*/ 10798 h 21596"/>
              <a:gd name="T4" fmla="*/ 10800 w 21600"/>
              <a:gd name="T5" fmla="*/ 10798 h 21596"/>
              <a:gd name="T6" fmla="*/ 10800 w 21600"/>
              <a:gd name="T7" fmla="*/ 10798 h 21596"/>
            </a:gdLst>
            <a:ahLst/>
            <a:cxnLst>
              <a:cxn ang="0">
                <a:pos x="T0" y="T1"/>
              </a:cxn>
              <a:cxn ang="0">
                <a:pos x="T2" y="T3"/>
              </a:cxn>
              <a:cxn ang="0">
                <a:pos x="T4" y="T5"/>
              </a:cxn>
              <a:cxn ang="0">
                <a:pos x="T6" y="T7"/>
              </a:cxn>
            </a:cxnLst>
            <a:rect l="0" t="0" r="r" b="b"/>
            <a:pathLst>
              <a:path w="21600" h="21596">
                <a:moveTo>
                  <a:pt x="21600" y="0"/>
                </a:moveTo>
                <a:cubicBezTo>
                  <a:pt x="21600" y="5730"/>
                  <a:pt x="19323" y="11225"/>
                  <a:pt x="15272" y="15275"/>
                </a:cubicBezTo>
                <a:cubicBezTo>
                  <a:pt x="11221" y="19326"/>
                  <a:pt x="5727" y="21600"/>
                  <a:pt x="0" y="21596"/>
                </a:cubicBezTo>
                <a:cubicBezTo>
                  <a:pt x="4" y="14397"/>
                  <a:pt x="8" y="7198"/>
                  <a:pt x="13" y="0"/>
                </a:cubicBezTo>
                <a:lnTo>
                  <a:pt x="21600" y="0"/>
                </a:lnTo>
                <a:close/>
              </a:path>
            </a:pathLst>
          </a:custGeom>
          <a:solidFill>
            <a:srgbClr val="FEFAF4">
              <a:alpha val="32941"/>
            </a:srgbClr>
          </a:solidFill>
          <a:ln w="4515" cap="rnd" cmpd="sng">
            <a:solidFill>
              <a:srgbClr val="D2C39E"/>
            </a:solidFill>
            <a:prstDash val="solid"/>
            <a:round/>
            <a:headEnd/>
            <a:tailEnd/>
          </a:ln>
          <a:effectLst/>
        </p:spPr>
        <p:txBody>
          <a:bodyPr lIns="0" tIns="0" rIns="0" bIns="0" anchor="ctr"/>
          <a:lstStyle/>
          <a:p>
            <a:endParaRPr lang="es-MX"/>
          </a:p>
        </p:txBody>
      </p:sp>
      <p:sp>
        <p:nvSpPr>
          <p:cNvPr id="8194" name="AutoShape 2"/>
          <p:cNvSpPr>
            <a:spLocks/>
          </p:cNvSpPr>
          <p:nvPr/>
        </p:nvSpPr>
        <p:spPr bwMode="auto">
          <a:xfrm>
            <a:off x="167433" y="20092"/>
            <a:ext cx="1703338" cy="17033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5" y="0"/>
                  <a:pt x="0" y="4835"/>
                  <a:pt x="0" y="10799"/>
                </a:cubicBezTo>
                <a:lnTo>
                  <a:pt x="0" y="10800"/>
                </a:lnTo>
                <a:cubicBezTo>
                  <a:pt x="0" y="16764"/>
                  <a:pt x="4835" y="21600"/>
                  <a:pt x="10799" y="21600"/>
                </a:cubicBezTo>
                <a:cubicBezTo>
                  <a:pt x="10799" y="21600"/>
                  <a:pt x="10799" y="21600"/>
                  <a:pt x="10800" y="21600"/>
                </a:cubicBezTo>
                <a:cubicBezTo>
                  <a:pt x="16764" y="21600"/>
                  <a:pt x="21600" y="16764"/>
                  <a:pt x="21600" y="10800"/>
                </a:cubicBezTo>
                <a:cubicBezTo>
                  <a:pt x="21600" y="4835"/>
                  <a:pt x="16764" y="0"/>
                  <a:pt x="10800" y="0"/>
                </a:cubicBezTo>
                <a:close/>
              </a:path>
            </a:pathLst>
          </a:custGeom>
          <a:solidFill>
            <a:srgbClr val="000000">
              <a:alpha val="0"/>
            </a:srgbClr>
          </a:solidFill>
          <a:ln w="38833" cap="rnd" cmpd="sng">
            <a:solidFill>
              <a:srgbClr val="FFF6DB"/>
            </a:solidFill>
            <a:prstDash val="solid"/>
            <a:round/>
            <a:headEnd/>
            <a:tailEnd/>
          </a:ln>
          <a:effectLst>
            <a:outerShdw dist="25400" dir="5400000" algn="ctr" rotWithShape="0">
              <a:srgbClr val="AFA58D">
                <a:alpha val="84999"/>
              </a:srgbClr>
            </a:outerShdw>
          </a:effectLst>
        </p:spPr>
        <p:txBody>
          <a:bodyPr lIns="0" tIns="0" rIns="0" bIns="0" anchor="ctr"/>
          <a:lstStyle/>
          <a:p>
            <a:endParaRPr lang="es-MX"/>
          </a:p>
        </p:txBody>
      </p:sp>
      <p:pic>
        <p:nvPicPr>
          <p:cNvPr id="8195" name="Picture 3" descr="image.png"/>
          <p:cNvPicPr>
            <a:picLocks noChangeAspect="1"/>
          </p:cNvPicPr>
          <p:nvPr/>
        </p:nvPicPr>
        <p:blipFill>
          <a:blip r:embed="rId3" cstate="print"/>
          <a:srcRect/>
          <a:stretch>
            <a:fillRect/>
          </a:stretch>
        </p:blipFill>
        <p:spPr bwMode="auto">
          <a:xfrm>
            <a:off x="170781" y="1042541"/>
            <a:ext cx="1157510" cy="1150814"/>
          </a:xfrm>
          <a:prstGeom prst="rect">
            <a:avLst/>
          </a:prstGeom>
          <a:noFill/>
          <a:ln w="12700" cap="flat" cmpd="sng">
            <a:noFill/>
            <a:prstDash val="solid"/>
            <a:miter lim="0"/>
            <a:headEnd type="none" w="med" len="med"/>
            <a:tailEnd type="none" w="med" len="med"/>
          </a:ln>
          <a:effectLst/>
        </p:spPr>
      </p:pic>
      <p:sp>
        <p:nvSpPr>
          <p:cNvPr id="8196" name="Rectangle 4"/>
          <p:cNvSpPr>
            <a:spLocks/>
          </p:cNvSpPr>
          <p:nvPr/>
        </p:nvSpPr>
        <p:spPr bwMode="auto">
          <a:xfrm>
            <a:off x="1012404" y="0"/>
            <a:ext cx="8131596" cy="6858000"/>
          </a:xfrm>
          <a:prstGeom prst="rect">
            <a:avLst/>
          </a:prstGeom>
          <a:solidFill>
            <a:srgbClr val="FFFFFF"/>
          </a:solidFill>
          <a:ln w="25400" cap="rnd" cmpd="sng">
            <a:noFill/>
            <a:prstDash val="solid"/>
            <a:round/>
            <a:headEnd/>
            <a:tailEnd/>
          </a:ln>
          <a:effectLst/>
        </p:spPr>
        <p:txBody>
          <a:bodyPr lIns="50793" tIns="50793" rIns="50793" bIns="50793" anchor="ctr"/>
          <a:lstStyle/>
          <a:p>
            <a:endParaRPr lang="es-MX"/>
          </a:p>
        </p:txBody>
      </p:sp>
      <p:sp>
        <p:nvSpPr>
          <p:cNvPr id="8197" name="Rectangle 5"/>
          <p:cNvSpPr>
            <a:spLocks/>
          </p:cNvSpPr>
          <p:nvPr/>
        </p:nvSpPr>
        <p:spPr bwMode="auto">
          <a:xfrm>
            <a:off x="1013521" y="0"/>
            <a:ext cx="73670" cy="6858000"/>
          </a:xfrm>
          <a:prstGeom prst="rect">
            <a:avLst/>
          </a:prstGeom>
          <a:solidFill>
            <a:srgbClr val="FFFFFF"/>
          </a:solidFill>
          <a:ln w="25400" cap="rnd" cmpd="sng">
            <a:noFill/>
            <a:prstDash val="solid"/>
            <a:round/>
            <a:headEnd/>
            <a:tailEnd/>
          </a:ln>
          <a:effectLst>
            <a:outerShdw dist="38000" dir="10800000" algn="ctr" rotWithShape="0">
              <a:srgbClr val="706B5F">
                <a:alpha val="25000"/>
              </a:srgbClr>
            </a:outerShdw>
          </a:effectLst>
        </p:spPr>
        <p:txBody>
          <a:bodyPr lIns="50793" tIns="50793" rIns="50793" bIns="50793" anchor="ctr"/>
          <a:lstStyle/>
          <a:p>
            <a:endParaRPr lang="es-MX"/>
          </a:p>
        </p:txBody>
      </p:sp>
      <p:pic>
        <p:nvPicPr>
          <p:cNvPr id="8198" name="Picture 6" descr="image.png"/>
          <p:cNvPicPr>
            <a:picLocks noChangeAspect="1"/>
          </p:cNvPicPr>
          <p:nvPr/>
        </p:nvPicPr>
        <p:blipFill>
          <a:blip r:embed="rId4" cstate="print"/>
          <a:srcRect/>
          <a:stretch>
            <a:fillRect/>
          </a:stretch>
        </p:blipFill>
        <p:spPr bwMode="auto">
          <a:xfrm>
            <a:off x="919758" y="1414241"/>
            <a:ext cx="219894" cy="212080"/>
          </a:xfrm>
          <a:prstGeom prst="rect">
            <a:avLst/>
          </a:prstGeom>
          <a:noFill/>
          <a:ln w="12700" cap="flat" cmpd="sng">
            <a:noFill/>
            <a:prstDash val="solid"/>
            <a:miter lim="0"/>
            <a:headEnd type="none" w="med" len="med"/>
            <a:tailEnd type="none" w="med" len="med"/>
          </a:ln>
          <a:effectLst/>
        </p:spPr>
      </p:pic>
      <p:sp>
        <p:nvSpPr>
          <p:cNvPr id="8199" name="AutoShape 7"/>
          <p:cNvSpPr>
            <a:spLocks/>
          </p:cNvSpPr>
          <p:nvPr/>
        </p:nvSpPr>
        <p:spPr bwMode="auto">
          <a:xfrm>
            <a:off x="1156395" y="1343918"/>
            <a:ext cx="63624" cy="6474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5" y="0"/>
                  <a:pt x="0" y="4835"/>
                  <a:pt x="0" y="10800"/>
                </a:cubicBezTo>
                <a:cubicBezTo>
                  <a:pt x="0" y="16764"/>
                  <a:pt x="4835" y="21600"/>
                  <a:pt x="10800" y="21600"/>
                </a:cubicBezTo>
                <a:cubicBezTo>
                  <a:pt x="10800" y="21600"/>
                  <a:pt x="10800" y="21600"/>
                  <a:pt x="10800" y="21600"/>
                </a:cubicBezTo>
                <a:cubicBezTo>
                  <a:pt x="16764" y="21600"/>
                  <a:pt x="21600" y="16764"/>
                  <a:pt x="21600" y="10800"/>
                </a:cubicBezTo>
                <a:cubicBezTo>
                  <a:pt x="21600" y="4835"/>
                  <a:pt x="16764" y="0"/>
                  <a:pt x="10800" y="0"/>
                </a:cubicBezTo>
                <a:close/>
              </a:path>
            </a:pathLst>
          </a:custGeom>
          <a:solidFill>
            <a:srgbClr val="000000">
              <a:alpha val="0"/>
            </a:srgbClr>
          </a:solidFill>
          <a:ln w="18062" cap="rnd" cmpd="sng">
            <a:solidFill>
              <a:srgbClr val="307F93">
                <a:alpha val="59999"/>
              </a:srgbClr>
            </a:solidFill>
            <a:prstDash val="solid"/>
            <a:round/>
            <a:headEnd/>
            <a:tailEnd/>
          </a:ln>
          <a:effectLst/>
        </p:spPr>
        <p:txBody>
          <a:bodyPr lIns="0" tIns="0" rIns="0" bIns="0" anchor="ctr"/>
          <a:lstStyle/>
          <a:p>
            <a:endParaRPr lang="es-MX"/>
          </a:p>
        </p:txBody>
      </p:sp>
      <p:sp>
        <p:nvSpPr>
          <p:cNvPr id="8200" name="Rectangle 8"/>
          <p:cNvSpPr>
            <a:spLocks noGrp="1" noChangeArrowheads="1"/>
          </p:cNvSpPr>
          <p:nvPr>
            <p:ph type="title"/>
          </p:nvPr>
        </p:nvSpPr>
        <p:spPr>
          <a:xfrm>
            <a:off x="899668" y="404068"/>
            <a:ext cx="7772177" cy="575965"/>
          </a:xfrm>
        </p:spPr>
        <p:txBody>
          <a:bodyPr lIns="88887" tIns="50793" rIns="88887" bIns="50793"/>
          <a:lstStyle/>
          <a:p>
            <a:pPr defTabSz="914051"/>
            <a:r>
              <a:rPr lang="es-MX" sz="2700" b="1" dirty="0">
                <a:solidFill>
                  <a:srgbClr val="572314"/>
                </a:solidFill>
                <a:latin typeface="Gill Sans" charset="0"/>
                <a:ea typeface="Gill Sans" charset="0"/>
                <a:cs typeface="Gill Sans" charset="0"/>
                <a:sym typeface="Gill Sans" charset="0"/>
              </a:rPr>
              <a:t>Características de los proyectos</a:t>
            </a:r>
            <a:endParaRPr lang="es-MX" dirty="0"/>
          </a:p>
        </p:txBody>
      </p:sp>
      <p:sp>
        <p:nvSpPr>
          <p:cNvPr id="8201" name="Rectangle 9"/>
          <p:cNvSpPr>
            <a:spLocks noGrp="1" noChangeArrowheads="1"/>
          </p:cNvSpPr>
          <p:nvPr>
            <p:ph sz="quarter" idx="1"/>
          </p:nvPr>
        </p:nvSpPr>
        <p:spPr>
          <a:xfrm>
            <a:off x="1071563" y="1412007"/>
            <a:ext cx="7858125" cy="5112246"/>
          </a:xfrm>
        </p:spPr>
        <p:txBody>
          <a:bodyPr lIns="88887" rIns="88887" bIns="50793"/>
          <a:lstStyle/>
          <a:p>
            <a:pPr marL="18973" defTabSz="914051">
              <a:spcBef>
                <a:spcPts val="422"/>
              </a:spcBef>
            </a:pPr>
            <a:endParaRPr lang="es-MX" sz="1900" b="1" dirty="0">
              <a:solidFill>
                <a:srgbClr val="320E04"/>
              </a:solidFill>
              <a:latin typeface="Gill Sans" charset="0"/>
              <a:ea typeface="Gill Sans" charset="0"/>
              <a:cs typeface="Gill Sans" charset="0"/>
              <a:sym typeface="Gill Sans" charset="0"/>
            </a:endParaRPr>
          </a:p>
          <a:p>
            <a:pPr marL="18973" defTabSz="914051">
              <a:spcBef>
                <a:spcPts val="422"/>
              </a:spcBef>
            </a:pPr>
            <a:r>
              <a:rPr lang="es-MX" sz="1900" b="1" dirty="0">
                <a:solidFill>
                  <a:srgbClr val="320E04"/>
                </a:solidFill>
                <a:latin typeface="Gill Sans" charset="0"/>
                <a:ea typeface="Gill Sans" charset="0"/>
                <a:cs typeface="Gill Sans" charset="0"/>
                <a:sym typeface="Gill Sans" charset="0"/>
              </a:rPr>
              <a:t>Suelen estar </a:t>
            </a:r>
            <a:r>
              <a:rPr lang="es-MX" sz="1900" b="1" dirty="0">
                <a:solidFill>
                  <a:srgbClr val="8DC765"/>
                </a:solidFill>
                <a:latin typeface="Gill Sans" charset="0"/>
                <a:ea typeface="Gill Sans" charset="0"/>
                <a:cs typeface="Gill Sans" charset="0"/>
                <a:sym typeface="Gill Sans" charset="0"/>
              </a:rPr>
              <a:t>interrelacionados</a:t>
            </a:r>
            <a:r>
              <a:rPr lang="es-MX" sz="1900" b="1" dirty="0">
                <a:solidFill>
                  <a:srgbClr val="320E04"/>
                </a:solidFill>
                <a:latin typeface="Gill Sans" charset="0"/>
                <a:ea typeface="Gill Sans" charset="0"/>
                <a:cs typeface="Gill Sans" charset="0"/>
                <a:sym typeface="Gill Sans" charset="0"/>
              </a:rPr>
              <a:t> con otros proyectos.</a:t>
            </a:r>
          </a:p>
          <a:p>
            <a:pPr marL="18973" defTabSz="914051">
              <a:spcBef>
                <a:spcPts val="422"/>
              </a:spcBef>
            </a:pPr>
            <a:endParaRPr lang="es-MX" sz="1900" b="1" dirty="0">
              <a:solidFill>
                <a:srgbClr val="320E04"/>
              </a:solidFill>
              <a:latin typeface="Gill Sans" charset="0"/>
              <a:ea typeface="Gill Sans" charset="0"/>
              <a:cs typeface="Gill Sans" charset="0"/>
              <a:sym typeface="Gill Sans" charset="0"/>
            </a:endParaRPr>
          </a:p>
          <a:p>
            <a:pPr marL="18973" defTabSz="914051">
              <a:spcBef>
                <a:spcPts val="422"/>
              </a:spcBef>
            </a:pPr>
            <a:r>
              <a:rPr lang="es-MX" sz="1900" b="1" dirty="0">
                <a:solidFill>
                  <a:srgbClr val="320E04"/>
                </a:solidFill>
                <a:latin typeface="Gill Sans" charset="0"/>
                <a:ea typeface="Gill Sans" charset="0"/>
                <a:cs typeface="Gill Sans" charset="0"/>
                <a:sym typeface="Gill Sans" charset="0"/>
              </a:rPr>
              <a:t>Su resultado (éxito o fracaso) esta sujeto a </a:t>
            </a:r>
            <a:r>
              <a:rPr lang="es-MX" sz="1900" b="1" dirty="0">
                <a:solidFill>
                  <a:srgbClr val="8DC765"/>
                </a:solidFill>
                <a:latin typeface="Gill Sans" charset="0"/>
                <a:ea typeface="Gill Sans" charset="0"/>
                <a:cs typeface="Gill Sans" charset="0"/>
                <a:sym typeface="Gill Sans" charset="0"/>
              </a:rPr>
              <a:t>riesgo e incertidumbre.</a:t>
            </a:r>
          </a:p>
          <a:p>
            <a:pPr marL="18973" defTabSz="914051">
              <a:spcBef>
                <a:spcPts val="422"/>
              </a:spcBef>
            </a:pPr>
            <a:endParaRPr lang="es-MX" sz="1900" b="1" dirty="0">
              <a:solidFill>
                <a:srgbClr val="320E04"/>
              </a:solidFill>
              <a:latin typeface="Gill Sans" charset="0"/>
              <a:ea typeface="Gill Sans" charset="0"/>
              <a:cs typeface="Gill Sans" charset="0"/>
              <a:sym typeface="Gill Sans" charset="0"/>
            </a:endParaRPr>
          </a:p>
          <a:p>
            <a:pPr marL="18973" defTabSz="914051">
              <a:spcBef>
                <a:spcPts val="422"/>
              </a:spcBef>
            </a:pPr>
            <a:r>
              <a:rPr lang="es-MX" sz="1900" b="1" dirty="0">
                <a:solidFill>
                  <a:srgbClr val="320E04"/>
                </a:solidFill>
                <a:latin typeface="Gill Sans" charset="0"/>
                <a:ea typeface="Gill Sans" charset="0"/>
                <a:cs typeface="Gill Sans" charset="0"/>
                <a:sym typeface="Gill Sans" charset="0"/>
              </a:rPr>
              <a:t>Tienen una naturaleza </a:t>
            </a:r>
            <a:r>
              <a:rPr lang="es-MX" sz="1900" b="1" dirty="0" err="1">
                <a:solidFill>
                  <a:srgbClr val="8DC765"/>
                </a:solidFill>
                <a:latin typeface="Gill Sans" charset="0"/>
                <a:ea typeface="Gill Sans" charset="0"/>
                <a:cs typeface="Gill Sans" charset="0"/>
                <a:sym typeface="Gill Sans" charset="0"/>
              </a:rPr>
              <a:t>intertemporal</a:t>
            </a:r>
            <a:r>
              <a:rPr lang="es-MX" sz="1900" b="1" dirty="0">
                <a:solidFill>
                  <a:srgbClr val="8DC765"/>
                </a:solidFill>
                <a:latin typeface="Gill Sans" charset="0"/>
                <a:ea typeface="Gill Sans" charset="0"/>
                <a:cs typeface="Gill Sans" charset="0"/>
                <a:sym typeface="Gill Sans" charset="0"/>
              </a:rPr>
              <a:t>.</a:t>
            </a:r>
          </a:p>
          <a:p>
            <a:pPr marL="18973" defTabSz="914051">
              <a:spcBef>
                <a:spcPts val="422"/>
              </a:spcBef>
            </a:pPr>
            <a:endParaRPr lang="es-MX" sz="1900" b="1" dirty="0">
              <a:solidFill>
                <a:srgbClr val="320E04"/>
              </a:solidFill>
              <a:latin typeface="Gill Sans" charset="0"/>
              <a:ea typeface="Gill Sans" charset="0"/>
              <a:cs typeface="Gill Sans" charset="0"/>
              <a:sym typeface="Gill Sans" charset="0"/>
            </a:endParaRPr>
          </a:p>
          <a:p>
            <a:pPr marL="18973" defTabSz="914051">
              <a:spcBef>
                <a:spcPts val="422"/>
              </a:spcBef>
            </a:pPr>
            <a:r>
              <a:rPr lang="es-MX" sz="1900" b="1" dirty="0">
                <a:solidFill>
                  <a:srgbClr val="320E04"/>
                </a:solidFill>
                <a:latin typeface="Gill Sans" charset="0"/>
                <a:ea typeface="Gill Sans" charset="0"/>
                <a:cs typeface="Gill Sans" charset="0"/>
                <a:sym typeface="Gill Sans" charset="0"/>
              </a:rPr>
              <a:t>Pueden tener un origen </a:t>
            </a:r>
            <a:r>
              <a:rPr lang="es-MX" sz="1900" b="1" dirty="0">
                <a:solidFill>
                  <a:srgbClr val="8DC765"/>
                </a:solidFill>
                <a:latin typeface="Gill Sans" charset="0"/>
                <a:ea typeface="Gill Sans" charset="0"/>
                <a:cs typeface="Gill Sans" charset="0"/>
                <a:sym typeface="Gill Sans" charset="0"/>
              </a:rPr>
              <a:t>privado o social</a:t>
            </a:r>
            <a:r>
              <a:rPr lang="es-MX" sz="1900" b="1" dirty="0">
                <a:solidFill>
                  <a:srgbClr val="320E04"/>
                </a:solidFill>
                <a:latin typeface="Gill Sans" charset="0"/>
                <a:ea typeface="Gill Sans" charset="0"/>
                <a:cs typeface="Gill Sans" charset="0"/>
                <a:sym typeface="Gill Sans" charset="0"/>
              </a:rPr>
              <a:t> y pueden ser evaluados desde el punto de vista privado o social.</a:t>
            </a:r>
          </a:p>
          <a:p>
            <a:pPr marL="18973" defTabSz="914051">
              <a:spcBef>
                <a:spcPts val="422"/>
              </a:spcBef>
            </a:pPr>
            <a:endParaRPr lang="es-MX" sz="1900" b="1" dirty="0">
              <a:solidFill>
                <a:srgbClr val="320E04"/>
              </a:solidFill>
              <a:latin typeface="Gill Sans" charset="0"/>
              <a:ea typeface="Gill Sans" charset="0"/>
              <a:cs typeface="Gill Sans" charset="0"/>
              <a:sym typeface="Gill Sans" charset="0"/>
            </a:endParaRPr>
          </a:p>
          <a:p>
            <a:pPr marL="18973" defTabSz="914051">
              <a:spcBef>
                <a:spcPts val="422"/>
              </a:spcBef>
            </a:pPr>
            <a:r>
              <a:rPr lang="es-MX" sz="1900" b="1" dirty="0">
                <a:solidFill>
                  <a:srgbClr val="320E04"/>
                </a:solidFill>
                <a:latin typeface="Gill Sans" charset="0"/>
                <a:ea typeface="Gill Sans" charset="0"/>
                <a:cs typeface="Gill Sans" charset="0"/>
                <a:sym typeface="Gill Sans" charset="0"/>
              </a:rPr>
              <a:t>Requieren para su evaluación de un </a:t>
            </a:r>
            <a:r>
              <a:rPr lang="es-MX" sz="1900" b="1" dirty="0">
                <a:solidFill>
                  <a:srgbClr val="8DC765"/>
                </a:solidFill>
                <a:latin typeface="Gill Sans" charset="0"/>
                <a:ea typeface="Gill Sans" charset="0"/>
                <a:cs typeface="Gill Sans" charset="0"/>
                <a:sym typeface="Gill Sans" charset="0"/>
              </a:rPr>
              <a:t>equipo multidisciplinario</a:t>
            </a:r>
            <a:r>
              <a:rPr lang="es-MX" sz="1900" b="1" dirty="0">
                <a:solidFill>
                  <a:srgbClr val="320E04"/>
                </a:solidFill>
                <a:latin typeface="Gill Sans" charset="0"/>
                <a:ea typeface="Gill Sans" charset="0"/>
                <a:cs typeface="Gill Sans" charset="0"/>
                <a:sym typeface="Gill Sans" charset="0"/>
              </a:rPr>
              <a:t>. </a:t>
            </a:r>
          </a:p>
          <a:p>
            <a:pPr marL="18973" defTabSz="914051">
              <a:spcBef>
                <a:spcPts val="422"/>
              </a:spcBef>
            </a:pPr>
            <a:endParaRPr lang="es-MX" sz="1900" b="1" dirty="0">
              <a:solidFill>
                <a:srgbClr val="320E04"/>
              </a:solidFill>
              <a:latin typeface="Gill Sans" charset="0"/>
              <a:ea typeface="Gill Sans" charset="0"/>
              <a:cs typeface="Gill Sans" charset="0"/>
              <a:sym typeface="Gill Sans" charset="0"/>
            </a:endParaRPr>
          </a:p>
          <a:p>
            <a:pPr marL="18973" defTabSz="914051">
              <a:spcBef>
                <a:spcPts val="422"/>
              </a:spcBef>
            </a:pPr>
            <a:r>
              <a:rPr lang="es-MX" sz="1900" b="1" dirty="0">
                <a:solidFill>
                  <a:srgbClr val="320E04"/>
                </a:solidFill>
                <a:latin typeface="Gill Sans" charset="0"/>
                <a:ea typeface="Gill Sans" charset="0"/>
                <a:cs typeface="Gill Sans" charset="0"/>
                <a:sym typeface="Gill Sans" charset="0"/>
              </a:rPr>
              <a:t>Pueden ser evaluados desde </a:t>
            </a:r>
            <a:r>
              <a:rPr lang="es-MX" sz="1900" b="1" dirty="0">
                <a:solidFill>
                  <a:srgbClr val="8DC765"/>
                </a:solidFill>
                <a:latin typeface="Gill Sans" charset="0"/>
                <a:ea typeface="Gill Sans" charset="0"/>
                <a:cs typeface="Gill Sans" charset="0"/>
                <a:sym typeface="Gill Sans" charset="0"/>
              </a:rPr>
              <a:t>distintos puntos de vista.</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AutoShape 1"/>
          <p:cNvSpPr>
            <a:spLocks/>
          </p:cNvSpPr>
          <p:nvPr/>
        </p:nvSpPr>
        <p:spPr bwMode="auto">
          <a:xfrm>
            <a:off x="2235" y="2235"/>
            <a:ext cx="819299" cy="819299"/>
          </a:xfrm>
          <a:custGeom>
            <a:avLst/>
            <a:gdLst>
              <a:gd name="T0" fmla="*/ 10800 w 21600"/>
              <a:gd name="T1" fmla="*/ 10798 h 21596"/>
              <a:gd name="T2" fmla="*/ 10800 w 21600"/>
              <a:gd name="T3" fmla="*/ 10798 h 21596"/>
              <a:gd name="T4" fmla="*/ 10800 w 21600"/>
              <a:gd name="T5" fmla="*/ 10798 h 21596"/>
              <a:gd name="T6" fmla="*/ 10800 w 21600"/>
              <a:gd name="T7" fmla="*/ 10798 h 21596"/>
            </a:gdLst>
            <a:ahLst/>
            <a:cxnLst>
              <a:cxn ang="0">
                <a:pos x="T0" y="T1"/>
              </a:cxn>
              <a:cxn ang="0">
                <a:pos x="T2" y="T3"/>
              </a:cxn>
              <a:cxn ang="0">
                <a:pos x="T4" y="T5"/>
              </a:cxn>
              <a:cxn ang="0">
                <a:pos x="T6" y="T7"/>
              </a:cxn>
            </a:cxnLst>
            <a:rect l="0" t="0" r="r" b="b"/>
            <a:pathLst>
              <a:path w="21600" h="21596">
                <a:moveTo>
                  <a:pt x="21600" y="0"/>
                </a:moveTo>
                <a:cubicBezTo>
                  <a:pt x="21600" y="5730"/>
                  <a:pt x="19323" y="11225"/>
                  <a:pt x="15272" y="15275"/>
                </a:cubicBezTo>
                <a:cubicBezTo>
                  <a:pt x="11221" y="19326"/>
                  <a:pt x="5727" y="21600"/>
                  <a:pt x="0" y="21596"/>
                </a:cubicBezTo>
                <a:cubicBezTo>
                  <a:pt x="4" y="14397"/>
                  <a:pt x="8" y="7198"/>
                  <a:pt x="13" y="0"/>
                </a:cubicBezTo>
                <a:lnTo>
                  <a:pt x="21600" y="0"/>
                </a:lnTo>
                <a:close/>
              </a:path>
            </a:pathLst>
          </a:custGeom>
          <a:solidFill>
            <a:srgbClr val="FEFAF4">
              <a:alpha val="32941"/>
            </a:srgbClr>
          </a:solidFill>
          <a:ln w="4515" cap="rnd" cmpd="sng">
            <a:solidFill>
              <a:srgbClr val="D2C39E"/>
            </a:solidFill>
            <a:prstDash val="solid"/>
            <a:round/>
            <a:headEnd/>
            <a:tailEnd/>
          </a:ln>
          <a:effectLst/>
        </p:spPr>
        <p:txBody>
          <a:bodyPr lIns="0" tIns="0" rIns="0" bIns="0" anchor="ctr"/>
          <a:lstStyle/>
          <a:p>
            <a:endParaRPr lang="es-MX"/>
          </a:p>
        </p:txBody>
      </p:sp>
      <p:sp>
        <p:nvSpPr>
          <p:cNvPr id="9218" name="AutoShape 2"/>
          <p:cNvSpPr>
            <a:spLocks/>
          </p:cNvSpPr>
          <p:nvPr/>
        </p:nvSpPr>
        <p:spPr bwMode="auto">
          <a:xfrm>
            <a:off x="167433" y="20092"/>
            <a:ext cx="1703338" cy="17033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5" y="0"/>
                  <a:pt x="0" y="4835"/>
                  <a:pt x="0" y="10799"/>
                </a:cubicBezTo>
                <a:lnTo>
                  <a:pt x="0" y="10800"/>
                </a:lnTo>
                <a:cubicBezTo>
                  <a:pt x="0" y="16764"/>
                  <a:pt x="4835" y="21600"/>
                  <a:pt x="10799" y="21600"/>
                </a:cubicBezTo>
                <a:cubicBezTo>
                  <a:pt x="10799" y="21600"/>
                  <a:pt x="10799" y="21600"/>
                  <a:pt x="10800" y="21600"/>
                </a:cubicBezTo>
                <a:cubicBezTo>
                  <a:pt x="16764" y="21600"/>
                  <a:pt x="21600" y="16764"/>
                  <a:pt x="21600" y="10800"/>
                </a:cubicBezTo>
                <a:cubicBezTo>
                  <a:pt x="21600" y="4835"/>
                  <a:pt x="16764" y="0"/>
                  <a:pt x="10800" y="0"/>
                </a:cubicBezTo>
                <a:close/>
              </a:path>
            </a:pathLst>
          </a:custGeom>
          <a:solidFill>
            <a:srgbClr val="000000">
              <a:alpha val="0"/>
            </a:srgbClr>
          </a:solidFill>
          <a:ln w="38833" cap="rnd" cmpd="sng">
            <a:solidFill>
              <a:srgbClr val="FFF6DB"/>
            </a:solidFill>
            <a:prstDash val="solid"/>
            <a:round/>
            <a:headEnd/>
            <a:tailEnd/>
          </a:ln>
          <a:effectLst>
            <a:outerShdw dist="25400" dir="5400000" algn="ctr" rotWithShape="0">
              <a:srgbClr val="AFA58D">
                <a:alpha val="84999"/>
              </a:srgbClr>
            </a:outerShdw>
          </a:effectLst>
        </p:spPr>
        <p:txBody>
          <a:bodyPr lIns="0" tIns="0" rIns="0" bIns="0" anchor="ctr"/>
          <a:lstStyle/>
          <a:p>
            <a:endParaRPr lang="es-MX"/>
          </a:p>
        </p:txBody>
      </p:sp>
      <p:pic>
        <p:nvPicPr>
          <p:cNvPr id="9219" name="Picture 3" descr="image.png"/>
          <p:cNvPicPr>
            <a:picLocks noChangeAspect="1"/>
          </p:cNvPicPr>
          <p:nvPr/>
        </p:nvPicPr>
        <p:blipFill>
          <a:blip r:embed="rId3" cstate="print"/>
          <a:srcRect/>
          <a:stretch>
            <a:fillRect/>
          </a:stretch>
        </p:blipFill>
        <p:spPr bwMode="auto">
          <a:xfrm>
            <a:off x="170781" y="1042541"/>
            <a:ext cx="1157510" cy="1150814"/>
          </a:xfrm>
          <a:prstGeom prst="rect">
            <a:avLst/>
          </a:prstGeom>
          <a:noFill/>
          <a:ln w="12700" cap="flat" cmpd="sng">
            <a:noFill/>
            <a:prstDash val="solid"/>
            <a:miter lim="0"/>
            <a:headEnd type="none" w="med" len="med"/>
            <a:tailEnd type="none" w="med" len="med"/>
          </a:ln>
          <a:effectLst/>
        </p:spPr>
      </p:pic>
      <p:sp>
        <p:nvSpPr>
          <p:cNvPr id="9220" name="Rectangle 4"/>
          <p:cNvSpPr>
            <a:spLocks/>
          </p:cNvSpPr>
          <p:nvPr/>
        </p:nvSpPr>
        <p:spPr bwMode="auto">
          <a:xfrm>
            <a:off x="1012404" y="0"/>
            <a:ext cx="8131596" cy="6858000"/>
          </a:xfrm>
          <a:prstGeom prst="rect">
            <a:avLst/>
          </a:prstGeom>
          <a:solidFill>
            <a:srgbClr val="FFFFFF"/>
          </a:solidFill>
          <a:ln w="25400" cap="rnd" cmpd="sng">
            <a:noFill/>
            <a:prstDash val="solid"/>
            <a:round/>
            <a:headEnd/>
            <a:tailEnd/>
          </a:ln>
          <a:effectLst/>
        </p:spPr>
        <p:txBody>
          <a:bodyPr lIns="50793" tIns="50793" rIns="50793" bIns="50793" anchor="ctr"/>
          <a:lstStyle/>
          <a:p>
            <a:endParaRPr lang="es-MX"/>
          </a:p>
        </p:txBody>
      </p:sp>
      <p:sp>
        <p:nvSpPr>
          <p:cNvPr id="9221" name="Rectangle 5"/>
          <p:cNvSpPr>
            <a:spLocks/>
          </p:cNvSpPr>
          <p:nvPr/>
        </p:nvSpPr>
        <p:spPr bwMode="auto">
          <a:xfrm>
            <a:off x="1013521" y="0"/>
            <a:ext cx="73670" cy="6858000"/>
          </a:xfrm>
          <a:prstGeom prst="rect">
            <a:avLst/>
          </a:prstGeom>
          <a:solidFill>
            <a:srgbClr val="FFFFFF"/>
          </a:solidFill>
          <a:ln w="25400" cap="rnd" cmpd="sng">
            <a:noFill/>
            <a:prstDash val="solid"/>
            <a:round/>
            <a:headEnd/>
            <a:tailEnd/>
          </a:ln>
          <a:effectLst>
            <a:outerShdw dist="38000" dir="10800000" algn="ctr" rotWithShape="0">
              <a:srgbClr val="706B5F">
                <a:alpha val="25000"/>
              </a:srgbClr>
            </a:outerShdw>
          </a:effectLst>
        </p:spPr>
        <p:txBody>
          <a:bodyPr lIns="50793" tIns="50793" rIns="50793" bIns="50793" anchor="ctr"/>
          <a:lstStyle/>
          <a:p>
            <a:endParaRPr lang="es-MX"/>
          </a:p>
        </p:txBody>
      </p:sp>
      <p:pic>
        <p:nvPicPr>
          <p:cNvPr id="9222" name="Picture 6" descr="image.png"/>
          <p:cNvPicPr>
            <a:picLocks noChangeAspect="1"/>
          </p:cNvPicPr>
          <p:nvPr/>
        </p:nvPicPr>
        <p:blipFill>
          <a:blip r:embed="rId4" cstate="print"/>
          <a:srcRect/>
          <a:stretch>
            <a:fillRect/>
          </a:stretch>
        </p:blipFill>
        <p:spPr bwMode="auto">
          <a:xfrm>
            <a:off x="919758" y="1414241"/>
            <a:ext cx="219894" cy="212080"/>
          </a:xfrm>
          <a:prstGeom prst="rect">
            <a:avLst/>
          </a:prstGeom>
          <a:noFill/>
          <a:ln w="12700" cap="flat" cmpd="sng">
            <a:noFill/>
            <a:prstDash val="solid"/>
            <a:miter lim="0"/>
            <a:headEnd type="none" w="med" len="med"/>
            <a:tailEnd type="none" w="med" len="med"/>
          </a:ln>
          <a:effectLst/>
        </p:spPr>
      </p:pic>
      <p:sp>
        <p:nvSpPr>
          <p:cNvPr id="9223" name="AutoShape 7"/>
          <p:cNvSpPr>
            <a:spLocks/>
          </p:cNvSpPr>
          <p:nvPr/>
        </p:nvSpPr>
        <p:spPr bwMode="auto">
          <a:xfrm>
            <a:off x="1156395" y="1343918"/>
            <a:ext cx="63624" cy="6474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5" y="0"/>
                  <a:pt x="0" y="4835"/>
                  <a:pt x="0" y="10800"/>
                </a:cubicBezTo>
                <a:cubicBezTo>
                  <a:pt x="0" y="16764"/>
                  <a:pt x="4835" y="21600"/>
                  <a:pt x="10800" y="21600"/>
                </a:cubicBezTo>
                <a:cubicBezTo>
                  <a:pt x="10800" y="21600"/>
                  <a:pt x="10800" y="21600"/>
                  <a:pt x="10800" y="21600"/>
                </a:cubicBezTo>
                <a:cubicBezTo>
                  <a:pt x="16764" y="21600"/>
                  <a:pt x="21600" y="16764"/>
                  <a:pt x="21600" y="10800"/>
                </a:cubicBezTo>
                <a:cubicBezTo>
                  <a:pt x="21600" y="4835"/>
                  <a:pt x="16764" y="0"/>
                  <a:pt x="10800" y="0"/>
                </a:cubicBezTo>
                <a:close/>
              </a:path>
            </a:pathLst>
          </a:custGeom>
          <a:solidFill>
            <a:srgbClr val="000000">
              <a:alpha val="0"/>
            </a:srgbClr>
          </a:solidFill>
          <a:ln w="18062" cap="rnd" cmpd="sng">
            <a:solidFill>
              <a:srgbClr val="307F93">
                <a:alpha val="59999"/>
              </a:srgbClr>
            </a:solidFill>
            <a:prstDash val="solid"/>
            <a:round/>
            <a:headEnd/>
            <a:tailEnd/>
          </a:ln>
          <a:effectLst/>
        </p:spPr>
        <p:txBody>
          <a:bodyPr lIns="0" tIns="0" rIns="0" bIns="0" anchor="ctr"/>
          <a:lstStyle/>
          <a:p>
            <a:endParaRPr lang="es-MX"/>
          </a:p>
        </p:txBody>
      </p:sp>
      <p:sp>
        <p:nvSpPr>
          <p:cNvPr id="9224" name="Rectangle 8"/>
          <p:cNvSpPr>
            <a:spLocks noGrp="1" noChangeArrowheads="1"/>
          </p:cNvSpPr>
          <p:nvPr>
            <p:ph type="title"/>
          </p:nvPr>
        </p:nvSpPr>
        <p:spPr>
          <a:xfrm>
            <a:off x="899668" y="404068"/>
            <a:ext cx="7772177" cy="575965"/>
          </a:xfrm>
        </p:spPr>
        <p:txBody>
          <a:bodyPr lIns="88887" tIns="50793" rIns="88887" bIns="50793"/>
          <a:lstStyle/>
          <a:p>
            <a:pPr defTabSz="914051"/>
            <a:r>
              <a:rPr lang="es-MX" sz="2700" b="1" dirty="0">
                <a:solidFill>
                  <a:srgbClr val="572314"/>
                </a:solidFill>
                <a:latin typeface="Gill Sans" charset="0"/>
                <a:ea typeface="Gill Sans" charset="0"/>
                <a:cs typeface="Gill Sans" charset="0"/>
                <a:sym typeface="Gill Sans" charset="0"/>
              </a:rPr>
              <a:t>Características de los proyectos</a:t>
            </a:r>
            <a:endParaRPr lang="es-MX" dirty="0"/>
          </a:p>
        </p:txBody>
      </p:sp>
      <p:sp>
        <p:nvSpPr>
          <p:cNvPr id="9225" name="Rectangle 9"/>
          <p:cNvSpPr>
            <a:spLocks noGrp="1" noChangeArrowheads="1"/>
          </p:cNvSpPr>
          <p:nvPr>
            <p:ph sz="quarter" idx="1"/>
          </p:nvPr>
        </p:nvSpPr>
        <p:spPr>
          <a:xfrm>
            <a:off x="1000126" y="1357314"/>
            <a:ext cx="7858125" cy="5111130"/>
          </a:xfrm>
        </p:spPr>
        <p:txBody>
          <a:bodyPr lIns="88887" rIns="88887" bIns="50793"/>
          <a:lstStyle/>
          <a:p>
            <a:pPr marL="18973" defTabSz="914051">
              <a:spcBef>
                <a:spcPts val="422"/>
              </a:spcBef>
            </a:pPr>
            <a:r>
              <a:rPr lang="es-MX" sz="2200" b="1" dirty="0">
                <a:solidFill>
                  <a:srgbClr val="320E04"/>
                </a:solidFill>
                <a:latin typeface="Gill Sans" charset="0"/>
                <a:ea typeface="Gill Sans" charset="0"/>
                <a:cs typeface="Gill Sans" charset="0"/>
                <a:sym typeface="Gill Sans" charset="0"/>
              </a:rPr>
              <a:t>El éxito o fracaso del proyecto depende de diversos factores, un imposible en la evaluación es la predicción perfecta (riesgo e incertidumbre):</a:t>
            </a:r>
          </a:p>
          <a:p>
            <a:pPr marL="18973" defTabSz="914051">
              <a:spcBef>
                <a:spcPts val="422"/>
              </a:spcBef>
            </a:pPr>
            <a:endParaRPr lang="es-MX" sz="2200" b="1" dirty="0">
              <a:solidFill>
                <a:srgbClr val="320E04"/>
              </a:solidFill>
              <a:latin typeface="Gill Sans" charset="0"/>
              <a:ea typeface="Gill Sans" charset="0"/>
              <a:cs typeface="Gill Sans" charset="0"/>
              <a:sym typeface="Gill Sans" charset="0"/>
            </a:endParaRPr>
          </a:p>
          <a:p>
            <a:pPr marL="18973" defTabSz="914051">
              <a:spcBef>
                <a:spcPts val="422"/>
              </a:spcBef>
              <a:buClr>
                <a:srgbClr val="3891A7"/>
              </a:buClr>
              <a:buSzPct val="80000"/>
              <a:buFont typeface="Wingdings" pitchFamily="2" charset="2"/>
              <a:buChar char="•"/>
            </a:pPr>
            <a:r>
              <a:rPr lang="es-MX" sz="2200" b="1" dirty="0">
                <a:solidFill>
                  <a:srgbClr val="320E04"/>
                </a:solidFill>
                <a:latin typeface="Gill Sans" charset="0"/>
                <a:ea typeface="Gill Sans" charset="0"/>
                <a:cs typeface="Gill Sans" charset="0"/>
                <a:sym typeface="Gill Sans" charset="0"/>
              </a:rPr>
              <a:t>¿Rechazo o aceptación de la comunidad / mercado?</a:t>
            </a:r>
          </a:p>
          <a:p>
            <a:pPr marL="18973" defTabSz="914051">
              <a:spcBef>
                <a:spcPts val="422"/>
              </a:spcBef>
              <a:buClr>
                <a:srgbClr val="3891A7"/>
              </a:buClr>
              <a:buSzPct val="80000"/>
              <a:buFont typeface="Wingdings" pitchFamily="2" charset="2"/>
              <a:buChar char="•"/>
            </a:pPr>
            <a:r>
              <a:rPr lang="es-MX" sz="2200" b="1" dirty="0">
                <a:solidFill>
                  <a:srgbClr val="320E04"/>
                </a:solidFill>
                <a:latin typeface="Gill Sans" charset="0"/>
                <a:ea typeface="Gill Sans" charset="0"/>
                <a:cs typeface="Gill Sans" charset="0"/>
                <a:sym typeface="Gill Sans" charset="0"/>
              </a:rPr>
              <a:t>Los cambios tecnológicos</a:t>
            </a:r>
          </a:p>
          <a:p>
            <a:pPr marL="18973" defTabSz="914051">
              <a:spcBef>
                <a:spcPts val="422"/>
              </a:spcBef>
              <a:buClr>
                <a:srgbClr val="3891A7"/>
              </a:buClr>
              <a:buSzPct val="80000"/>
              <a:buFont typeface="Wingdings" pitchFamily="2" charset="2"/>
              <a:buChar char="•"/>
            </a:pPr>
            <a:r>
              <a:rPr lang="es-MX" sz="2200" b="1" dirty="0">
                <a:solidFill>
                  <a:srgbClr val="320E04"/>
                </a:solidFill>
                <a:latin typeface="Gill Sans" charset="0"/>
                <a:ea typeface="Gill Sans" charset="0"/>
                <a:cs typeface="Gill Sans" charset="0"/>
                <a:sym typeface="Gill Sans" charset="0"/>
              </a:rPr>
              <a:t>Cambio en el contexto político</a:t>
            </a:r>
          </a:p>
          <a:p>
            <a:pPr marL="18973" defTabSz="914051">
              <a:spcBef>
                <a:spcPts val="422"/>
              </a:spcBef>
              <a:buClr>
                <a:srgbClr val="3891A7"/>
              </a:buClr>
              <a:buSzPct val="80000"/>
              <a:buFont typeface="Wingdings" pitchFamily="2" charset="2"/>
              <a:buChar char="•"/>
            </a:pPr>
            <a:r>
              <a:rPr lang="es-MX" sz="2200" b="1" dirty="0">
                <a:solidFill>
                  <a:srgbClr val="320E04"/>
                </a:solidFill>
                <a:latin typeface="Gill Sans" charset="0"/>
                <a:ea typeface="Gill Sans" charset="0"/>
                <a:cs typeface="Gill Sans" charset="0"/>
                <a:sym typeface="Gill Sans" charset="0"/>
              </a:rPr>
              <a:t>Cambios en las relaciones comerciales internacionales</a:t>
            </a:r>
          </a:p>
          <a:p>
            <a:pPr marL="18973" defTabSz="914051">
              <a:spcBef>
                <a:spcPts val="422"/>
              </a:spcBef>
              <a:buClr>
                <a:srgbClr val="3891A7"/>
              </a:buClr>
              <a:buSzPct val="80000"/>
              <a:buFont typeface="Wingdings" pitchFamily="2" charset="2"/>
              <a:buChar char="•"/>
            </a:pPr>
            <a:r>
              <a:rPr lang="es-MX" sz="2200" b="1" dirty="0">
                <a:solidFill>
                  <a:srgbClr val="320E04"/>
                </a:solidFill>
                <a:latin typeface="Gill Sans" charset="0"/>
                <a:ea typeface="Gill Sans" charset="0"/>
                <a:cs typeface="Gill Sans" charset="0"/>
                <a:sym typeface="Gill Sans" charset="0"/>
              </a:rPr>
              <a:t>La inestabilidad de la naturaleza</a:t>
            </a:r>
          </a:p>
          <a:p>
            <a:pPr marL="18973" defTabSz="914051">
              <a:spcBef>
                <a:spcPts val="422"/>
              </a:spcBef>
              <a:buClr>
                <a:srgbClr val="3891A7"/>
              </a:buClr>
              <a:buSzPct val="80000"/>
              <a:buFont typeface="Wingdings" pitchFamily="2" charset="2"/>
              <a:buChar char="•"/>
            </a:pPr>
            <a:r>
              <a:rPr lang="es-MX" sz="2200" b="1" dirty="0">
                <a:solidFill>
                  <a:srgbClr val="320E04"/>
                </a:solidFill>
                <a:latin typeface="Gill Sans" charset="0"/>
                <a:ea typeface="Gill Sans" charset="0"/>
                <a:cs typeface="Gill Sans" charset="0"/>
                <a:sym typeface="Gill Sans" charset="0"/>
              </a:rPr>
              <a:t>El entorno institucional</a:t>
            </a:r>
          </a:p>
          <a:p>
            <a:pPr marL="18973" defTabSz="914051">
              <a:spcBef>
                <a:spcPts val="422"/>
              </a:spcBef>
              <a:buClr>
                <a:srgbClr val="3891A7"/>
              </a:buClr>
              <a:buSzPct val="80000"/>
              <a:buFont typeface="Wingdings" pitchFamily="2" charset="2"/>
              <a:buChar char="•"/>
            </a:pPr>
            <a:r>
              <a:rPr lang="es-MX" sz="2200" b="1" dirty="0">
                <a:solidFill>
                  <a:srgbClr val="320E04"/>
                </a:solidFill>
                <a:latin typeface="Gill Sans" charset="0"/>
                <a:ea typeface="Gill Sans" charset="0"/>
                <a:cs typeface="Gill Sans" charset="0"/>
                <a:sym typeface="Gill Sans" charset="0"/>
              </a:rPr>
              <a:t>La normativa legal</a:t>
            </a:r>
          </a:p>
          <a:p>
            <a:pPr marL="18973" defTabSz="914051">
              <a:spcBef>
                <a:spcPts val="422"/>
              </a:spcBef>
              <a:buClr>
                <a:srgbClr val="3891A7"/>
              </a:buClr>
              <a:buSzPct val="80000"/>
              <a:buFont typeface="Wingdings" pitchFamily="2" charset="2"/>
              <a:buChar char="•"/>
            </a:pPr>
            <a:r>
              <a:rPr lang="es-MX" sz="2200" b="1" dirty="0">
                <a:solidFill>
                  <a:srgbClr val="320E04"/>
                </a:solidFill>
                <a:latin typeface="Gill Sans" charset="0"/>
                <a:ea typeface="Gill Sans" charset="0"/>
                <a:cs typeface="Gill Sans" charset="0"/>
                <a:sym typeface="Gill Sans" charset="0"/>
              </a:rPr>
              <a:t>Evolución y comportamiento de la competencia</a:t>
            </a:r>
            <a:endParaRPr lang="es-MX" dirty="0"/>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AutoShape 1"/>
          <p:cNvSpPr>
            <a:spLocks/>
          </p:cNvSpPr>
          <p:nvPr/>
        </p:nvSpPr>
        <p:spPr bwMode="auto">
          <a:xfrm>
            <a:off x="2235" y="2235"/>
            <a:ext cx="819299" cy="819299"/>
          </a:xfrm>
          <a:custGeom>
            <a:avLst/>
            <a:gdLst>
              <a:gd name="T0" fmla="*/ 10800 w 21600"/>
              <a:gd name="T1" fmla="*/ 10798 h 21596"/>
              <a:gd name="T2" fmla="*/ 10800 w 21600"/>
              <a:gd name="T3" fmla="*/ 10798 h 21596"/>
              <a:gd name="T4" fmla="*/ 10800 w 21600"/>
              <a:gd name="T5" fmla="*/ 10798 h 21596"/>
              <a:gd name="T6" fmla="*/ 10800 w 21600"/>
              <a:gd name="T7" fmla="*/ 10798 h 21596"/>
            </a:gdLst>
            <a:ahLst/>
            <a:cxnLst>
              <a:cxn ang="0">
                <a:pos x="T0" y="T1"/>
              </a:cxn>
              <a:cxn ang="0">
                <a:pos x="T2" y="T3"/>
              </a:cxn>
              <a:cxn ang="0">
                <a:pos x="T4" y="T5"/>
              </a:cxn>
              <a:cxn ang="0">
                <a:pos x="T6" y="T7"/>
              </a:cxn>
            </a:cxnLst>
            <a:rect l="0" t="0" r="r" b="b"/>
            <a:pathLst>
              <a:path w="21600" h="21596">
                <a:moveTo>
                  <a:pt x="21600" y="0"/>
                </a:moveTo>
                <a:cubicBezTo>
                  <a:pt x="21600" y="5730"/>
                  <a:pt x="19323" y="11225"/>
                  <a:pt x="15272" y="15275"/>
                </a:cubicBezTo>
                <a:cubicBezTo>
                  <a:pt x="11221" y="19326"/>
                  <a:pt x="5727" y="21600"/>
                  <a:pt x="0" y="21596"/>
                </a:cubicBezTo>
                <a:cubicBezTo>
                  <a:pt x="4" y="14397"/>
                  <a:pt x="8" y="7198"/>
                  <a:pt x="13" y="0"/>
                </a:cubicBezTo>
                <a:lnTo>
                  <a:pt x="21600" y="0"/>
                </a:lnTo>
                <a:close/>
              </a:path>
            </a:pathLst>
          </a:custGeom>
          <a:solidFill>
            <a:srgbClr val="FEFAF4">
              <a:alpha val="32941"/>
            </a:srgbClr>
          </a:solidFill>
          <a:ln w="4515" cap="rnd" cmpd="sng">
            <a:solidFill>
              <a:srgbClr val="D2C39E"/>
            </a:solidFill>
            <a:prstDash val="solid"/>
            <a:round/>
            <a:headEnd/>
            <a:tailEnd/>
          </a:ln>
          <a:effectLst/>
        </p:spPr>
        <p:txBody>
          <a:bodyPr lIns="0" tIns="0" rIns="0" bIns="0" anchor="ctr"/>
          <a:lstStyle/>
          <a:p>
            <a:endParaRPr lang="es-MX"/>
          </a:p>
        </p:txBody>
      </p:sp>
      <p:sp>
        <p:nvSpPr>
          <p:cNvPr id="10242" name="AutoShape 2"/>
          <p:cNvSpPr>
            <a:spLocks/>
          </p:cNvSpPr>
          <p:nvPr/>
        </p:nvSpPr>
        <p:spPr bwMode="auto">
          <a:xfrm>
            <a:off x="167433" y="20092"/>
            <a:ext cx="1703338" cy="17033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5" y="0"/>
                  <a:pt x="0" y="4835"/>
                  <a:pt x="0" y="10799"/>
                </a:cubicBezTo>
                <a:lnTo>
                  <a:pt x="0" y="10800"/>
                </a:lnTo>
                <a:cubicBezTo>
                  <a:pt x="0" y="16764"/>
                  <a:pt x="4835" y="21600"/>
                  <a:pt x="10799" y="21600"/>
                </a:cubicBezTo>
                <a:cubicBezTo>
                  <a:pt x="10799" y="21600"/>
                  <a:pt x="10799" y="21600"/>
                  <a:pt x="10800" y="21600"/>
                </a:cubicBezTo>
                <a:cubicBezTo>
                  <a:pt x="16764" y="21600"/>
                  <a:pt x="21600" y="16764"/>
                  <a:pt x="21600" y="10800"/>
                </a:cubicBezTo>
                <a:cubicBezTo>
                  <a:pt x="21600" y="4835"/>
                  <a:pt x="16764" y="0"/>
                  <a:pt x="10800" y="0"/>
                </a:cubicBezTo>
                <a:close/>
              </a:path>
            </a:pathLst>
          </a:custGeom>
          <a:solidFill>
            <a:srgbClr val="000000">
              <a:alpha val="0"/>
            </a:srgbClr>
          </a:solidFill>
          <a:ln w="38833" cap="rnd" cmpd="sng">
            <a:solidFill>
              <a:srgbClr val="FFF6DB"/>
            </a:solidFill>
            <a:prstDash val="solid"/>
            <a:round/>
            <a:headEnd/>
            <a:tailEnd/>
          </a:ln>
          <a:effectLst>
            <a:outerShdw dist="25400" dir="5400000" algn="ctr" rotWithShape="0">
              <a:srgbClr val="AFA58D">
                <a:alpha val="84999"/>
              </a:srgbClr>
            </a:outerShdw>
          </a:effectLst>
        </p:spPr>
        <p:txBody>
          <a:bodyPr lIns="0" tIns="0" rIns="0" bIns="0" anchor="ctr"/>
          <a:lstStyle/>
          <a:p>
            <a:endParaRPr lang="es-MX"/>
          </a:p>
        </p:txBody>
      </p:sp>
      <p:pic>
        <p:nvPicPr>
          <p:cNvPr id="10243" name="Picture 3" descr="image.png"/>
          <p:cNvPicPr>
            <a:picLocks noChangeAspect="1"/>
          </p:cNvPicPr>
          <p:nvPr/>
        </p:nvPicPr>
        <p:blipFill>
          <a:blip r:embed="rId3" cstate="print"/>
          <a:srcRect/>
          <a:stretch>
            <a:fillRect/>
          </a:stretch>
        </p:blipFill>
        <p:spPr bwMode="auto">
          <a:xfrm>
            <a:off x="170781" y="1042541"/>
            <a:ext cx="1157510" cy="1150814"/>
          </a:xfrm>
          <a:prstGeom prst="rect">
            <a:avLst/>
          </a:prstGeom>
          <a:noFill/>
          <a:ln w="12700" cap="flat" cmpd="sng">
            <a:noFill/>
            <a:prstDash val="solid"/>
            <a:miter lim="0"/>
            <a:headEnd type="none" w="med" len="med"/>
            <a:tailEnd type="none" w="med" len="med"/>
          </a:ln>
          <a:effectLst/>
        </p:spPr>
      </p:pic>
      <p:sp>
        <p:nvSpPr>
          <p:cNvPr id="10244" name="Rectangle 4"/>
          <p:cNvSpPr>
            <a:spLocks/>
          </p:cNvSpPr>
          <p:nvPr/>
        </p:nvSpPr>
        <p:spPr bwMode="auto">
          <a:xfrm>
            <a:off x="1012404" y="0"/>
            <a:ext cx="8131596" cy="6858000"/>
          </a:xfrm>
          <a:prstGeom prst="rect">
            <a:avLst/>
          </a:prstGeom>
          <a:solidFill>
            <a:srgbClr val="FFFFFF"/>
          </a:solidFill>
          <a:ln w="25400" cap="rnd" cmpd="sng">
            <a:noFill/>
            <a:prstDash val="solid"/>
            <a:round/>
            <a:headEnd/>
            <a:tailEnd/>
          </a:ln>
          <a:effectLst/>
        </p:spPr>
        <p:txBody>
          <a:bodyPr lIns="50793" tIns="50793" rIns="50793" bIns="50793" anchor="ctr"/>
          <a:lstStyle/>
          <a:p>
            <a:endParaRPr lang="es-MX"/>
          </a:p>
        </p:txBody>
      </p:sp>
      <p:sp>
        <p:nvSpPr>
          <p:cNvPr id="10245" name="Rectangle 5"/>
          <p:cNvSpPr>
            <a:spLocks/>
          </p:cNvSpPr>
          <p:nvPr/>
        </p:nvSpPr>
        <p:spPr bwMode="auto">
          <a:xfrm>
            <a:off x="1013521" y="0"/>
            <a:ext cx="73670" cy="6858000"/>
          </a:xfrm>
          <a:prstGeom prst="rect">
            <a:avLst/>
          </a:prstGeom>
          <a:solidFill>
            <a:srgbClr val="FFFFFF"/>
          </a:solidFill>
          <a:ln w="25400" cap="rnd" cmpd="sng">
            <a:noFill/>
            <a:prstDash val="solid"/>
            <a:round/>
            <a:headEnd/>
            <a:tailEnd/>
          </a:ln>
          <a:effectLst>
            <a:outerShdw dist="38000" dir="10800000" algn="ctr" rotWithShape="0">
              <a:srgbClr val="706B5F">
                <a:alpha val="25000"/>
              </a:srgbClr>
            </a:outerShdw>
          </a:effectLst>
        </p:spPr>
        <p:txBody>
          <a:bodyPr lIns="50793" tIns="50793" rIns="50793" bIns="50793" anchor="ctr"/>
          <a:lstStyle/>
          <a:p>
            <a:endParaRPr lang="es-MX"/>
          </a:p>
        </p:txBody>
      </p:sp>
      <p:pic>
        <p:nvPicPr>
          <p:cNvPr id="10246" name="Picture 6" descr="image.png"/>
          <p:cNvPicPr>
            <a:picLocks noChangeAspect="1"/>
          </p:cNvPicPr>
          <p:nvPr/>
        </p:nvPicPr>
        <p:blipFill>
          <a:blip r:embed="rId4" cstate="print"/>
          <a:srcRect/>
          <a:stretch>
            <a:fillRect/>
          </a:stretch>
        </p:blipFill>
        <p:spPr bwMode="auto">
          <a:xfrm>
            <a:off x="919758" y="1414241"/>
            <a:ext cx="219894" cy="212080"/>
          </a:xfrm>
          <a:prstGeom prst="rect">
            <a:avLst/>
          </a:prstGeom>
          <a:noFill/>
          <a:ln w="12700" cap="flat" cmpd="sng">
            <a:noFill/>
            <a:prstDash val="solid"/>
            <a:miter lim="0"/>
            <a:headEnd type="none" w="med" len="med"/>
            <a:tailEnd type="none" w="med" len="med"/>
          </a:ln>
          <a:effectLst/>
        </p:spPr>
      </p:pic>
      <p:sp>
        <p:nvSpPr>
          <p:cNvPr id="10247" name="AutoShape 7"/>
          <p:cNvSpPr>
            <a:spLocks/>
          </p:cNvSpPr>
          <p:nvPr/>
        </p:nvSpPr>
        <p:spPr bwMode="auto">
          <a:xfrm>
            <a:off x="1156395" y="1343918"/>
            <a:ext cx="63624" cy="6474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0"/>
                </a:moveTo>
                <a:cubicBezTo>
                  <a:pt x="4835" y="0"/>
                  <a:pt x="0" y="4835"/>
                  <a:pt x="0" y="10800"/>
                </a:cubicBezTo>
                <a:cubicBezTo>
                  <a:pt x="0" y="16764"/>
                  <a:pt x="4835" y="21600"/>
                  <a:pt x="10800" y="21600"/>
                </a:cubicBezTo>
                <a:cubicBezTo>
                  <a:pt x="10800" y="21600"/>
                  <a:pt x="10800" y="21600"/>
                  <a:pt x="10800" y="21600"/>
                </a:cubicBezTo>
                <a:cubicBezTo>
                  <a:pt x="16764" y="21600"/>
                  <a:pt x="21600" y="16764"/>
                  <a:pt x="21600" y="10800"/>
                </a:cubicBezTo>
                <a:cubicBezTo>
                  <a:pt x="21600" y="4835"/>
                  <a:pt x="16764" y="0"/>
                  <a:pt x="10800" y="0"/>
                </a:cubicBezTo>
                <a:close/>
              </a:path>
            </a:pathLst>
          </a:custGeom>
          <a:solidFill>
            <a:srgbClr val="000000">
              <a:alpha val="0"/>
            </a:srgbClr>
          </a:solidFill>
          <a:ln w="18062" cap="rnd" cmpd="sng">
            <a:solidFill>
              <a:srgbClr val="307F93">
                <a:alpha val="59999"/>
              </a:srgbClr>
            </a:solidFill>
            <a:prstDash val="solid"/>
            <a:round/>
            <a:headEnd/>
            <a:tailEnd/>
          </a:ln>
          <a:effectLst/>
        </p:spPr>
        <p:txBody>
          <a:bodyPr lIns="0" tIns="0" rIns="0" bIns="0" anchor="ctr"/>
          <a:lstStyle/>
          <a:p>
            <a:endParaRPr lang="es-MX"/>
          </a:p>
        </p:txBody>
      </p:sp>
      <p:sp>
        <p:nvSpPr>
          <p:cNvPr id="10248" name="Rectangle 8"/>
          <p:cNvSpPr>
            <a:spLocks noGrp="1" noChangeArrowheads="1"/>
          </p:cNvSpPr>
          <p:nvPr>
            <p:ph type="title"/>
          </p:nvPr>
        </p:nvSpPr>
        <p:spPr>
          <a:xfrm>
            <a:off x="899668" y="404068"/>
            <a:ext cx="7772177" cy="575965"/>
          </a:xfrm>
        </p:spPr>
        <p:txBody>
          <a:bodyPr lIns="88887" tIns="50793" rIns="88887" bIns="50793"/>
          <a:lstStyle/>
          <a:p>
            <a:pPr defTabSz="914051"/>
            <a:r>
              <a:rPr lang="es-MX" sz="2700" b="1" dirty="0">
                <a:solidFill>
                  <a:srgbClr val="572314"/>
                </a:solidFill>
                <a:latin typeface="Gill Sans" charset="0"/>
                <a:ea typeface="Gill Sans" charset="0"/>
                <a:cs typeface="Gill Sans" charset="0"/>
                <a:sym typeface="Gill Sans" charset="0"/>
              </a:rPr>
              <a:t>Características de los proyectos</a:t>
            </a:r>
            <a:endParaRPr lang="es-MX" dirty="0"/>
          </a:p>
        </p:txBody>
      </p:sp>
      <p:sp>
        <p:nvSpPr>
          <p:cNvPr id="10249" name="Rectangle 9"/>
          <p:cNvSpPr>
            <a:spLocks noGrp="1" noChangeArrowheads="1"/>
          </p:cNvSpPr>
          <p:nvPr>
            <p:ph sz="quarter" idx="1"/>
          </p:nvPr>
        </p:nvSpPr>
        <p:spPr>
          <a:xfrm>
            <a:off x="1071565" y="2223492"/>
            <a:ext cx="7890495" cy="4277320"/>
          </a:xfrm>
        </p:spPr>
        <p:txBody>
          <a:bodyPr lIns="88887" rIns="88887" bIns="50793"/>
          <a:lstStyle/>
          <a:p>
            <a:pPr marL="18973" algn="just" defTabSz="914051">
              <a:spcBef>
                <a:spcPts val="422"/>
              </a:spcBef>
            </a:pPr>
            <a:r>
              <a:rPr lang="es-MX" sz="2000" dirty="0">
                <a:solidFill>
                  <a:srgbClr val="320E04"/>
                </a:solidFill>
                <a:latin typeface="Gill Sans" charset="0"/>
                <a:ea typeface="Gill Sans" charset="0"/>
                <a:cs typeface="Gill Sans" charset="0"/>
                <a:sym typeface="Gill Sans" charset="0"/>
              </a:rPr>
              <a:t>Los recursos son escasos y la sociedad en búsqueda de mayor bienestar se esfuerza por tener mayores y mejores </a:t>
            </a:r>
            <a:r>
              <a:rPr lang="es-MX" sz="2000" dirty="0" err="1">
                <a:solidFill>
                  <a:srgbClr val="320E04"/>
                </a:solidFill>
                <a:latin typeface="Gill Sans" charset="0"/>
                <a:ea typeface="Gill Sans" charset="0"/>
                <a:cs typeface="Gill Sans" charset="0"/>
                <a:sym typeface="Gill Sans" charset="0"/>
              </a:rPr>
              <a:t>satisfactores</a:t>
            </a:r>
            <a:r>
              <a:rPr lang="es-MX" sz="2000" dirty="0">
                <a:solidFill>
                  <a:srgbClr val="320E04"/>
                </a:solidFill>
                <a:latin typeface="Gill Sans" charset="0"/>
                <a:ea typeface="Gill Sans" charset="0"/>
                <a:cs typeface="Gill Sans" charset="0"/>
                <a:sym typeface="Gill Sans" charset="0"/>
              </a:rPr>
              <a:t>. El aumento en la capacidad productiva se logra a través de la inversión.</a:t>
            </a:r>
          </a:p>
          <a:p>
            <a:pPr marL="18973" algn="just" defTabSz="914051">
              <a:spcBef>
                <a:spcPts val="422"/>
              </a:spcBef>
            </a:pPr>
            <a:endParaRPr lang="es-MX" sz="2000" dirty="0">
              <a:solidFill>
                <a:srgbClr val="320E04"/>
              </a:solidFill>
              <a:latin typeface="Gill Sans" charset="0"/>
              <a:ea typeface="Gill Sans" charset="0"/>
              <a:cs typeface="Gill Sans" charset="0"/>
              <a:sym typeface="Gill Sans" charset="0"/>
            </a:endParaRPr>
          </a:p>
          <a:p>
            <a:pPr marL="18973" algn="just" defTabSz="914051">
              <a:spcBef>
                <a:spcPts val="422"/>
              </a:spcBef>
            </a:pPr>
            <a:r>
              <a:rPr lang="es-MX" sz="2000" dirty="0">
                <a:solidFill>
                  <a:srgbClr val="320E04"/>
                </a:solidFill>
                <a:latin typeface="Gill Sans" charset="0"/>
                <a:ea typeface="Gill Sans" charset="0"/>
                <a:cs typeface="Gill Sans" charset="0"/>
                <a:sym typeface="Gill Sans" charset="0"/>
              </a:rPr>
              <a:t>No solo se trata de cantidad de inversión sino de </a:t>
            </a:r>
            <a:r>
              <a:rPr lang="es-MX" sz="2000" b="1" dirty="0">
                <a:solidFill>
                  <a:srgbClr val="320E04"/>
                </a:solidFill>
                <a:latin typeface="Gill Sans" charset="0"/>
                <a:ea typeface="Gill Sans" charset="0"/>
                <a:cs typeface="Gill Sans" charset="0"/>
                <a:sym typeface="Gill Sans" charset="0"/>
              </a:rPr>
              <a:t>calidad de la inversión</a:t>
            </a:r>
            <a:r>
              <a:rPr lang="es-MX" sz="2000" dirty="0">
                <a:solidFill>
                  <a:srgbClr val="320E04"/>
                </a:solidFill>
                <a:latin typeface="Gill Sans" charset="0"/>
                <a:ea typeface="Gill Sans" charset="0"/>
                <a:cs typeface="Gill Sans" charset="0"/>
                <a:sym typeface="Gill Sans" charset="0"/>
              </a:rPr>
              <a:t>, es decir la correcta asignación de los recursos escasos.</a:t>
            </a:r>
          </a:p>
          <a:p>
            <a:pPr marL="18973" defTabSz="914051">
              <a:spcBef>
                <a:spcPts val="422"/>
              </a:spcBef>
            </a:pPr>
            <a:endParaRPr lang="es-MX" sz="2000" dirty="0">
              <a:solidFill>
                <a:srgbClr val="320E04"/>
              </a:solidFill>
              <a:latin typeface="Gill Sans" charset="0"/>
              <a:ea typeface="Gill Sans" charset="0"/>
              <a:cs typeface="Gill Sans" charset="0"/>
              <a:sym typeface="Gill Sans" charset="0"/>
            </a:endParaRPr>
          </a:p>
        </p:txBody>
      </p:sp>
      <p:sp>
        <p:nvSpPr>
          <p:cNvPr id="10250" name="Rectangle 10"/>
          <p:cNvSpPr>
            <a:spLocks/>
          </p:cNvSpPr>
          <p:nvPr/>
        </p:nvSpPr>
        <p:spPr bwMode="auto">
          <a:xfrm>
            <a:off x="1143000" y="6039820"/>
            <a:ext cx="6718474" cy="369465"/>
          </a:xfrm>
          <a:prstGeom prst="rect">
            <a:avLst/>
          </a:prstGeom>
          <a:noFill/>
          <a:ln w="12700" cap="flat" cmpd="sng">
            <a:noFill/>
            <a:prstDash val="solid"/>
            <a:miter lim="0"/>
            <a:headEnd/>
            <a:tailEnd/>
          </a:ln>
          <a:effectLst/>
        </p:spPr>
        <p:txBody>
          <a:bodyPr lIns="88887" tIns="50793" rIns="88887" bIns="50793"/>
          <a:lstStyle/>
          <a:p>
            <a:pPr defTabSz="914051"/>
            <a:r>
              <a:rPr lang="es-MX" b="1" dirty="0">
                <a:solidFill>
                  <a:srgbClr val="000000"/>
                </a:solidFill>
                <a:latin typeface="Gill Sans" charset="0"/>
                <a:ea typeface="Gill Sans" charset="0"/>
                <a:cs typeface="Gill Sans" charset="0"/>
                <a:sym typeface="Gill Sans" charset="0"/>
              </a:rPr>
              <a:t>EVALUACIÓN DE PROYECTOS                CRECIMIENTO</a:t>
            </a:r>
            <a:endParaRPr lang="es-MX" dirty="0"/>
          </a:p>
        </p:txBody>
      </p:sp>
      <p:sp>
        <p:nvSpPr>
          <p:cNvPr id="10251" name="Line 11"/>
          <p:cNvSpPr>
            <a:spLocks noChangeShapeType="1"/>
          </p:cNvSpPr>
          <p:nvPr/>
        </p:nvSpPr>
        <p:spPr bwMode="auto">
          <a:xfrm>
            <a:off x="4919143" y="6225109"/>
            <a:ext cx="927571" cy="0"/>
          </a:xfrm>
          <a:prstGeom prst="line">
            <a:avLst/>
          </a:prstGeom>
          <a:noFill/>
          <a:ln w="54186" cap="flat" cmpd="sng">
            <a:solidFill>
              <a:srgbClr val="000000"/>
            </a:solidFill>
            <a:prstDash val="solid"/>
            <a:round/>
            <a:headEnd/>
            <a:tailEnd type="stealth" w="med" len="med"/>
          </a:ln>
          <a:effectLst/>
        </p:spPr>
        <p:txBody>
          <a:bodyPr lIns="64284" tIns="32142" rIns="64284" bIns="32142"/>
          <a:lstStyle/>
          <a:p>
            <a:endParaRPr lang="es-MX"/>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p:cNvSpPr>
          <p:nvPr/>
        </p:nvSpPr>
        <p:spPr bwMode="auto">
          <a:xfrm>
            <a:off x="1013520" y="0"/>
            <a:ext cx="8130480" cy="6858000"/>
          </a:xfrm>
          <a:prstGeom prst="rect">
            <a:avLst/>
          </a:prstGeom>
          <a:solidFill>
            <a:srgbClr val="FFFFFF"/>
          </a:solidFill>
          <a:ln w="25400" cap="rnd" cmpd="sng">
            <a:noFill/>
            <a:prstDash val="solid"/>
            <a:round/>
            <a:headEnd/>
            <a:tailEnd/>
          </a:ln>
          <a:effectLst/>
        </p:spPr>
        <p:txBody>
          <a:bodyPr lIns="50793" tIns="50793" rIns="50793" bIns="50793" anchor="ctr"/>
          <a:lstStyle/>
          <a:p>
            <a:endParaRPr lang="es-MX"/>
          </a:p>
        </p:txBody>
      </p:sp>
      <p:sp>
        <p:nvSpPr>
          <p:cNvPr id="11266" name="Rectangle 2"/>
          <p:cNvSpPr>
            <a:spLocks/>
          </p:cNvSpPr>
          <p:nvPr/>
        </p:nvSpPr>
        <p:spPr bwMode="auto">
          <a:xfrm>
            <a:off x="1013521" y="0"/>
            <a:ext cx="73670" cy="6858000"/>
          </a:xfrm>
          <a:prstGeom prst="rect">
            <a:avLst/>
          </a:prstGeom>
          <a:solidFill>
            <a:srgbClr val="FFFFFF"/>
          </a:solidFill>
          <a:ln w="25400" cap="rnd" cmpd="sng">
            <a:noFill/>
            <a:prstDash val="solid"/>
            <a:round/>
            <a:headEnd/>
            <a:tailEnd/>
          </a:ln>
          <a:effectLst>
            <a:outerShdw dist="38000" dir="10800000" algn="ctr" rotWithShape="0">
              <a:srgbClr val="706B5F">
                <a:alpha val="25000"/>
              </a:srgbClr>
            </a:outerShdw>
          </a:effectLst>
        </p:spPr>
        <p:txBody>
          <a:bodyPr lIns="50793" tIns="50793" rIns="50793" bIns="50793" anchor="ctr"/>
          <a:lstStyle/>
          <a:p>
            <a:endParaRPr lang="es-MX"/>
          </a:p>
        </p:txBody>
      </p:sp>
      <p:sp>
        <p:nvSpPr>
          <p:cNvPr id="11267" name="Rectangle 3"/>
          <p:cNvSpPr>
            <a:spLocks/>
          </p:cNvSpPr>
          <p:nvPr/>
        </p:nvSpPr>
        <p:spPr bwMode="auto">
          <a:xfrm>
            <a:off x="3923482" y="1340571"/>
            <a:ext cx="4793010" cy="431973"/>
          </a:xfrm>
          <a:prstGeom prst="rect">
            <a:avLst/>
          </a:prstGeom>
          <a:noFill/>
          <a:ln w="12700" cap="flat" cmpd="sng">
            <a:noFill/>
            <a:prstDash val="solid"/>
            <a:miter lim="0"/>
            <a:headEnd/>
            <a:tailEnd/>
          </a:ln>
          <a:effectLst/>
        </p:spPr>
        <p:txBody>
          <a:bodyPr lIns="88887" tIns="50793" rIns="88887" bIns="50793"/>
          <a:lstStyle/>
          <a:p>
            <a:pPr defTabSz="914051"/>
            <a:r>
              <a:rPr lang="es-MX" sz="2200" b="1" dirty="0">
                <a:solidFill>
                  <a:srgbClr val="000000"/>
                </a:solidFill>
                <a:latin typeface="Gill Sans" charset="0"/>
                <a:ea typeface="Gill Sans" charset="0"/>
                <a:cs typeface="Gill Sans" charset="0"/>
                <a:sym typeface="Gill Sans" charset="0"/>
              </a:rPr>
              <a:t>¿Cuándo se realiza la evaluación?</a:t>
            </a:r>
            <a:endParaRPr lang="es-MX" dirty="0"/>
          </a:p>
        </p:txBody>
      </p:sp>
      <p:sp>
        <p:nvSpPr>
          <p:cNvPr id="11268" name="Rectangle 4"/>
          <p:cNvSpPr>
            <a:spLocks/>
          </p:cNvSpPr>
          <p:nvPr/>
        </p:nvSpPr>
        <p:spPr bwMode="auto">
          <a:xfrm>
            <a:off x="467694" y="2565053"/>
            <a:ext cx="2438921" cy="761256"/>
          </a:xfrm>
          <a:prstGeom prst="rect">
            <a:avLst/>
          </a:prstGeom>
          <a:solidFill>
            <a:srgbClr val="000000">
              <a:alpha val="0"/>
            </a:srgbClr>
          </a:solidFill>
          <a:ln w="13546" cap="flat" cmpd="sng">
            <a:solidFill>
              <a:srgbClr val="000000"/>
            </a:solidFill>
            <a:prstDash val="solid"/>
            <a:round/>
            <a:headEnd/>
            <a:tailEnd/>
          </a:ln>
          <a:effectLst/>
        </p:spPr>
        <p:txBody>
          <a:bodyPr lIns="50793" tIns="50793" rIns="50793" bIns="50793" anchor="ctr"/>
          <a:lstStyle/>
          <a:p>
            <a:endParaRPr lang="es-MX"/>
          </a:p>
        </p:txBody>
      </p:sp>
      <p:sp>
        <p:nvSpPr>
          <p:cNvPr id="11269" name="Rectangle 5"/>
          <p:cNvSpPr>
            <a:spLocks/>
          </p:cNvSpPr>
          <p:nvPr/>
        </p:nvSpPr>
        <p:spPr bwMode="auto">
          <a:xfrm>
            <a:off x="3634385" y="2636491"/>
            <a:ext cx="1981275" cy="761256"/>
          </a:xfrm>
          <a:prstGeom prst="rect">
            <a:avLst/>
          </a:prstGeom>
          <a:solidFill>
            <a:srgbClr val="000000">
              <a:alpha val="0"/>
            </a:srgbClr>
          </a:solidFill>
          <a:ln w="13546" cap="flat" cmpd="sng">
            <a:solidFill>
              <a:srgbClr val="000000"/>
            </a:solidFill>
            <a:prstDash val="solid"/>
            <a:round/>
            <a:headEnd/>
            <a:tailEnd/>
          </a:ln>
          <a:effectLst/>
        </p:spPr>
        <p:txBody>
          <a:bodyPr lIns="0" tIns="0" rIns="0" bIns="0" anchor="ctr"/>
          <a:lstStyle/>
          <a:p>
            <a:endParaRPr lang="es-MX"/>
          </a:p>
        </p:txBody>
      </p:sp>
      <p:sp>
        <p:nvSpPr>
          <p:cNvPr id="11270" name="Rectangle 6"/>
          <p:cNvSpPr>
            <a:spLocks/>
          </p:cNvSpPr>
          <p:nvPr/>
        </p:nvSpPr>
        <p:spPr bwMode="auto">
          <a:xfrm>
            <a:off x="6155904" y="2636491"/>
            <a:ext cx="2286000" cy="761256"/>
          </a:xfrm>
          <a:prstGeom prst="rect">
            <a:avLst/>
          </a:prstGeom>
          <a:solidFill>
            <a:srgbClr val="000000">
              <a:alpha val="0"/>
            </a:srgbClr>
          </a:solidFill>
          <a:ln w="13546" cap="flat" cmpd="sng">
            <a:solidFill>
              <a:srgbClr val="000000"/>
            </a:solidFill>
            <a:prstDash val="solid"/>
            <a:round/>
            <a:headEnd/>
            <a:tailEnd/>
          </a:ln>
          <a:effectLst/>
        </p:spPr>
        <p:txBody>
          <a:bodyPr lIns="0" tIns="0" rIns="0" bIns="0" anchor="ctr"/>
          <a:lstStyle/>
          <a:p>
            <a:endParaRPr lang="es-MX"/>
          </a:p>
        </p:txBody>
      </p:sp>
      <p:sp>
        <p:nvSpPr>
          <p:cNvPr id="11271" name="Rectangle 7"/>
          <p:cNvSpPr>
            <a:spLocks/>
          </p:cNvSpPr>
          <p:nvPr/>
        </p:nvSpPr>
        <p:spPr bwMode="auto">
          <a:xfrm>
            <a:off x="791394" y="2562820"/>
            <a:ext cx="1631900" cy="642938"/>
          </a:xfrm>
          <a:prstGeom prst="rect">
            <a:avLst/>
          </a:prstGeom>
          <a:noFill/>
          <a:ln w="12700" cap="flat" cmpd="sng">
            <a:noFill/>
            <a:prstDash val="solid"/>
            <a:miter lim="0"/>
            <a:headEnd/>
            <a:tailEnd/>
          </a:ln>
          <a:effectLst/>
        </p:spPr>
        <p:txBody>
          <a:bodyPr lIns="88887" tIns="50793" rIns="88887" bIns="50793"/>
          <a:lstStyle/>
          <a:p>
            <a:pPr defTabSz="914051"/>
            <a:r>
              <a:rPr lang="es-MX" b="1" dirty="0">
                <a:solidFill>
                  <a:srgbClr val="000000"/>
                </a:solidFill>
                <a:latin typeface="Gill Sans" charset="0"/>
                <a:ea typeface="Gill Sans" charset="0"/>
                <a:cs typeface="Gill Sans" charset="0"/>
                <a:sym typeface="Gill Sans" charset="0"/>
              </a:rPr>
              <a:t>Etapa de</a:t>
            </a:r>
          </a:p>
          <a:p>
            <a:pPr defTabSz="914051"/>
            <a:r>
              <a:rPr lang="es-MX" b="1" dirty="0" err="1">
                <a:solidFill>
                  <a:srgbClr val="000000"/>
                </a:solidFill>
                <a:latin typeface="Gill Sans" charset="0"/>
                <a:ea typeface="Gill Sans" charset="0"/>
                <a:cs typeface="Gill Sans" charset="0"/>
                <a:sym typeface="Gill Sans" charset="0"/>
              </a:rPr>
              <a:t>preinversión</a:t>
            </a:r>
            <a:endParaRPr lang="es-MX" dirty="0"/>
          </a:p>
        </p:txBody>
      </p:sp>
      <p:sp>
        <p:nvSpPr>
          <p:cNvPr id="11272" name="Rectangle 8"/>
          <p:cNvSpPr>
            <a:spLocks/>
          </p:cNvSpPr>
          <p:nvPr/>
        </p:nvSpPr>
        <p:spPr bwMode="auto">
          <a:xfrm>
            <a:off x="4066357" y="2682256"/>
            <a:ext cx="1270248" cy="642938"/>
          </a:xfrm>
          <a:prstGeom prst="rect">
            <a:avLst/>
          </a:prstGeom>
          <a:noFill/>
          <a:ln w="12700" cap="flat" cmpd="sng">
            <a:noFill/>
            <a:prstDash val="solid"/>
            <a:miter lim="0"/>
            <a:headEnd/>
            <a:tailEnd/>
          </a:ln>
          <a:effectLst/>
        </p:spPr>
        <p:txBody>
          <a:bodyPr lIns="88887" tIns="50793" rIns="88887" bIns="50793"/>
          <a:lstStyle/>
          <a:p>
            <a:pPr defTabSz="914051"/>
            <a:r>
              <a:rPr lang="es-MX" b="1" dirty="0">
                <a:solidFill>
                  <a:srgbClr val="000000"/>
                </a:solidFill>
                <a:latin typeface="Gill Sans" charset="0"/>
                <a:ea typeface="Gill Sans" charset="0"/>
                <a:cs typeface="Gill Sans" charset="0"/>
                <a:sym typeface="Gill Sans" charset="0"/>
              </a:rPr>
              <a:t>Etapa de</a:t>
            </a:r>
          </a:p>
          <a:p>
            <a:pPr defTabSz="914051"/>
            <a:r>
              <a:rPr lang="es-MX" b="1" dirty="0">
                <a:solidFill>
                  <a:srgbClr val="000000"/>
                </a:solidFill>
                <a:latin typeface="Gill Sans" charset="0"/>
                <a:ea typeface="Gill Sans" charset="0"/>
                <a:cs typeface="Gill Sans" charset="0"/>
                <a:sym typeface="Gill Sans" charset="0"/>
              </a:rPr>
              <a:t>inversión</a:t>
            </a:r>
            <a:endParaRPr lang="es-MX" dirty="0"/>
          </a:p>
        </p:txBody>
      </p:sp>
      <p:sp>
        <p:nvSpPr>
          <p:cNvPr id="11273" name="Rectangle 9"/>
          <p:cNvSpPr>
            <a:spLocks/>
          </p:cNvSpPr>
          <p:nvPr/>
        </p:nvSpPr>
        <p:spPr bwMode="auto">
          <a:xfrm>
            <a:off x="6587877" y="2682256"/>
            <a:ext cx="1332756" cy="642938"/>
          </a:xfrm>
          <a:prstGeom prst="rect">
            <a:avLst/>
          </a:prstGeom>
          <a:noFill/>
          <a:ln w="12700" cap="flat" cmpd="sng">
            <a:noFill/>
            <a:prstDash val="solid"/>
            <a:miter lim="0"/>
            <a:headEnd/>
            <a:tailEnd/>
          </a:ln>
          <a:effectLst/>
        </p:spPr>
        <p:txBody>
          <a:bodyPr lIns="88887" tIns="50793" rIns="88887" bIns="50793"/>
          <a:lstStyle/>
          <a:p>
            <a:pPr defTabSz="914051"/>
            <a:r>
              <a:rPr lang="es-MX" b="1" dirty="0">
                <a:solidFill>
                  <a:srgbClr val="000000"/>
                </a:solidFill>
                <a:latin typeface="Gill Sans" charset="0"/>
                <a:ea typeface="Gill Sans" charset="0"/>
                <a:cs typeface="Gill Sans" charset="0"/>
                <a:sym typeface="Gill Sans" charset="0"/>
              </a:rPr>
              <a:t>Etapa de</a:t>
            </a:r>
          </a:p>
          <a:p>
            <a:pPr defTabSz="914051"/>
            <a:r>
              <a:rPr lang="es-MX" b="1" dirty="0">
                <a:solidFill>
                  <a:srgbClr val="000000"/>
                </a:solidFill>
                <a:latin typeface="Gill Sans" charset="0"/>
                <a:ea typeface="Gill Sans" charset="0"/>
                <a:cs typeface="Gill Sans" charset="0"/>
                <a:sym typeface="Gill Sans" charset="0"/>
              </a:rPr>
              <a:t>operación</a:t>
            </a:r>
            <a:endParaRPr lang="es-MX" dirty="0"/>
          </a:p>
        </p:txBody>
      </p:sp>
      <p:sp>
        <p:nvSpPr>
          <p:cNvPr id="11274" name="AutoShape 10"/>
          <p:cNvSpPr>
            <a:spLocks/>
          </p:cNvSpPr>
          <p:nvPr/>
        </p:nvSpPr>
        <p:spPr bwMode="auto">
          <a:xfrm>
            <a:off x="3132088" y="2851920"/>
            <a:ext cx="380628" cy="381744"/>
          </a:xfrm>
          <a:prstGeom prst="rightArrow">
            <a:avLst>
              <a:gd name="adj1" fmla="val 50000"/>
              <a:gd name="adj2" fmla="val 17579"/>
            </a:avLst>
          </a:prstGeom>
          <a:solidFill>
            <a:srgbClr val="3891A7"/>
          </a:solidFill>
          <a:ln w="13546" cap="flat" cmpd="sng">
            <a:solidFill>
              <a:srgbClr val="000000"/>
            </a:solidFill>
            <a:prstDash val="solid"/>
            <a:round/>
            <a:headEnd/>
            <a:tailEnd/>
          </a:ln>
          <a:effectLst/>
        </p:spPr>
        <p:txBody>
          <a:bodyPr lIns="50793" tIns="50793" rIns="50793" bIns="50793" anchor="ctr"/>
          <a:lstStyle/>
          <a:p>
            <a:endParaRPr lang="es-MX"/>
          </a:p>
        </p:txBody>
      </p:sp>
      <p:sp>
        <p:nvSpPr>
          <p:cNvPr id="11275" name="AutoShape 11"/>
          <p:cNvSpPr>
            <a:spLocks/>
          </p:cNvSpPr>
          <p:nvPr/>
        </p:nvSpPr>
        <p:spPr bwMode="auto">
          <a:xfrm>
            <a:off x="5723930" y="2780482"/>
            <a:ext cx="380628" cy="381744"/>
          </a:xfrm>
          <a:prstGeom prst="rightArrow">
            <a:avLst>
              <a:gd name="adj1" fmla="val 50000"/>
              <a:gd name="adj2" fmla="val 17579"/>
            </a:avLst>
          </a:prstGeom>
          <a:solidFill>
            <a:srgbClr val="3891A7"/>
          </a:solidFill>
          <a:ln w="13546" cap="flat" cmpd="sng">
            <a:solidFill>
              <a:srgbClr val="000000"/>
            </a:solidFill>
            <a:prstDash val="solid"/>
            <a:round/>
            <a:headEnd/>
            <a:tailEnd/>
          </a:ln>
          <a:effectLst/>
        </p:spPr>
        <p:txBody>
          <a:bodyPr lIns="0" tIns="0" rIns="0" bIns="0" anchor="ctr"/>
          <a:lstStyle/>
          <a:p>
            <a:endParaRPr lang="es-MX"/>
          </a:p>
        </p:txBody>
      </p:sp>
      <p:sp>
        <p:nvSpPr>
          <p:cNvPr id="11276" name="Rectangle 12"/>
          <p:cNvSpPr>
            <a:spLocks/>
          </p:cNvSpPr>
          <p:nvPr/>
        </p:nvSpPr>
        <p:spPr bwMode="auto">
          <a:xfrm>
            <a:off x="323704" y="4076404"/>
            <a:ext cx="2895451" cy="2133079"/>
          </a:xfrm>
          <a:prstGeom prst="rect">
            <a:avLst/>
          </a:prstGeom>
          <a:solidFill>
            <a:srgbClr val="000000">
              <a:alpha val="0"/>
            </a:srgbClr>
          </a:solidFill>
          <a:ln w="13546" cap="flat" cmpd="sng">
            <a:solidFill>
              <a:srgbClr val="000000"/>
            </a:solidFill>
            <a:prstDash val="solid"/>
            <a:round/>
            <a:headEnd/>
            <a:tailEnd/>
          </a:ln>
          <a:effectLst/>
        </p:spPr>
        <p:txBody>
          <a:bodyPr lIns="0" tIns="0" rIns="0" bIns="0" anchor="ctr"/>
          <a:lstStyle/>
          <a:p>
            <a:endParaRPr lang="es-MX"/>
          </a:p>
        </p:txBody>
      </p:sp>
      <p:sp>
        <p:nvSpPr>
          <p:cNvPr id="11277" name="Rectangle 13"/>
          <p:cNvSpPr>
            <a:spLocks/>
          </p:cNvSpPr>
          <p:nvPr/>
        </p:nvSpPr>
        <p:spPr bwMode="auto">
          <a:xfrm>
            <a:off x="463228" y="4365501"/>
            <a:ext cx="2607469" cy="1368475"/>
          </a:xfrm>
          <a:prstGeom prst="rect">
            <a:avLst/>
          </a:prstGeom>
          <a:noFill/>
          <a:ln w="12700" cap="flat" cmpd="sng">
            <a:noFill/>
            <a:prstDash val="solid"/>
            <a:miter lim="0"/>
            <a:headEnd/>
            <a:tailEnd/>
          </a:ln>
          <a:effectLst/>
        </p:spPr>
        <p:txBody>
          <a:bodyPr lIns="88887" tIns="50793" rIns="88887" bIns="50793"/>
          <a:lstStyle/>
          <a:p>
            <a:pPr defTabSz="914051"/>
            <a:r>
              <a:rPr lang="es-MX" sz="1300" b="1" dirty="0">
                <a:solidFill>
                  <a:srgbClr val="000000"/>
                </a:solidFill>
                <a:latin typeface="Times New Roman" pitchFamily="18" charset="0"/>
                <a:cs typeface="Times New Roman" pitchFamily="18" charset="0"/>
                <a:sym typeface="Times New Roman" pitchFamily="18" charset="0"/>
              </a:rPr>
              <a:t>EVALUACIÓN DE IMPACTO</a:t>
            </a:r>
          </a:p>
          <a:p>
            <a:pPr defTabSz="914051"/>
            <a:r>
              <a:rPr lang="es-MX" sz="1300" b="1" dirty="0">
                <a:solidFill>
                  <a:srgbClr val="000000"/>
                </a:solidFill>
                <a:latin typeface="Times New Roman" pitchFamily="18" charset="0"/>
                <a:cs typeface="Times New Roman" pitchFamily="18" charset="0"/>
                <a:sym typeface="Times New Roman" pitchFamily="18" charset="0"/>
              </a:rPr>
              <a:t>EXANTE</a:t>
            </a:r>
          </a:p>
          <a:p>
            <a:pPr defTabSz="914051"/>
            <a:endParaRPr lang="es-MX" sz="1300" b="1" dirty="0">
              <a:solidFill>
                <a:srgbClr val="000000"/>
              </a:solidFill>
              <a:latin typeface="Times New Roman" pitchFamily="18" charset="0"/>
              <a:cs typeface="Times New Roman" pitchFamily="18" charset="0"/>
              <a:sym typeface="Times New Roman" pitchFamily="18" charset="0"/>
            </a:endParaRPr>
          </a:p>
          <a:p>
            <a:pPr defTabSz="914051"/>
            <a:r>
              <a:rPr lang="es-MX" sz="1300" b="1" dirty="0">
                <a:solidFill>
                  <a:srgbClr val="000000"/>
                </a:solidFill>
                <a:latin typeface="Times New Roman" pitchFamily="18" charset="0"/>
                <a:cs typeface="Times New Roman" pitchFamily="18" charset="0"/>
                <a:sym typeface="Times New Roman" pitchFamily="18" charset="0"/>
              </a:rPr>
              <a:t>EVALUACIÓN </a:t>
            </a:r>
          </a:p>
          <a:p>
            <a:pPr defTabSz="914051"/>
            <a:r>
              <a:rPr lang="es-MX" sz="1300" b="1" dirty="0">
                <a:solidFill>
                  <a:srgbClr val="000000"/>
                </a:solidFill>
                <a:latin typeface="Times New Roman" pitchFamily="18" charset="0"/>
                <a:cs typeface="Times New Roman" pitchFamily="18" charset="0"/>
                <a:sym typeface="Times New Roman" pitchFamily="18" charset="0"/>
              </a:rPr>
              <a:t>COSTO – BENEFICIO</a:t>
            </a:r>
          </a:p>
          <a:p>
            <a:pPr defTabSz="914051"/>
            <a:r>
              <a:rPr lang="es-MX" sz="1300" b="1" dirty="0">
                <a:solidFill>
                  <a:srgbClr val="000000"/>
                </a:solidFill>
                <a:latin typeface="Times New Roman" pitchFamily="18" charset="0"/>
                <a:cs typeface="Times New Roman" pitchFamily="18" charset="0"/>
                <a:sym typeface="Times New Roman" pitchFamily="18" charset="0"/>
              </a:rPr>
              <a:t>(Evaluación de Proyectos)</a:t>
            </a:r>
            <a:endParaRPr lang="es-MX" dirty="0"/>
          </a:p>
        </p:txBody>
      </p:sp>
      <p:sp>
        <p:nvSpPr>
          <p:cNvPr id="11278" name="Rectangle 14"/>
          <p:cNvSpPr>
            <a:spLocks/>
          </p:cNvSpPr>
          <p:nvPr/>
        </p:nvSpPr>
        <p:spPr bwMode="auto">
          <a:xfrm>
            <a:off x="5219405" y="4148957"/>
            <a:ext cx="3200177" cy="2057176"/>
          </a:xfrm>
          <a:prstGeom prst="rect">
            <a:avLst/>
          </a:prstGeom>
          <a:solidFill>
            <a:srgbClr val="000000">
              <a:alpha val="0"/>
            </a:srgbClr>
          </a:solidFill>
          <a:ln w="13546" cap="flat" cmpd="sng">
            <a:solidFill>
              <a:srgbClr val="000000"/>
            </a:solidFill>
            <a:prstDash val="solid"/>
            <a:round/>
            <a:headEnd/>
            <a:tailEnd/>
          </a:ln>
          <a:effectLst/>
        </p:spPr>
        <p:txBody>
          <a:bodyPr lIns="0" tIns="0" rIns="0" bIns="0" anchor="ctr"/>
          <a:lstStyle/>
          <a:p>
            <a:endParaRPr lang="es-MX"/>
          </a:p>
        </p:txBody>
      </p:sp>
      <p:sp>
        <p:nvSpPr>
          <p:cNvPr id="11279" name="Rectangle 15"/>
          <p:cNvSpPr>
            <a:spLocks/>
          </p:cNvSpPr>
          <p:nvPr/>
        </p:nvSpPr>
        <p:spPr bwMode="auto">
          <a:xfrm>
            <a:off x="5430366" y="4365501"/>
            <a:ext cx="2607469" cy="1368475"/>
          </a:xfrm>
          <a:prstGeom prst="rect">
            <a:avLst/>
          </a:prstGeom>
          <a:noFill/>
          <a:ln w="12700" cap="flat" cmpd="sng">
            <a:noFill/>
            <a:prstDash val="solid"/>
            <a:miter lim="0"/>
            <a:headEnd/>
            <a:tailEnd/>
          </a:ln>
          <a:effectLst/>
        </p:spPr>
        <p:txBody>
          <a:bodyPr lIns="88887" tIns="50793" rIns="88887" bIns="50793"/>
          <a:lstStyle/>
          <a:p>
            <a:pPr defTabSz="914051"/>
            <a:r>
              <a:rPr lang="es-MX" sz="1300" b="1" dirty="0">
                <a:solidFill>
                  <a:srgbClr val="000000"/>
                </a:solidFill>
                <a:latin typeface="Times New Roman" pitchFamily="18" charset="0"/>
                <a:cs typeface="Times New Roman" pitchFamily="18" charset="0"/>
                <a:sym typeface="Times New Roman" pitchFamily="18" charset="0"/>
              </a:rPr>
              <a:t>EVALUACIÓN DE IMPACTO</a:t>
            </a:r>
          </a:p>
          <a:p>
            <a:pPr defTabSz="914051"/>
            <a:r>
              <a:rPr lang="es-MX" sz="1300" b="1" dirty="0">
                <a:solidFill>
                  <a:srgbClr val="000000"/>
                </a:solidFill>
                <a:latin typeface="Times New Roman" pitchFamily="18" charset="0"/>
                <a:cs typeface="Times New Roman" pitchFamily="18" charset="0"/>
                <a:sym typeface="Times New Roman" pitchFamily="18" charset="0"/>
              </a:rPr>
              <a:t>EXPOST</a:t>
            </a:r>
          </a:p>
          <a:p>
            <a:pPr defTabSz="914051"/>
            <a:endParaRPr lang="es-MX" sz="1300" b="1" dirty="0">
              <a:solidFill>
                <a:srgbClr val="000000"/>
              </a:solidFill>
              <a:latin typeface="Times New Roman" pitchFamily="18" charset="0"/>
              <a:cs typeface="Times New Roman" pitchFamily="18" charset="0"/>
              <a:sym typeface="Times New Roman" pitchFamily="18" charset="0"/>
            </a:endParaRPr>
          </a:p>
          <a:p>
            <a:pPr defTabSz="914051"/>
            <a:r>
              <a:rPr lang="es-MX" sz="1300" dirty="0">
                <a:solidFill>
                  <a:srgbClr val="000000"/>
                </a:solidFill>
                <a:latin typeface="Times New Roman" pitchFamily="18" charset="0"/>
                <a:cs typeface="Times New Roman" pitchFamily="18" charset="0"/>
                <a:sym typeface="Times New Roman" pitchFamily="18" charset="0"/>
              </a:rPr>
              <a:t>EVALUACIÓN</a:t>
            </a:r>
          </a:p>
          <a:p>
            <a:pPr defTabSz="914051"/>
            <a:r>
              <a:rPr lang="es-MX" sz="1300" dirty="0">
                <a:solidFill>
                  <a:srgbClr val="000000"/>
                </a:solidFill>
                <a:latin typeface="Times New Roman" pitchFamily="18" charset="0"/>
                <a:cs typeface="Times New Roman" pitchFamily="18" charset="0"/>
                <a:sym typeface="Times New Roman" pitchFamily="18" charset="0"/>
              </a:rPr>
              <a:t>COSTO – BENEFICIO</a:t>
            </a:r>
          </a:p>
          <a:p>
            <a:pPr defTabSz="914051"/>
            <a:r>
              <a:rPr lang="es-MX" sz="1300" dirty="0">
                <a:solidFill>
                  <a:srgbClr val="000000"/>
                </a:solidFill>
                <a:latin typeface="Times New Roman" pitchFamily="18" charset="0"/>
                <a:cs typeface="Times New Roman" pitchFamily="18" charset="0"/>
                <a:sym typeface="Times New Roman" pitchFamily="18" charset="0"/>
              </a:rPr>
              <a:t>EXPOST</a:t>
            </a:r>
            <a:endParaRPr lang="es-MX" dirty="0"/>
          </a:p>
        </p:txBody>
      </p:sp>
      <p:sp>
        <p:nvSpPr>
          <p:cNvPr id="11280" name="AutoShape 16"/>
          <p:cNvSpPr>
            <a:spLocks/>
          </p:cNvSpPr>
          <p:nvPr/>
        </p:nvSpPr>
        <p:spPr bwMode="auto">
          <a:xfrm>
            <a:off x="1475631" y="3429002"/>
            <a:ext cx="485552" cy="45653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5400"/>
                </a:moveTo>
                <a:lnTo>
                  <a:pt x="5400" y="5400"/>
                </a:lnTo>
                <a:lnTo>
                  <a:pt x="5400" y="21600"/>
                </a:lnTo>
                <a:lnTo>
                  <a:pt x="16199" y="21600"/>
                </a:lnTo>
                <a:lnTo>
                  <a:pt x="16199" y="5400"/>
                </a:lnTo>
                <a:lnTo>
                  <a:pt x="21600" y="5400"/>
                </a:lnTo>
                <a:lnTo>
                  <a:pt x="10800" y="0"/>
                </a:lnTo>
                <a:close/>
              </a:path>
            </a:pathLst>
          </a:custGeom>
          <a:solidFill>
            <a:srgbClr val="3891A7"/>
          </a:solidFill>
          <a:ln w="13546" cap="flat" cmpd="sng">
            <a:solidFill>
              <a:srgbClr val="000000"/>
            </a:solidFill>
            <a:prstDash val="solid"/>
            <a:round/>
            <a:headEnd/>
            <a:tailEnd/>
          </a:ln>
          <a:effectLst/>
        </p:spPr>
        <p:txBody>
          <a:bodyPr lIns="0" tIns="0" rIns="0" bIns="0" anchor="ctr"/>
          <a:lstStyle/>
          <a:p>
            <a:endParaRPr lang="es-MX"/>
          </a:p>
        </p:txBody>
      </p:sp>
      <p:sp>
        <p:nvSpPr>
          <p:cNvPr id="11281" name="AutoShape 17"/>
          <p:cNvSpPr>
            <a:spLocks/>
          </p:cNvSpPr>
          <p:nvPr/>
        </p:nvSpPr>
        <p:spPr bwMode="auto">
          <a:xfrm>
            <a:off x="6948416" y="3500439"/>
            <a:ext cx="485551" cy="45653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5400"/>
                </a:moveTo>
                <a:lnTo>
                  <a:pt x="5400" y="5400"/>
                </a:lnTo>
                <a:lnTo>
                  <a:pt x="5400" y="21600"/>
                </a:lnTo>
                <a:lnTo>
                  <a:pt x="16199" y="21600"/>
                </a:lnTo>
                <a:lnTo>
                  <a:pt x="16199" y="5400"/>
                </a:lnTo>
                <a:lnTo>
                  <a:pt x="21600" y="5400"/>
                </a:lnTo>
                <a:lnTo>
                  <a:pt x="10800" y="0"/>
                </a:lnTo>
                <a:close/>
              </a:path>
            </a:pathLst>
          </a:custGeom>
          <a:solidFill>
            <a:srgbClr val="3891A7"/>
          </a:solidFill>
          <a:ln w="13546" cap="flat" cmpd="sng">
            <a:solidFill>
              <a:srgbClr val="000000"/>
            </a:solidFill>
            <a:prstDash val="solid"/>
            <a:round/>
            <a:headEnd/>
            <a:tailEnd/>
          </a:ln>
          <a:effectLst/>
        </p:spPr>
        <p:txBody>
          <a:bodyPr lIns="0" tIns="0" rIns="0" bIns="0" anchor="ctr"/>
          <a:lstStyle/>
          <a:p>
            <a:endParaRPr lang="es-MX"/>
          </a:p>
        </p:txBody>
      </p:sp>
      <p:sp>
        <p:nvSpPr>
          <p:cNvPr id="11282" name="Rectangle 18"/>
          <p:cNvSpPr>
            <a:spLocks/>
          </p:cNvSpPr>
          <p:nvPr/>
        </p:nvSpPr>
        <p:spPr bwMode="auto">
          <a:xfrm>
            <a:off x="2050481" y="404071"/>
            <a:ext cx="3751585" cy="521271"/>
          </a:xfrm>
          <a:prstGeom prst="rect">
            <a:avLst/>
          </a:prstGeom>
          <a:noFill/>
          <a:ln w="12700" cap="flat" cmpd="sng">
            <a:noFill/>
            <a:prstDash val="solid"/>
            <a:miter lim="0"/>
            <a:headEnd/>
            <a:tailEnd/>
          </a:ln>
          <a:effectLst/>
        </p:spPr>
        <p:txBody>
          <a:bodyPr lIns="88887" tIns="50793" rIns="88887" bIns="50793"/>
          <a:lstStyle/>
          <a:p>
            <a:pPr defTabSz="914051"/>
            <a:r>
              <a:rPr lang="es-MX" sz="2700" b="1" dirty="0">
                <a:solidFill>
                  <a:srgbClr val="000000"/>
                </a:solidFill>
                <a:latin typeface="Gill Sans" charset="0"/>
                <a:ea typeface="Gill Sans" charset="0"/>
                <a:cs typeface="Gill Sans" charset="0"/>
                <a:sym typeface="Gill Sans" charset="0"/>
              </a:rPr>
              <a:t>Etapas del proyecto</a:t>
            </a:r>
            <a:endParaRPr lang="es-MX" dirty="0"/>
          </a:p>
        </p:txBody>
      </p:sp>
      <p:sp>
        <p:nvSpPr>
          <p:cNvPr id="11283" name="Rectangle 19"/>
          <p:cNvSpPr>
            <a:spLocks/>
          </p:cNvSpPr>
          <p:nvPr/>
        </p:nvSpPr>
        <p:spPr bwMode="auto">
          <a:xfrm>
            <a:off x="467693" y="1340570"/>
            <a:ext cx="2447850" cy="648518"/>
          </a:xfrm>
          <a:prstGeom prst="rect">
            <a:avLst/>
          </a:prstGeom>
          <a:solidFill>
            <a:srgbClr val="000000">
              <a:alpha val="0"/>
            </a:srgbClr>
          </a:solidFill>
          <a:ln w="13546" cap="flat" cmpd="sng">
            <a:solidFill>
              <a:srgbClr val="000000"/>
            </a:solidFill>
            <a:prstDash val="solid"/>
            <a:round/>
            <a:headEnd/>
            <a:tailEnd/>
          </a:ln>
          <a:effectLst/>
        </p:spPr>
        <p:txBody>
          <a:bodyPr lIns="0" tIns="0" rIns="0" bIns="0" anchor="ctr"/>
          <a:lstStyle/>
          <a:p>
            <a:endParaRPr lang="es-MX"/>
          </a:p>
        </p:txBody>
      </p:sp>
      <p:sp>
        <p:nvSpPr>
          <p:cNvPr id="11284" name="AutoShape 20"/>
          <p:cNvSpPr>
            <a:spLocks/>
          </p:cNvSpPr>
          <p:nvPr/>
        </p:nvSpPr>
        <p:spPr bwMode="auto">
          <a:xfrm>
            <a:off x="1475631" y="2133081"/>
            <a:ext cx="485552" cy="35830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6199"/>
                </a:moveTo>
                <a:lnTo>
                  <a:pt x="5400" y="16199"/>
                </a:lnTo>
                <a:lnTo>
                  <a:pt x="5400" y="0"/>
                </a:lnTo>
                <a:lnTo>
                  <a:pt x="16199" y="0"/>
                </a:lnTo>
                <a:lnTo>
                  <a:pt x="16199" y="16199"/>
                </a:lnTo>
                <a:lnTo>
                  <a:pt x="21600" y="16199"/>
                </a:lnTo>
                <a:lnTo>
                  <a:pt x="10800" y="21600"/>
                </a:lnTo>
                <a:close/>
              </a:path>
            </a:pathLst>
          </a:custGeom>
          <a:solidFill>
            <a:srgbClr val="3891A7"/>
          </a:solidFill>
          <a:ln w="13546" cap="flat" cmpd="sng">
            <a:solidFill>
              <a:srgbClr val="000000"/>
            </a:solidFill>
            <a:prstDash val="solid"/>
            <a:round/>
            <a:headEnd/>
            <a:tailEnd/>
          </a:ln>
          <a:effectLst/>
        </p:spPr>
        <p:txBody>
          <a:bodyPr lIns="0" tIns="0" rIns="0" bIns="0" anchor="ctr"/>
          <a:lstStyle/>
          <a:p>
            <a:endParaRPr lang="es-MX"/>
          </a:p>
        </p:txBody>
      </p:sp>
      <p:sp>
        <p:nvSpPr>
          <p:cNvPr id="11285" name="Rectangle 21"/>
          <p:cNvSpPr>
            <a:spLocks/>
          </p:cNvSpPr>
          <p:nvPr/>
        </p:nvSpPr>
        <p:spPr bwMode="auto">
          <a:xfrm>
            <a:off x="591592" y="1430984"/>
            <a:ext cx="1499072" cy="369466"/>
          </a:xfrm>
          <a:prstGeom prst="rect">
            <a:avLst/>
          </a:prstGeom>
          <a:noFill/>
          <a:ln w="12700" cap="flat" cmpd="sng">
            <a:noFill/>
            <a:prstDash val="solid"/>
            <a:miter lim="0"/>
            <a:headEnd/>
            <a:tailEnd/>
          </a:ln>
          <a:effectLst/>
        </p:spPr>
        <p:txBody>
          <a:bodyPr lIns="88887" tIns="50793" rIns="88887" bIns="50793"/>
          <a:lstStyle/>
          <a:p>
            <a:pPr defTabSz="914051"/>
            <a:r>
              <a:rPr lang="es-MX" b="1" dirty="0">
                <a:solidFill>
                  <a:srgbClr val="000000"/>
                </a:solidFill>
                <a:latin typeface="Gill Sans" charset="0"/>
                <a:ea typeface="Gill Sans" charset="0"/>
                <a:cs typeface="Gill Sans" charset="0"/>
                <a:sym typeface="Gill Sans" charset="0"/>
              </a:rPr>
              <a:t>            Idea</a:t>
            </a:r>
            <a:endParaRPr lang="es-MX" dirty="0"/>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a:grpSpLocks/>
          </p:cNvGrpSpPr>
          <p:nvPr/>
        </p:nvGrpSpPr>
        <p:grpSpPr bwMode="auto">
          <a:xfrm>
            <a:off x="4705945" y="2152055"/>
            <a:ext cx="3714750" cy="3911203"/>
            <a:chOff x="0" y="0"/>
            <a:chExt cx="416" cy="438"/>
          </a:xfrm>
        </p:grpSpPr>
        <p:pic>
          <p:nvPicPr>
            <p:cNvPr id="12290" name="Picture 2" descr="resena1.tiff"/>
            <p:cNvPicPr>
              <a:picLocks noChangeAspect="1"/>
            </p:cNvPicPr>
            <p:nvPr/>
          </p:nvPicPr>
          <p:blipFill>
            <a:blip r:embed="rId3" cstate="print"/>
            <a:srcRect r="5499"/>
            <a:stretch>
              <a:fillRect/>
            </a:stretch>
          </p:blipFill>
          <p:spPr bwMode="auto">
            <a:xfrm>
              <a:off x="19" y="19"/>
              <a:ext cx="378" cy="400"/>
            </a:xfrm>
            <a:prstGeom prst="rect">
              <a:avLst/>
            </a:prstGeom>
            <a:noFill/>
            <a:ln w="9525" cap="flat" cmpd="sng">
              <a:noFill/>
              <a:prstDash val="solid"/>
              <a:round/>
              <a:headEnd type="none" w="med" len="med"/>
              <a:tailEnd type="none" w="med" len="med"/>
            </a:ln>
            <a:effectLst/>
          </p:spPr>
        </p:pic>
        <p:pic>
          <p:nvPicPr>
            <p:cNvPr id="12291" name="Picture 3"/>
            <p:cNvPicPr>
              <a:picLocks noChangeAspect="1"/>
            </p:cNvPicPr>
            <p:nvPr/>
          </p:nvPicPr>
          <p:blipFill>
            <a:blip r:embed="rId4" cstate="print"/>
            <a:srcRect/>
            <a:stretch>
              <a:fillRect/>
            </a:stretch>
          </p:blipFill>
          <p:spPr bwMode="auto">
            <a:xfrm>
              <a:off x="0" y="0"/>
              <a:ext cx="416" cy="438"/>
            </a:xfrm>
            <a:prstGeom prst="rect">
              <a:avLst/>
            </a:prstGeom>
            <a:noFill/>
            <a:ln w="12700" cap="rnd" cmpd="sng">
              <a:noFill/>
              <a:prstDash val="solid"/>
              <a:round/>
              <a:headEnd type="none" w="med" len="med"/>
              <a:tailEnd type="none" w="med" len="med"/>
            </a:ln>
            <a:effectLst/>
          </p:spPr>
        </p:pic>
      </p:grpSp>
      <p:sp>
        <p:nvSpPr>
          <p:cNvPr id="12292" name="Rectangle 4"/>
          <p:cNvSpPr>
            <a:spLocks/>
          </p:cNvSpPr>
          <p:nvPr/>
        </p:nvSpPr>
        <p:spPr bwMode="auto">
          <a:xfrm>
            <a:off x="6706195" y="6246317"/>
            <a:ext cx="1919883" cy="223242"/>
          </a:xfrm>
          <a:prstGeom prst="rect">
            <a:avLst/>
          </a:prstGeom>
          <a:noFill/>
          <a:ln w="12700" cap="flat" cmpd="sng">
            <a:noFill/>
            <a:prstDash val="solid"/>
            <a:miter lim="0"/>
            <a:headEnd/>
            <a:tailEnd/>
          </a:ln>
          <a:effectLst/>
        </p:spPr>
        <p:txBody>
          <a:bodyPr lIns="35713" tIns="35713" rIns="35713" bIns="35713" anchor="ctr"/>
          <a:lstStyle/>
          <a:p>
            <a:pPr algn="r">
              <a:buClr>
                <a:srgbClr val="292929"/>
              </a:buClr>
              <a:buFont typeface="ArialMT" charset="0"/>
              <a:buNone/>
            </a:pPr>
            <a:r>
              <a:rPr lang="es-MX" sz="1000" i="1" dirty="0">
                <a:solidFill>
                  <a:srgbClr val="73706C"/>
                </a:solidFill>
                <a:effectLst>
                  <a:outerShdw blurRad="38100" dist="38100" dir="2700000" algn="tl">
                    <a:srgbClr val="C0C0C0"/>
                  </a:outerShdw>
                </a:effectLst>
                <a:latin typeface="Hoefler Text" charset="0"/>
                <a:ea typeface="Hoefler Text" charset="0"/>
                <a:cs typeface="Hoefler Text" charset="0"/>
                <a:sym typeface="Hoefler Text" charset="0"/>
              </a:rPr>
              <a:t>2</a:t>
            </a:r>
            <a:endParaRPr lang="es-MX" dirty="0"/>
          </a:p>
        </p:txBody>
      </p:sp>
      <p:sp>
        <p:nvSpPr>
          <p:cNvPr id="12293" name="Rectangle 5"/>
          <p:cNvSpPr>
            <a:spLocks noGrp="1"/>
          </p:cNvSpPr>
          <p:nvPr>
            <p:ph type="title" idx="4294967295"/>
          </p:nvPr>
        </p:nvSpPr>
        <p:spPr bwMode="auto">
          <a:xfrm>
            <a:off x="2" y="526854"/>
            <a:ext cx="7358063" cy="1160859"/>
          </a:xfrm>
          <a:prstGeom prst="rect">
            <a:avLst/>
          </a:prstGeom>
          <a:noFill/>
          <a:ln w="12700" cap="flat">
            <a:miter lim="0"/>
            <a:headEnd/>
            <a:tailEnd/>
          </a:ln>
          <a:effectLst>
            <a:outerShdw dist="12700" dir="5400000" algn="ctr" rotWithShape="0">
              <a:srgbClr val="FFFFFF">
                <a:alpha val="50000"/>
              </a:srgbClr>
            </a:outerShdw>
          </a:effectLst>
        </p:spPr>
        <p:txBody>
          <a:bodyPr lIns="0" tIns="0" rIns="0" bIns="0" anchor="ctr"/>
          <a:lstStyle/>
          <a:p>
            <a:pPr>
              <a:buClr>
                <a:srgbClr val="000000"/>
              </a:buClr>
              <a:buFont typeface="ArialMT" charset="0"/>
              <a:buNone/>
            </a:pPr>
            <a:r>
              <a:rPr lang="es-MX" sz="5500" dirty="0">
                <a:solidFill>
                  <a:srgbClr val="804000"/>
                </a:solidFill>
                <a:latin typeface="Hoefler Text" charset="0"/>
                <a:ea typeface="Hoefler Text" charset="0"/>
                <a:cs typeface="Hoefler Text" charset="0"/>
                <a:sym typeface="Hoefler Text" charset="0"/>
              </a:rPr>
              <a:t>Valor Presente Neto </a:t>
            </a:r>
            <a:endParaRPr lang="es-MX" dirty="0"/>
          </a:p>
        </p:txBody>
      </p:sp>
      <p:sp>
        <p:nvSpPr>
          <p:cNvPr id="12294" name="Rectangle 6"/>
          <p:cNvSpPr>
            <a:spLocks noGrp="1"/>
          </p:cNvSpPr>
          <p:nvPr>
            <p:ph type="body" idx="4294967295"/>
          </p:nvPr>
        </p:nvSpPr>
        <p:spPr bwMode="auto">
          <a:xfrm>
            <a:off x="0" y="2098479"/>
            <a:ext cx="3500438" cy="4018359"/>
          </a:xfrm>
          <a:prstGeom prst="rect">
            <a:avLst/>
          </a:prstGeom>
          <a:noFill/>
          <a:ln w="12700" cap="flat">
            <a:miter lim="0"/>
            <a:headEnd/>
            <a:tailEnd/>
          </a:ln>
        </p:spPr>
        <p:txBody>
          <a:bodyPr lIns="0" tIns="0" rIns="0" bIns="0" anchor="ctr"/>
          <a:lstStyle/>
          <a:p>
            <a:pPr algn="just">
              <a:spcBef>
                <a:spcPts val="1969"/>
              </a:spcBef>
              <a:buClr>
                <a:srgbClr val="CC9900"/>
              </a:buClr>
              <a:buNone/>
            </a:pPr>
            <a:r>
              <a:rPr lang="es-MX" sz="2300" dirty="0">
                <a:solidFill>
                  <a:srgbClr val="4C4C4C"/>
                </a:solidFill>
                <a:effectLst>
                  <a:outerShdw blurRad="38100" dist="38100" dir="2700000" algn="tl">
                    <a:srgbClr val="C0C0C0"/>
                  </a:outerShdw>
                </a:effectLst>
                <a:latin typeface="Hoefler Text" charset="0"/>
                <a:ea typeface="Hoefler Text" charset="0"/>
                <a:cs typeface="Hoefler Text" charset="0"/>
                <a:sym typeface="Hoefler Text" charset="0"/>
              </a:rPr>
              <a:t>El </a:t>
            </a:r>
            <a:r>
              <a:rPr lang="es-MX" sz="2300" i="1" dirty="0">
                <a:solidFill>
                  <a:srgbClr val="4C4C4C"/>
                </a:solidFill>
                <a:effectLst>
                  <a:outerShdw blurRad="38100" dist="38100" dir="2700000" algn="tl">
                    <a:srgbClr val="C0C0C0"/>
                  </a:outerShdw>
                </a:effectLst>
                <a:latin typeface="Hoefler Text" charset="0"/>
                <a:ea typeface="Hoefler Text" charset="0"/>
                <a:cs typeface="Hoefler Text" charset="0"/>
                <a:sym typeface="Hoefler Text" charset="0"/>
              </a:rPr>
              <a:t>Valor Presente Neto (VPN)</a:t>
            </a:r>
            <a:r>
              <a:rPr lang="es-MX" sz="2300" dirty="0">
                <a:solidFill>
                  <a:srgbClr val="4C4C4C"/>
                </a:solidFill>
                <a:effectLst>
                  <a:outerShdw blurRad="38100" dist="38100" dir="2700000" algn="tl">
                    <a:srgbClr val="C0C0C0"/>
                  </a:outerShdw>
                </a:effectLst>
                <a:latin typeface="Hoefler Text" charset="0"/>
                <a:ea typeface="Hoefler Text" charset="0"/>
                <a:cs typeface="Hoefler Text" charset="0"/>
                <a:sym typeface="Hoefler Text" charset="0"/>
              </a:rPr>
              <a:t> es el método más conocido a la hora de evaluar proyectos de inversión a largo plazo.  El Valor Presente Neto permite determinar si una inversión cumple con el objetivo básico financiero: </a:t>
            </a:r>
            <a:r>
              <a:rPr lang="es-MX" sz="2300" b="1" dirty="0">
                <a:solidFill>
                  <a:srgbClr val="4C4C4C"/>
                </a:solidFill>
                <a:effectLst>
                  <a:outerShdw blurRad="38100" dist="38100" dir="2700000" algn="tl">
                    <a:srgbClr val="C0C0C0"/>
                  </a:outerShdw>
                </a:effectLst>
                <a:latin typeface="Hoefler Text" charset="0"/>
                <a:ea typeface="Hoefler Text" charset="0"/>
                <a:cs typeface="Hoefler Text" charset="0"/>
                <a:sym typeface="Hoefler Text" charset="0"/>
              </a:rPr>
              <a:t>MAXIMIZAR la inversión. </a:t>
            </a:r>
            <a:endParaRPr lang="es-MX" dirty="0"/>
          </a:p>
        </p:txBody>
      </p:sp>
    </p:spTree>
  </p:cSld>
  <p:clrMapOvr>
    <a:masterClrMapping/>
  </p:clrMapOvr>
  <p:transition spd="med"/>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dad">
  <a:themeElements>
    <a:clrScheme name="Equida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dad">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dad">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20</TotalTime>
  <Words>1395</Words>
  <Application>Microsoft Office PowerPoint</Application>
  <PresentationFormat>Presentación en pantalla (4:3)</PresentationFormat>
  <Paragraphs>163</Paragraphs>
  <Slides>23</Slides>
  <Notes>23</Notes>
  <HiddenSlides>0</HiddenSlides>
  <MMClips>0</MMClips>
  <ScaleCrop>false</ScaleCrop>
  <HeadingPairs>
    <vt:vector size="4" baseType="variant">
      <vt:variant>
        <vt:lpstr>Tema</vt:lpstr>
      </vt:variant>
      <vt:variant>
        <vt:i4>1</vt:i4>
      </vt:variant>
      <vt:variant>
        <vt:lpstr>Títulos de diapositiva</vt:lpstr>
      </vt:variant>
      <vt:variant>
        <vt:i4>23</vt:i4>
      </vt:variant>
    </vt:vector>
  </HeadingPairs>
  <TitlesOfParts>
    <vt:vector size="24" baseType="lpstr">
      <vt:lpstr>Equidad</vt:lpstr>
      <vt:lpstr>Universidad del Norte</vt:lpstr>
      <vt:lpstr>Características de los proyectos</vt:lpstr>
      <vt:lpstr>Características de los proyectos</vt:lpstr>
      <vt:lpstr>Características de los proyectos</vt:lpstr>
      <vt:lpstr>Características de los proyectos</vt:lpstr>
      <vt:lpstr>Características de los proyectos</vt:lpstr>
      <vt:lpstr>Características de los proyectos</vt:lpstr>
      <vt:lpstr>Diapositiva 8</vt:lpstr>
      <vt:lpstr>Valor Presente Neto </vt:lpstr>
      <vt:lpstr>Valor Presente Neto</vt:lpstr>
      <vt:lpstr>Valor Presente Neto</vt:lpstr>
      <vt:lpstr>Valor Presente Neto</vt:lpstr>
      <vt:lpstr>La inversión inicial</vt:lpstr>
      <vt:lpstr>Las inversiones durante la operación: </vt:lpstr>
      <vt:lpstr>Los flujos netos de efectivo: </vt:lpstr>
      <vt:lpstr>La tasa de descuento: </vt:lpstr>
      <vt:lpstr>Ejemplo</vt:lpstr>
      <vt:lpstr>Solución</vt:lpstr>
      <vt:lpstr>VPN</vt:lpstr>
      <vt:lpstr>VPN</vt:lpstr>
      <vt:lpstr>Ejemplo</vt:lpstr>
      <vt:lpstr>Ejemplo</vt:lpstr>
      <vt:lpstr>Ejemplo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Usuario</dc:creator>
  <cp:lastModifiedBy>Usuario</cp:lastModifiedBy>
  <cp:revision>3</cp:revision>
  <dcterms:created xsi:type="dcterms:W3CDTF">2012-07-03T19:40:28Z</dcterms:created>
  <dcterms:modified xsi:type="dcterms:W3CDTF">2012-07-03T20:13:26Z</dcterms:modified>
</cp:coreProperties>
</file>